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2777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811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6439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921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553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424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876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189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282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22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6FAE-44A8-4500-876A-E8079A1043A9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55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76FAE-44A8-4500-876A-E8079A1043A9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4DD31-C2C9-41BF-AB0D-5DB37E9976B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1285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efinicion.de/rima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efinicion.de/adivinanzas/" TargetMode="External"/><Relationship Id="rId5" Type="http://schemas.openxmlformats.org/officeDocument/2006/relationships/hyperlink" Target="https://definicion.de/trabalenguas/" TargetMode="External"/><Relationship Id="rId4" Type="http://schemas.openxmlformats.org/officeDocument/2006/relationships/hyperlink" Target="https://definicion.de/canci&#243;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331618" y="289392"/>
            <a:ext cx="11528762" cy="6266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1786964" y="659430"/>
            <a:ext cx="8618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Notas científicas: </a:t>
            </a:r>
            <a:r>
              <a:rPr lang="es-MX" sz="2800" dirty="0" smtClean="0">
                <a:latin typeface="Berlin Sans FB Demi" panose="020E0802020502020306" pitchFamily="34" charset="0"/>
              </a:rPr>
              <a:t>Juegos del lenguaje</a:t>
            </a:r>
            <a:endParaRPr lang="es-MX" sz="2800" dirty="0" smtClean="0">
              <a:latin typeface="Berlin Sans FB Demi" panose="020E0802020502020306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36469" y="1321377"/>
            <a:ext cx="994083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400" b="1" dirty="0" smtClean="0">
                <a:latin typeface="Berlin Sans FB" panose="020E0602020502020306" pitchFamily="34" charset="0"/>
              </a:rPr>
              <a:t>Fundamento </a:t>
            </a:r>
            <a:r>
              <a:rPr lang="es-MX" sz="2400" b="1" dirty="0" smtClean="0">
                <a:latin typeface="Berlin Sans FB" panose="020E0602020502020306" pitchFamily="34" charset="0"/>
              </a:rPr>
              <a:t>teórico</a:t>
            </a:r>
          </a:p>
          <a:p>
            <a:pPr algn="just"/>
            <a:r>
              <a:rPr lang="es-MX" sz="2400" b="1" dirty="0" smtClean="0">
                <a:latin typeface="Berlin Sans FB" panose="020E0602020502020306" pitchFamily="34" charset="0"/>
              </a:rPr>
              <a:t>Rimas</a:t>
            </a:r>
          </a:p>
          <a:p>
            <a:pPr algn="just"/>
            <a:r>
              <a:rPr lang="es-MX" sz="2400" dirty="0">
                <a:latin typeface="Berlin Sans FB" panose="020E0602020502020306" pitchFamily="34" charset="0"/>
              </a:rPr>
              <a:t>Semejanza o igualdad de sonidos entre dos o más palabras a partir de la última sílaba acentuada; en especial, aquella que se produce entre las palabras finales de los versos de un poema.</a:t>
            </a:r>
            <a:endParaRPr lang="es-MX" sz="2400" dirty="0" smtClean="0">
              <a:latin typeface="Berlin Sans FB" panose="020E0602020502020306" pitchFamily="34" charset="0"/>
            </a:endParaRPr>
          </a:p>
          <a:p>
            <a:pPr algn="just"/>
            <a:r>
              <a:rPr lang="es-MX" sz="2400" b="1" dirty="0" smtClean="0">
                <a:latin typeface="Berlin Sans FB" panose="020E0602020502020306" pitchFamily="34" charset="0"/>
              </a:rPr>
              <a:t>Canciones </a:t>
            </a:r>
          </a:p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Es </a:t>
            </a:r>
            <a:r>
              <a:rPr lang="es-MX" sz="2400" dirty="0">
                <a:latin typeface="Berlin Sans FB" panose="020E0602020502020306" pitchFamily="34" charset="0"/>
              </a:rPr>
              <a:t>una composición musical para la voz humana, con letra y comúnmente acompañada por instrumentos musicales.​</a:t>
            </a:r>
            <a:endParaRPr lang="es-MX" sz="2400" dirty="0" smtClean="0">
              <a:latin typeface="Berlin Sans FB" panose="020E0602020502020306" pitchFamily="34" charset="0"/>
            </a:endParaRPr>
          </a:p>
          <a:p>
            <a:pPr algn="just"/>
            <a:r>
              <a:rPr lang="es-MX" sz="2400" b="1" dirty="0" smtClean="0">
                <a:latin typeface="Berlin Sans FB" panose="020E0602020502020306" pitchFamily="34" charset="0"/>
              </a:rPr>
              <a:t>Trabalenguas</a:t>
            </a:r>
          </a:p>
          <a:p>
            <a:pPr algn="just"/>
            <a:r>
              <a:rPr lang="es-MX" sz="2400" dirty="0" smtClean="0">
                <a:latin typeface="Berlin Sans FB" panose="020E0602020502020306" pitchFamily="34" charset="0"/>
              </a:rPr>
              <a:t>Es </a:t>
            </a:r>
            <a:r>
              <a:rPr lang="es-MX" sz="2400" dirty="0">
                <a:latin typeface="Berlin Sans FB" panose="020E0602020502020306" pitchFamily="34" charset="0"/>
              </a:rPr>
              <a:t>una frase o un término cuya pronunciación es muy complicada (y, por lo tanto, “traba” la lengua de aquél que intenta expresarla). </a:t>
            </a:r>
            <a:endParaRPr lang="es-MX" sz="2400" dirty="0">
              <a:latin typeface="Berlin Sans FB" panose="020E0602020502020306" pitchFamily="34" charset="0"/>
            </a:endParaRPr>
          </a:p>
          <a:p>
            <a:pPr algn="just"/>
            <a:r>
              <a:rPr lang="es-MX" sz="2200" dirty="0" smtClean="0">
                <a:latin typeface="Berlin Sans FB Demi" panose="020E0802020502020306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3450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803" r="927" b="1081"/>
          <a:stretch/>
        </p:blipFill>
        <p:spPr bwMode="auto">
          <a:xfrm rot="10800000">
            <a:off x="0" y="-12884"/>
            <a:ext cx="6130344" cy="687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622" r="927" b="1356"/>
          <a:stretch/>
        </p:blipFill>
        <p:spPr bwMode="auto">
          <a:xfrm>
            <a:off x="6096000" y="-12882"/>
            <a:ext cx="6130344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331619" y="295835"/>
            <a:ext cx="11528762" cy="6266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2686593" y="490166"/>
            <a:ext cx="6818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Berlin Sans FB" panose="020E0602020502020306" pitchFamily="34" charset="0"/>
              </a:rPr>
              <a:t>Notas científicas: Clasificación de plantas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966651" y="1050685"/>
            <a:ext cx="104241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atin typeface="Berlin Sans FB" panose="020E0602020502020306" pitchFamily="34" charset="0"/>
              </a:rPr>
              <a:t>Adivinanzas </a:t>
            </a:r>
          </a:p>
          <a:p>
            <a:r>
              <a:rPr lang="es-MX" sz="2400" dirty="0">
                <a:latin typeface="Berlin Sans FB" panose="020E0602020502020306" pitchFamily="34" charset="0"/>
              </a:rPr>
              <a:t>Frase, conjunto de versos, etc., en los que se describe una cosa de manera indirecta o enigmática para que alguien adivine de qué se trata, a modo de pasatiempo o entretenimiento.</a:t>
            </a:r>
            <a:endParaRPr lang="es-MX" sz="2400" dirty="0" smtClean="0">
              <a:latin typeface="Berlin Sans FB" panose="020E0602020502020306" pitchFamily="34" charset="0"/>
            </a:endParaRPr>
          </a:p>
          <a:p>
            <a:r>
              <a:rPr lang="es-MX" sz="2400" b="1" dirty="0">
                <a:latin typeface="Berlin Sans FB" panose="020E0602020502020306" pitchFamily="34" charset="0"/>
              </a:rPr>
              <a:t>E</a:t>
            </a:r>
            <a:r>
              <a:rPr lang="es-MX" sz="2400" b="1" dirty="0" smtClean="0">
                <a:latin typeface="Berlin Sans FB" panose="020E0602020502020306" pitchFamily="34" charset="0"/>
              </a:rPr>
              <a:t>xplicación </a:t>
            </a:r>
            <a:r>
              <a:rPr lang="es-MX" sz="2400" b="1" dirty="0">
                <a:latin typeface="Berlin Sans FB" panose="020E0602020502020306" pitchFamily="34" charset="0"/>
              </a:rPr>
              <a:t>para niños </a:t>
            </a:r>
            <a:endParaRPr lang="es-MX" sz="2400" b="1" dirty="0" smtClean="0">
              <a:latin typeface="Berlin Sans FB" panose="020E0602020502020306" pitchFamily="34" charset="0"/>
            </a:endParaRPr>
          </a:p>
          <a:p>
            <a:r>
              <a:rPr lang="es-MX" sz="2400" dirty="0" smtClean="0">
                <a:latin typeface="Berlin Sans FB" panose="020E0602020502020306" pitchFamily="34" charset="0"/>
              </a:rPr>
              <a:t>La explicación </a:t>
            </a:r>
            <a:r>
              <a:rPr lang="es-MX" sz="2400" dirty="0" smtClean="0">
                <a:latin typeface="Berlin Sans FB" panose="020E0602020502020306" pitchFamily="34" charset="0"/>
              </a:rPr>
              <a:t>de estos conceptos será por medio de ejemplos de cada uno, para que después puedan identificar sus características y </a:t>
            </a:r>
            <a:r>
              <a:rPr lang="es-MX" sz="2400" dirty="0" smtClean="0">
                <a:latin typeface="Berlin Sans FB" panose="020E0602020502020306" pitchFamily="34" charset="0"/>
              </a:rPr>
              <a:t>diferencias.</a:t>
            </a:r>
          </a:p>
          <a:p>
            <a:r>
              <a:rPr lang="es-MX" sz="2400" b="1" dirty="0">
                <a:latin typeface="Berlin Sans FB" panose="020E0602020502020306" pitchFamily="34" charset="0"/>
              </a:rPr>
              <a:t>Fuente: </a:t>
            </a:r>
            <a:endParaRPr lang="es-MX" sz="2400" b="1" dirty="0" smtClean="0">
              <a:latin typeface="Berlin Sans FB" panose="020E0602020502020306" pitchFamily="34" charset="0"/>
            </a:endParaRPr>
          </a:p>
          <a:p>
            <a:r>
              <a:rPr lang="es-MX" sz="2400" dirty="0">
                <a:latin typeface="Berlin Sans FB" panose="020E0602020502020306" pitchFamily="34" charset="0"/>
                <a:hlinkClick r:id="rId3"/>
              </a:rPr>
              <a:t>https://</a:t>
            </a:r>
            <a:r>
              <a:rPr lang="es-MX" sz="2400" dirty="0" smtClean="0">
                <a:latin typeface="Berlin Sans FB" panose="020E0602020502020306" pitchFamily="34" charset="0"/>
                <a:hlinkClick r:id="rId3"/>
              </a:rPr>
              <a:t>definicion.de/rimas/</a:t>
            </a:r>
            <a:r>
              <a:rPr lang="es-MX" sz="2400" dirty="0" smtClean="0">
                <a:latin typeface="Berlin Sans FB" panose="020E0602020502020306" pitchFamily="34" charset="0"/>
              </a:rPr>
              <a:t> </a:t>
            </a:r>
          </a:p>
          <a:p>
            <a:r>
              <a:rPr lang="es-MX" sz="2400" dirty="0" smtClean="0">
                <a:latin typeface="Berlin Sans FB" panose="020E0602020502020306" pitchFamily="34" charset="0"/>
                <a:hlinkClick r:id="rId4"/>
              </a:rPr>
              <a:t>https</a:t>
            </a:r>
            <a:r>
              <a:rPr lang="es-MX" sz="2400" dirty="0">
                <a:latin typeface="Berlin Sans FB" panose="020E0602020502020306" pitchFamily="34" charset="0"/>
                <a:hlinkClick r:id="rId4"/>
              </a:rPr>
              <a:t>://</a:t>
            </a:r>
            <a:r>
              <a:rPr lang="es-MX" sz="2400" dirty="0" smtClean="0">
                <a:latin typeface="Berlin Sans FB" panose="020E0602020502020306" pitchFamily="34" charset="0"/>
                <a:hlinkClick r:id="rId4"/>
              </a:rPr>
              <a:t>definicion.de/canción/</a:t>
            </a:r>
            <a:r>
              <a:rPr lang="es-MX" sz="2400" dirty="0" smtClean="0">
                <a:latin typeface="Berlin Sans FB" panose="020E0602020502020306" pitchFamily="34" charset="0"/>
              </a:rPr>
              <a:t> </a:t>
            </a:r>
            <a:endParaRPr lang="es-MX" sz="2400" dirty="0" smtClean="0">
              <a:latin typeface="Berlin Sans FB" panose="020E0602020502020306" pitchFamily="34" charset="0"/>
              <a:hlinkClick r:id="rId5"/>
            </a:endParaRPr>
          </a:p>
          <a:p>
            <a:r>
              <a:rPr lang="es-MX" sz="2400" dirty="0" smtClean="0">
                <a:latin typeface="Berlin Sans FB" panose="020E0602020502020306" pitchFamily="34" charset="0"/>
                <a:hlinkClick r:id="rId5"/>
              </a:rPr>
              <a:t>https://definicion.de/trabalenguas/</a:t>
            </a:r>
            <a:endParaRPr lang="es-MX" sz="2400" dirty="0" smtClean="0">
              <a:latin typeface="Berlin Sans FB" panose="020E0602020502020306" pitchFamily="34" charset="0"/>
            </a:endParaRPr>
          </a:p>
          <a:p>
            <a:r>
              <a:rPr lang="es-MX" sz="2400" dirty="0">
                <a:latin typeface="Berlin Sans FB" panose="020E0602020502020306" pitchFamily="34" charset="0"/>
                <a:hlinkClick r:id="rId6"/>
              </a:rPr>
              <a:t>https://</a:t>
            </a:r>
            <a:r>
              <a:rPr lang="es-MX" sz="2400" dirty="0" smtClean="0">
                <a:latin typeface="Berlin Sans FB" panose="020E0602020502020306" pitchFamily="34" charset="0"/>
                <a:hlinkClick r:id="rId6"/>
              </a:rPr>
              <a:t>definicion.de/adivinanzas/</a:t>
            </a:r>
            <a:r>
              <a:rPr lang="es-MX" sz="2400" dirty="0" smtClean="0">
                <a:latin typeface="Berlin Sans FB" panose="020E0602020502020306" pitchFamily="34" charset="0"/>
              </a:rPr>
              <a:t> </a:t>
            </a:r>
            <a:endParaRPr lang="es-MX" sz="2400" dirty="0">
              <a:latin typeface="Berlin Sans FB" panose="020E0602020502020306" pitchFamily="34" charset="0"/>
            </a:endParaRPr>
          </a:p>
          <a:p>
            <a:endParaRPr lang="es-MX" sz="24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21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184</Words>
  <Application>Microsoft Office PowerPoint</Application>
  <PresentationFormat>Panorámica</PresentationFormat>
  <Paragraphs>19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Berlin Sans FB Demi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12</cp:revision>
  <dcterms:created xsi:type="dcterms:W3CDTF">2021-02-07T00:07:20Z</dcterms:created>
  <dcterms:modified xsi:type="dcterms:W3CDTF">2021-04-16T21:47:58Z</dcterms:modified>
</cp:coreProperties>
</file>