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81" r:id="rId3"/>
    <p:sldId id="275" r:id="rId4"/>
    <p:sldId id="282" r:id="rId5"/>
    <p:sldId id="276" r:id="rId6"/>
    <p:sldId id="283" r:id="rId7"/>
    <p:sldId id="278" r:id="rId8"/>
    <p:sldId id="284" r:id="rId9"/>
    <p:sldId id="280" r:id="rId10"/>
    <p:sldId id="285" r:id="rId11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D6DC"/>
    <a:srgbClr val="C9D0CD"/>
    <a:srgbClr val="C8C9C1"/>
    <a:srgbClr val="C5C3B6"/>
    <a:srgbClr val="C9C3B3"/>
    <a:srgbClr val="C4D6DA"/>
    <a:srgbClr val="CC99FF"/>
    <a:srgbClr val="82D8F7"/>
    <a:srgbClr val="66FF66"/>
    <a:srgbClr val="0D6E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12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3A464F6-0570-4A66-83A2-C8758CEA85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06384CAA-1A0F-4E7B-AD63-5A9B986BA2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BAA67E1E-BC96-45A5-B9F4-68361CC68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FE068-32DF-4014-95A0-8ED95EF21F65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99A4A50F-EE48-4E22-9AB0-AE664AB59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9F46A6E-FB43-461F-B15B-05C17DECB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E9F9-DFD4-4DAC-BAEB-9ABE92DD9D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342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60625AD-3AA3-4609-BB34-C613ADD4D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2969FC75-4FDB-4D89-9129-6E8AD4B0D8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9B46EE3-9CC7-4685-BEC9-0B1DC9E2A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FE068-32DF-4014-95A0-8ED95EF21F65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9E320031-3FF3-4798-80ED-B48FD9D53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E2AA5786-9D4F-49A9-AA74-FF0B8B88E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E9F9-DFD4-4DAC-BAEB-9ABE92DD9D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5212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9899223F-0E8A-4789-B46F-AB0C6A7EE7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4A726597-FAB0-4575-A2C7-217EB244EF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B15C243-CDDD-428D-864E-A5F541967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FE068-32DF-4014-95A0-8ED95EF21F65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50BDB37F-9AEC-4D48-9D9E-368E7C976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8B09877-4442-4496-BE1F-4C80026EC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E9F9-DFD4-4DAC-BAEB-9ABE92DD9D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6717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275A1FF-A589-4272-8CBB-5A9D93F32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BEF9BB7-B8AB-409E-98F6-72817FD4A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94DE1265-A64E-40AA-9752-92EC80915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FE068-32DF-4014-95A0-8ED95EF21F65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2C1973C5-B6BC-4146-B153-09FCF6DB3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3C5F8948-F677-4665-B5D3-73383AC19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E9F9-DFD4-4DAC-BAEB-9ABE92DD9D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5694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62EE529-770A-45D0-80A0-32E8879D5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9151F13F-BB78-4CDA-8ED5-6E279C3234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CFF9A14-D26F-4EFF-9776-9A5311F0C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FE068-32DF-4014-95A0-8ED95EF21F65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D5436CB-B589-4E8A-942C-C71DE6FDD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F00DF33-0DD5-46CB-B3E6-58DF27F0E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E9F9-DFD4-4DAC-BAEB-9ABE92DD9D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5264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ACA0DBC-04C9-4526-940C-82F40C065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6F0A322-DB60-4DA4-B571-19CDD735E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23FC1D79-B78E-4E0A-9342-FD54A8E9B5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A5FD9EFF-EA90-4973-BD33-CE7E97C11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FE068-32DF-4014-95A0-8ED95EF21F65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3C89D6F7-DEA6-4C34-860E-2BFBDF6D8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B297D54C-BA4D-4354-A22C-DCA09226D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E9F9-DFD4-4DAC-BAEB-9ABE92DD9D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5369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9849639-12EB-4109-9A87-46C74BAB8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EB28865D-1D67-4167-93DC-207D2B900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FA095701-C8AB-43D4-B2DB-8CBB0BA9B7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65F07334-2E5A-466A-B760-EB7BD0F93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723F1EFE-6595-4228-8F8C-68527B3319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3C1F8E9F-1F34-47CC-9A76-DEA76E4C8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FE068-32DF-4014-95A0-8ED95EF21F65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3FD7E9D1-C8CC-45A4-949F-71C72BAF0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BFEDB837-1F17-4E53-A1A8-6E87FE2ED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E9F9-DFD4-4DAC-BAEB-9ABE92DD9D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386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C53385C-BF4F-418B-94A8-1A4EDC979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27717124-3FE4-42E4-93C1-CC587D2F2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FE068-32DF-4014-95A0-8ED95EF21F65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139A37D5-A4EB-4784-97DC-0FB315FFD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CDD99D3-7AD8-463B-81CD-EC6C9A7D4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E9F9-DFD4-4DAC-BAEB-9ABE92DD9D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8218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A1538AD3-5AC6-4AA7-94D1-64A8D02BF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FE068-32DF-4014-95A0-8ED95EF21F65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879A005F-3BF1-4A03-8924-0C4D376BD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D96DCBA7-381B-4FE1-8EA4-131FC3E29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E9F9-DFD4-4DAC-BAEB-9ABE92DD9D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7271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AB6E009-46F9-4772-B03B-6AF440AE8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EBF1F508-9F71-4CBA-8DCD-A85D7B043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B88DE9E8-C322-43A5-B4C5-0546E610B4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CA243D62-21CB-406E-A01C-4664CF797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FE068-32DF-4014-95A0-8ED95EF21F65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78B5ADF5-0E9B-4889-A083-E1FAEE485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3DAD70DC-A857-44A3-AA50-C021EBA71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E9F9-DFD4-4DAC-BAEB-9ABE92DD9D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72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9A504F4-CE08-4764-A2CA-696D317BD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A426E0B6-20B9-47EC-9C03-0345B88493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B684B20A-4220-4CCE-A7BB-0B05328A3C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164F814E-8C52-4326-A913-8F183CAFF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FE068-32DF-4014-95A0-8ED95EF21F65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795936F8-7BE1-4BD7-980B-D4001FF04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BCE3B2F7-CA82-4F79-A715-F0F423FDD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E9F9-DFD4-4DAC-BAEB-9ABE92DD9D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3394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228C66EC-35B1-4537-A398-00410FBA4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A6618427-62D9-49BD-BCC5-01F0F335C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1B4CE3D-92E2-47DC-B662-2ED2F9E4D8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FE068-32DF-4014-95A0-8ED95EF21F65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790602F-CFA2-4492-98C9-FADA935B12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2171FA6-2351-4167-AE2A-FC5DFD9F68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1E9F9-DFD4-4DAC-BAEB-9ABE92DD9D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3624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46E27888-CF3C-4297-B890-BCECAA8CF0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12" name="Tabla 14">
            <a:extLst>
              <a:ext uri="{FF2B5EF4-FFF2-40B4-BE49-F238E27FC236}">
                <a16:creationId xmlns:a16="http://schemas.microsoft.com/office/drawing/2014/main" xmlns="" id="{C07390B5-A9E5-4DE4-B015-2D1E0A5706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977324"/>
              </p:ext>
            </p:extLst>
          </p:nvPr>
        </p:nvGraphicFramePr>
        <p:xfrm>
          <a:off x="569842" y="1286549"/>
          <a:ext cx="5420139" cy="2288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539">
                  <a:extLst>
                    <a:ext uri="{9D8B030D-6E8A-4147-A177-3AD203B41FA5}">
                      <a16:colId xmlns:a16="http://schemas.microsoft.com/office/drawing/2014/main" xmlns="" val="381280296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xmlns="" val="362808718"/>
                    </a:ext>
                  </a:extLst>
                </a:gridCol>
              </a:tblGrid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Título del programa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Y tú, ¿cómo te sientes?</a:t>
                      </a:r>
                      <a:endParaRPr lang="es-MX" sz="1200" b="1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5357374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Educación Socioemocional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99954072"/>
                  </a:ext>
                </a:extLst>
              </a:tr>
              <a:tr h="733764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Aprendizaje esperado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Reconoce y nombra situaciones que le generan alegría, seguridad, tristeza, miedo o enojo, y expresa lo que siente.</a:t>
                      </a:r>
                      <a:endParaRPr lang="es-MX" sz="11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74051965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Materiales que usaremos hoy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Espejo, hojas blancas, colores, tijeras y cuaderno.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80583490"/>
                  </a:ext>
                </a:extLst>
              </a:tr>
            </a:tbl>
          </a:graphicData>
        </a:graphic>
      </p:graphicFrame>
      <p:graphicFrame>
        <p:nvGraphicFramePr>
          <p:cNvPr id="7" name="Tabla 3">
            <a:extLst>
              <a:ext uri="{FF2B5EF4-FFF2-40B4-BE49-F238E27FC236}">
                <a16:creationId xmlns:a16="http://schemas.microsoft.com/office/drawing/2014/main" xmlns="" id="{7DFA1273-E070-4E26-9F86-E496C82C03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936139"/>
              </p:ext>
            </p:extLst>
          </p:nvPr>
        </p:nvGraphicFramePr>
        <p:xfrm>
          <a:off x="6202020" y="1079469"/>
          <a:ext cx="5367128" cy="5593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310">
                  <a:extLst>
                    <a:ext uri="{9D8B030D-6E8A-4147-A177-3AD203B41FA5}">
                      <a16:colId xmlns:a16="http://schemas.microsoft.com/office/drawing/2014/main" xmlns="" val="1425609933"/>
                    </a:ext>
                  </a:extLst>
                </a:gridCol>
                <a:gridCol w="3687383">
                  <a:extLst>
                    <a:ext uri="{9D8B030D-6E8A-4147-A177-3AD203B41FA5}">
                      <a16:colId xmlns:a16="http://schemas.microsoft.com/office/drawing/2014/main" xmlns="" val="944212097"/>
                    </a:ext>
                  </a:extLst>
                </a:gridCol>
                <a:gridCol w="1126435">
                  <a:extLst>
                    <a:ext uri="{9D8B030D-6E8A-4147-A177-3AD203B41FA5}">
                      <a16:colId xmlns:a16="http://schemas.microsoft.com/office/drawing/2014/main" xmlns="" val="2578009245"/>
                    </a:ext>
                  </a:extLst>
                </a:gridCol>
              </a:tblGrid>
              <a:tr h="180825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Inicio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1: </a:t>
                      </a:r>
                      <a:r>
                        <a:rPr lang="es-ES" sz="16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Observar el programa de aprende en casa y mirar los videos que se muestran en la televisión. Finalizando preguntar a su hijo o hija: ¿Recuerdas el nombre de las emociones?. Indicar al alumno que se mire en un espejo e intente imitar las emociones que se le indiquen. </a:t>
                      </a:r>
                      <a:endParaRPr lang="es-MX" sz="16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48384295"/>
                  </a:ext>
                </a:extLst>
              </a:tr>
              <a:tr h="180825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Desarrollo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2: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Mencionar al alumno que vaya por hojas blancas y dibujara el contorno de su cara, bocas y ojos diferentes. Indicar al alumno que comente que le hace sentir triste, enojado, feliz, confundido, e intente realizar las emociones con los dibujos.</a:t>
                      </a: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1320290"/>
                  </a:ext>
                </a:extLst>
              </a:tr>
              <a:tr h="1783486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Cierre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3: </a:t>
                      </a:r>
                      <a:r>
                        <a:rPr lang="es-ES" sz="16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Observar algunas situaciones y dibujar como se siente respecto a eso.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45617994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xmlns="" id="{90A3CB29-C250-4B47-835C-F518AB3A4D83}"/>
              </a:ext>
            </a:extLst>
          </p:cNvPr>
          <p:cNvSpPr/>
          <p:nvPr/>
        </p:nvSpPr>
        <p:spPr>
          <a:xfrm>
            <a:off x="2819953" y="154011"/>
            <a:ext cx="656782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rgbClr val="E3D78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Lunes 19 de abril del 2021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EE25C317-BDF2-49AE-9AB1-600A7513E0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640076" y="3118920"/>
            <a:ext cx="3450148" cy="402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65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a 14">
            <a:extLst>
              <a:ext uri="{FF2B5EF4-FFF2-40B4-BE49-F238E27FC236}">
                <a16:creationId xmlns:a16="http://schemas.microsoft.com/office/drawing/2014/main" xmlns="" id="{C07390B5-A9E5-4DE4-B015-2D1E0A5706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081102"/>
              </p:ext>
            </p:extLst>
          </p:nvPr>
        </p:nvGraphicFramePr>
        <p:xfrm>
          <a:off x="569842" y="1286549"/>
          <a:ext cx="5420139" cy="2288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539">
                  <a:extLst>
                    <a:ext uri="{9D8B030D-6E8A-4147-A177-3AD203B41FA5}">
                      <a16:colId xmlns:a16="http://schemas.microsoft.com/office/drawing/2014/main" xmlns="" val="381280296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xmlns="" val="362808718"/>
                    </a:ext>
                  </a:extLst>
                </a:gridCol>
              </a:tblGrid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Título del programa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Paty y su mascota</a:t>
                      </a:r>
                      <a:endParaRPr lang="es-MX" sz="1200" b="1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5357374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Inglés (Ciclo I)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99954072"/>
                  </a:ext>
                </a:extLst>
              </a:tr>
              <a:tr h="733764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Aprendizaje esperado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Reconoce la escritura de nombres de estados de ánimo.</a:t>
                      </a:r>
                      <a:endParaRPr lang="es-MX" sz="11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74051965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Materiales que usaremos hoy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Cuaderno y colores.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80583490"/>
                  </a:ext>
                </a:extLst>
              </a:tr>
            </a:tbl>
          </a:graphicData>
        </a:graphic>
      </p:graphicFrame>
      <p:graphicFrame>
        <p:nvGraphicFramePr>
          <p:cNvPr id="7" name="Tabla 3">
            <a:extLst>
              <a:ext uri="{FF2B5EF4-FFF2-40B4-BE49-F238E27FC236}">
                <a16:creationId xmlns:a16="http://schemas.microsoft.com/office/drawing/2014/main" xmlns="" id="{7DFA1273-E070-4E26-9F86-E496C82C03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793917"/>
              </p:ext>
            </p:extLst>
          </p:nvPr>
        </p:nvGraphicFramePr>
        <p:xfrm>
          <a:off x="6202020" y="1079469"/>
          <a:ext cx="5367128" cy="54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310">
                  <a:extLst>
                    <a:ext uri="{9D8B030D-6E8A-4147-A177-3AD203B41FA5}">
                      <a16:colId xmlns:a16="http://schemas.microsoft.com/office/drawing/2014/main" xmlns="" val="1425609933"/>
                    </a:ext>
                  </a:extLst>
                </a:gridCol>
                <a:gridCol w="3687383">
                  <a:extLst>
                    <a:ext uri="{9D8B030D-6E8A-4147-A177-3AD203B41FA5}">
                      <a16:colId xmlns:a16="http://schemas.microsoft.com/office/drawing/2014/main" xmlns="" val="944212097"/>
                    </a:ext>
                  </a:extLst>
                </a:gridCol>
                <a:gridCol w="1126435">
                  <a:extLst>
                    <a:ext uri="{9D8B030D-6E8A-4147-A177-3AD203B41FA5}">
                      <a16:colId xmlns:a16="http://schemas.microsoft.com/office/drawing/2014/main" xmlns="" val="2578009245"/>
                    </a:ext>
                  </a:extLst>
                </a:gridCol>
              </a:tblGrid>
              <a:tr h="180825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Inicio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1: </a:t>
                      </a:r>
                      <a:r>
                        <a:rPr lang="es-ES" sz="16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Observar el programa de aprende en casa y mirar los videos que se muestran en la televisión. Finalizando preguntar a su hijo o hija: ¿Qué estados de animo observaste en los videos? ¿Recuerdas alguno? ¿Recuerdas como se dice feliz</a:t>
                      </a:r>
                      <a:r>
                        <a:rPr lang="es-ES" sz="1600" b="0" i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? </a:t>
                      </a:r>
                      <a:endParaRPr lang="es-MX" sz="16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48384295"/>
                  </a:ext>
                </a:extLst>
              </a:tr>
              <a:tr h="180825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Desarrollo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2: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Indicar al alumno o alumna que dibujaremos a Paty feliz y escribiremos la palabra feliz en ingles (</a:t>
                      </a:r>
                      <a:r>
                        <a:rPr lang="es-MX" sz="1600" b="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happy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).</a:t>
                      </a: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1320290"/>
                  </a:ext>
                </a:extLst>
              </a:tr>
              <a:tr h="1783486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Cierre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3: </a:t>
                      </a:r>
                      <a:r>
                        <a:rPr lang="es-ES" sz="16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Mencionar al alumno que dibuje las emociones de la mascota de Paty y escriba cada una, y únicamente colorear la que este feliz. 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45617994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xmlns="" id="{90A3CB29-C250-4B47-835C-F518AB3A4D83}"/>
              </a:ext>
            </a:extLst>
          </p:cNvPr>
          <p:cNvSpPr/>
          <p:nvPr/>
        </p:nvSpPr>
        <p:spPr>
          <a:xfrm>
            <a:off x="1798849" y="154011"/>
            <a:ext cx="86100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rgbClr val="E3D78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Viernes 23 de abril enero del 2021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EE25C317-BDF2-49AE-9AB1-600A7513E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9640076" y="3118920"/>
            <a:ext cx="3450148" cy="402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786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46E27888-CF3C-4297-B890-BCECAA8CF0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12" name="Tabla 14">
            <a:extLst>
              <a:ext uri="{FF2B5EF4-FFF2-40B4-BE49-F238E27FC236}">
                <a16:creationId xmlns:a16="http://schemas.microsoft.com/office/drawing/2014/main" xmlns="" id="{C07390B5-A9E5-4DE4-B015-2D1E0A5706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962808"/>
              </p:ext>
            </p:extLst>
          </p:nvPr>
        </p:nvGraphicFramePr>
        <p:xfrm>
          <a:off x="569842" y="1286549"/>
          <a:ext cx="5420139" cy="2288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539">
                  <a:extLst>
                    <a:ext uri="{9D8B030D-6E8A-4147-A177-3AD203B41FA5}">
                      <a16:colId xmlns:a16="http://schemas.microsoft.com/office/drawing/2014/main" xmlns="" val="381280296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xmlns="" val="362808718"/>
                    </a:ext>
                  </a:extLst>
                </a:gridCol>
              </a:tblGrid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Título del programa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Muestra artesanal </a:t>
                      </a:r>
                      <a:endParaRPr lang="es-MX" sz="1200" b="1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5357374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Artes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99954072"/>
                  </a:ext>
                </a:extLst>
              </a:tr>
              <a:tr h="733764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Aprendizaje esperado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Conoce y describe obras artísticas, y manifiesta opiniones sobre ellas.</a:t>
                      </a:r>
                      <a:endParaRPr lang="es-MX" sz="11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74051965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Materiales que usaremos hoy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Artesanías, cuaderno, colores e imágenes de artesanías.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80583490"/>
                  </a:ext>
                </a:extLst>
              </a:tr>
            </a:tbl>
          </a:graphicData>
        </a:graphic>
      </p:graphicFrame>
      <p:graphicFrame>
        <p:nvGraphicFramePr>
          <p:cNvPr id="7" name="Tabla 3">
            <a:extLst>
              <a:ext uri="{FF2B5EF4-FFF2-40B4-BE49-F238E27FC236}">
                <a16:creationId xmlns:a16="http://schemas.microsoft.com/office/drawing/2014/main" xmlns="" id="{7DFA1273-E070-4E26-9F86-E496C82C03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245156"/>
              </p:ext>
            </p:extLst>
          </p:nvPr>
        </p:nvGraphicFramePr>
        <p:xfrm>
          <a:off x="6202020" y="1079469"/>
          <a:ext cx="5367128" cy="54699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310">
                  <a:extLst>
                    <a:ext uri="{9D8B030D-6E8A-4147-A177-3AD203B41FA5}">
                      <a16:colId xmlns:a16="http://schemas.microsoft.com/office/drawing/2014/main" xmlns="" val="1425609933"/>
                    </a:ext>
                  </a:extLst>
                </a:gridCol>
                <a:gridCol w="3687383">
                  <a:extLst>
                    <a:ext uri="{9D8B030D-6E8A-4147-A177-3AD203B41FA5}">
                      <a16:colId xmlns:a16="http://schemas.microsoft.com/office/drawing/2014/main" xmlns="" val="944212097"/>
                    </a:ext>
                  </a:extLst>
                </a:gridCol>
                <a:gridCol w="1126435">
                  <a:extLst>
                    <a:ext uri="{9D8B030D-6E8A-4147-A177-3AD203B41FA5}">
                      <a16:colId xmlns:a16="http://schemas.microsoft.com/office/drawing/2014/main" xmlns="" val="2578009245"/>
                    </a:ext>
                  </a:extLst>
                </a:gridCol>
              </a:tblGrid>
              <a:tr h="180825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Inicio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1: </a:t>
                      </a:r>
                      <a:r>
                        <a:rPr lang="es-ES" sz="16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Observar el programa de aprende en casa y mirar los videos que se muestran en la televisión. Finalizando preguntar a su hijo o hija: ¿Tienes artesanías en tu casa? ¿Cuál te gusta más? ¿Por qué? ¿Cómo es? </a:t>
                      </a:r>
                      <a:endParaRPr lang="es-MX" sz="16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48384295"/>
                  </a:ext>
                </a:extLst>
              </a:tr>
              <a:tr h="1589024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Desarrollo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2: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Observar unas imágenes y pedir al alumno que describa lo que observa de cada una.</a:t>
                      </a: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1320290"/>
                  </a:ext>
                </a:extLst>
              </a:tr>
              <a:tr h="1783486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Cierre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3: </a:t>
                      </a:r>
                      <a:r>
                        <a:rPr lang="es-ES" sz="16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Informar al alumno que seleccione la artesanía que mas le agrado y escriba en el cuaderno o en una hoja su nombre,  algunas otras características que observa. También indicarle que haga un dibujo.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45617994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xmlns="" id="{90A3CB29-C250-4B47-835C-F518AB3A4D83}"/>
              </a:ext>
            </a:extLst>
          </p:cNvPr>
          <p:cNvSpPr/>
          <p:nvPr/>
        </p:nvSpPr>
        <p:spPr>
          <a:xfrm>
            <a:off x="2819953" y="154011"/>
            <a:ext cx="656782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rgbClr val="E3D78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Lunes 19 de abril del 2021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EE25C317-BDF2-49AE-9AB1-600A7513E0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640076" y="3118920"/>
            <a:ext cx="3450148" cy="402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693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a 14">
            <a:extLst>
              <a:ext uri="{FF2B5EF4-FFF2-40B4-BE49-F238E27FC236}">
                <a16:creationId xmlns:a16="http://schemas.microsoft.com/office/drawing/2014/main" xmlns="" id="{C07390B5-A9E5-4DE4-B015-2D1E0A5706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655596"/>
              </p:ext>
            </p:extLst>
          </p:nvPr>
        </p:nvGraphicFramePr>
        <p:xfrm>
          <a:off x="569842" y="1286549"/>
          <a:ext cx="5420139" cy="2288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539">
                  <a:extLst>
                    <a:ext uri="{9D8B030D-6E8A-4147-A177-3AD203B41FA5}">
                      <a16:colId xmlns:a16="http://schemas.microsoft.com/office/drawing/2014/main" xmlns="" val="381280296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xmlns="" val="362808718"/>
                    </a:ext>
                  </a:extLst>
                </a:gridCol>
              </a:tblGrid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Título del programa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En qué se parecen…</a:t>
                      </a:r>
                    </a:p>
                    <a:p>
                      <a:pPr algn="ctr"/>
                      <a:r>
                        <a:rPr lang="es-ES" sz="1200" b="1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Árboles frutales</a:t>
                      </a:r>
                      <a:endParaRPr lang="es-MX" sz="1200" b="1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5357374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Exploración y comprensión del mundo natural y social </a:t>
                      </a:r>
                      <a:endParaRPr lang="es-MX" sz="11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99954072"/>
                  </a:ext>
                </a:extLst>
              </a:tr>
              <a:tr h="733764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Aprendizaje esperado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Describe y explica las características comunes que identifica entre seres vivos y elementos que observa en la naturaleza.</a:t>
                      </a:r>
                      <a:endParaRPr lang="es-MX" sz="11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74051965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Materiales que usaremos hoy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Cubrebocas para salir afuera, cuaderno y colores.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80583490"/>
                  </a:ext>
                </a:extLst>
              </a:tr>
            </a:tbl>
          </a:graphicData>
        </a:graphic>
      </p:graphicFrame>
      <p:graphicFrame>
        <p:nvGraphicFramePr>
          <p:cNvPr id="7" name="Tabla 3">
            <a:extLst>
              <a:ext uri="{FF2B5EF4-FFF2-40B4-BE49-F238E27FC236}">
                <a16:creationId xmlns:a16="http://schemas.microsoft.com/office/drawing/2014/main" xmlns="" id="{7DFA1273-E070-4E26-9F86-E496C82C03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919661"/>
              </p:ext>
            </p:extLst>
          </p:nvPr>
        </p:nvGraphicFramePr>
        <p:xfrm>
          <a:off x="6202020" y="1079469"/>
          <a:ext cx="5367128" cy="531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310">
                  <a:extLst>
                    <a:ext uri="{9D8B030D-6E8A-4147-A177-3AD203B41FA5}">
                      <a16:colId xmlns:a16="http://schemas.microsoft.com/office/drawing/2014/main" xmlns="" val="1425609933"/>
                    </a:ext>
                  </a:extLst>
                </a:gridCol>
                <a:gridCol w="3687383">
                  <a:extLst>
                    <a:ext uri="{9D8B030D-6E8A-4147-A177-3AD203B41FA5}">
                      <a16:colId xmlns:a16="http://schemas.microsoft.com/office/drawing/2014/main" xmlns="" val="944212097"/>
                    </a:ext>
                  </a:extLst>
                </a:gridCol>
                <a:gridCol w="1126435">
                  <a:extLst>
                    <a:ext uri="{9D8B030D-6E8A-4147-A177-3AD203B41FA5}">
                      <a16:colId xmlns:a16="http://schemas.microsoft.com/office/drawing/2014/main" xmlns="" val="2578009245"/>
                    </a:ext>
                  </a:extLst>
                </a:gridCol>
              </a:tblGrid>
              <a:tr h="1314574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Inicio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1: </a:t>
                      </a:r>
                      <a:r>
                        <a:rPr lang="es-ES" sz="15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Observar el programa de aprende en casa y mirar los videos que se muestran en la televisión. Finalizando preguntar a su hijo o hija: ¿Qué arboles reconociste según los videos que observaste en la tv? ¿En tu casa tienes un árbol frutal? ¿Cómo sabes qué es un árbol frutal? </a:t>
                      </a:r>
                      <a:endParaRPr lang="es-MX" sz="15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48384295"/>
                  </a:ext>
                </a:extLst>
              </a:tr>
              <a:tr h="1411234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Desarrollo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2: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Salir al patio de su casa o caminar por las calles de la colonia, con las precauciones necesarias y el uso de cubrebocas, y pedir al alumno que observe y comente que arboles piensa que son frutales y describa como son. Realizar dibujo de los arboles que observo.</a:t>
                      </a: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1320290"/>
                  </a:ext>
                </a:extLst>
              </a:tr>
              <a:tr h="1005262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Cierre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3: </a:t>
                      </a:r>
                      <a:r>
                        <a:rPr lang="es-ES" sz="16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Cuestionar al alumno: ¿Es importante tener arboles? ¿Para qué nos sirve un árbol? Finalizando informar que dibuje los beneficios de tener un árbol.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45617994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xmlns="" id="{90A3CB29-C250-4B47-835C-F518AB3A4D83}"/>
              </a:ext>
            </a:extLst>
          </p:cNvPr>
          <p:cNvSpPr/>
          <p:nvPr/>
        </p:nvSpPr>
        <p:spPr>
          <a:xfrm>
            <a:off x="2682100" y="154011"/>
            <a:ext cx="684354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rgbClr val="E3D78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Martes </a:t>
            </a:r>
            <a:r>
              <a:rPr lang="es-ES" sz="4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rgbClr val="E3D78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20</a:t>
            </a:r>
            <a:r>
              <a:rPr lang="es-ES" sz="40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rgbClr val="E3D78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de abril del 2021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EE25C317-BDF2-49AE-9AB1-600A7513E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9640076" y="3118920"/>
            <a:ext cx="3450148" cy="402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219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a 14">
            <a:extLst>
              <a:ext uri="{FF2B5EF4-FFF2-40B4-BE49-F238E27FC236}">
                <a16:creationId xmlns:a16="http://schemas.microsoft.com/office/drawing/2014/main" xmlns="" id="{C07390B5-A9E5-4DE4-B015-2D1E0A5706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346280"/>
              </p:ext>
            </p:extLst>
          </p:nvPr>
        </p:nvGraphicFramePr>
        <p:xfrm>
          <a:off x="569842" y="1286549"/>
          <a:ext cx="5420139" cy="2288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539">
                  <a:extLst>
                    <a:ext uri="{9D8B030D-6E8A-4147-A177-3AD203B41FA5}">
                      <a16:colId xmlns:a16="http://schemas.microsoft.com/office/drawing/2014/main" xmlns="" val="381280296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xmlns="" val="362808718"/>
                    </a:ext>
                  </a:extLst>
                </a:gridCol>
              </a:tblGrid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Título del programa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Un día de escuela</a:t>
                      </a:r>
                      <a:endParaRPr lang="es-MX" sz="1200" b="1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5357374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Pensamiento matemático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99954072"/>
                  </a:ext>
                </a:extLst>
              </a:tr>
              <a:tr h="733764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Aprendizaje esperado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Identifica varios eventos en su vida cotidiana y dice el orden en que ocurren. </a:t>
                      </a:r>
                      <a:endParaRPr lang="es-MX" sz="11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74051965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Materiales que usaremos hoy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Imagen, cuaderno y colores.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80583490"/>
                  </a:ext>
                </a:extLst>
              </a:tr>
            </a:tbl>
          </a:graphicData>
        </a:graphic>
      </p:graphicFrame>
      <p:graphicFrame>
        <p:nvGraphicFramePr>
          <p:cNvPr id="7" name="Tabla 3">
            <a:extLst>
              <a:ext uri="{FF2B5EF4-FFF2-40B4-BE49-F238E27FC236}">
                <a16:creationId xmlns:a16="http://schemas.microsoft.com/office/drawing/2014/main" xmlns="" id="{7DFA1273-E070-4E26-9F86-E496C82C03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231988"/>
              </p:ext>
            </p:extLst>
          </p:nvPr>
        </p:nvGraphicFramePr>
        <p:xfrm>
          <a:off x="6202020" y="1079469"/>
          <a:ext cx="5367128" cy="54205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310">
                  <a:extLst>
                    <a:ext uri="{9D8B030D-6E8A-4147-A177-3AD203B41FA5}">
                      <a16:colId xmlns:a16="http://schemas.microsoft.com/office/drawing/2014/main" xmlns="" val="1425609933"/>
                    </a:ext>
                  </a:extLst>
                </a:gridCol>
                <a:gridCol w="3687383">
                  <a:extLst>
                    <a:ext uri="{9D8B030D-6E8A-4147-A177-3AD203B41FA5}">
                      <a16:colId xmlns:a16="http://schemas.microsoft.com/office/drawing/2014/main" xmlns="" val="944212097"/>
                    </a:ext>
                  </a:extLst>
                </a:gridCol>
                <a:gridCol w="1126435">
                  <a:extLst>
                    <a:ext uri="{9D8B030D-6E8A-4147-A177-3AD203B41FA5}">
                      <a16:colId xmlns:a16="http://schemas.microsoft.com/office/drawing/2014/main" xmlns="" val="2578009245"/>
                    </a:ext>
                  </a:extLst>
                </a:gridCol>
              </a:tblGrid>
              <a:tr h="180825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Inicio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1: </a:t>
                      </a:r>
                      <a:r>
                        <a:rPr lang="es-ES" sz="16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Observar el programa de aprende en casa y mirar los videos que se muestran en la televisión. Finalizando preguntar a su hijo o hija: ¿Qué actividades se realizan en la escuela? Mostrar una imagen de algunas actividades y pedir que comenta si se realizan en la escuela o en otro lugar.</a:t>
                      </a:r>
                      <a:endParaRPr lang="es-MX" sz="16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48384295"/>
                  </a:ext>
                </a:extLst>
              </a:tr>
              <a:tr h="180825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Desarrollo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2: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Indicar al alumno que comente el orden en el que ocurren las imágenes que se le mostraron en la actividad anterior.</a:t>
                      </a: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1320290"/>
                  </a:ext>
                </a:extLst>
              </a:tr>
              <a:tr h="1783486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Cierre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3: </a:t>
                      </a:r>
                      <a:r>
                        <a:rPr lang="es-ES" sz="16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Mencionar al alumno que dibuje como se imagina un día en la escuela y pedir que mencione el orden en el que ocurren.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45617994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xmlns="" id="{90A3CB29-C250-4B47-835C-F518AB3A4D83}"/>
              </a:ext>
            </a:extLst>
          </p:cNvPr>
          <p:cNvSpPr/>
          <p:nvPr/>
        </p:nvSpPr>
        <p:spPr>
          <a:xfrm>
            <a:off x="2682100" y="154011"/>
            <a:ext cx="684354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rgbClr val="E3D78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Martes </a:t>
            </a:r>
            <a:r>
              <a:rPr lang="es-ES" sz="4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rgbClr val="E3D78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20</a:t>
            </a:r>
            <a:r>
              <a:rPr lang="es-ES" sz="40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rgbClr val="E3D78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de abril del 2021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EE25C317-BDF2-49AE-9AB1-600A7513E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9640076" y="3118920"/>
            <a:ext cx="3450148" cy="402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672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a 14">
            <a:extLst>
              <a:ext uri="{FF2B5EF4-FFF2-40B4-BE49-F238E27FC236}">
                <a16:creationId xmlns:a16="http://schemas.microsoft.com/office/drawing/2014/main" xmlns="" id="{C07390B5-A9E5-4DE4-B015-2D1E0A5706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868904"/>
              </p:ext>
            </p:extLst>
          </p:nvPr>
        </p:nvGraphicFramePr>
        <p:xfrm>
          <a:off x="569842" y="1286549"/>
          <a:ext cx="5420139" cy="2356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539">
                  <a:extLst>
                    <a:ext uri="{9D8B030D-6E8A-4147-A177-3AD203B41FA5}">
                      <a16:colId xmlns:a16="http://schemas.microsoft.com/office/drawing/2014/main" xmlns="" val="381280296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xmlns="" val="362808718"/>
                    </a:ext>
                  </a:extLst>
                </a:gridCol>
              </a:tblGrid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Título del programa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Historias de hadas</a:t>
                      </a:r>
                      <a:endParaRPr lang="es-MX" sz="1200" b="1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5357374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Lenguaje y Comunicación 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99954072"/>
                  </a:ext>
                </a:extLst>
              </a:tr>
              <a:tr h="733764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Aprendizaje esperado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Menciona características de objetos y personas que conoce y observa.</a:t>
                      </a:r>
                      <a:endParaRPr lang="es-MX" sz="11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74051965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Materiales que usaremos hoy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Cuaderno, colores, tijeras, cartulina, palito, pegamento y video: </a:t>
                      </a:r>
                      <a:r>
                        <a:rPr lang="es-MX" sz="105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https://www.youtube.com/watch?v=Od7Y_M5aJxw</a:t>
                      </a:r>
                      <a:endParaRPr lang="es-MX" sz="11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80583490"/>
                  </a:ext>
                </a:extLst>
              </a:tr>
            </a:tbl>
          </a:graphicData>
        </a:graphic>
      </p:graphicFrame>
      <p:graphicFrame>
        <p:nvGraphicFramePr>
          <p:cNvPr id="7" name="Tabla 3">
            <a:extLst>
              <a:ext uri="{FF2B5EF4-FFF2-40B4-BE49-F238E27FC236}">
                <a16:creationId xmlns:a16="http://schemas.microsoft.com/office/drawing/2014/main" xmlns="" id="{7DFA1273-E070-4E26-9F86-E496C82C03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793618"/>
              </p:ext>
            </p:extLst>
          </p:nvPr>
        </p:nvGraphicFramePr>
        <p:xfrm>
          <a:off x="6202020" y="1079468"/>
          <a:ext cx="5367128" cy="5486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310">
                  <a:extLst>
                    <a:ext uri="{9D8B030D-6E8A-4147-A177-3AD203B41FA5}">
                      <a16:colId xmlns:a16="http://schemas.microsoft.com/office/drawing/2014/main" xmlns="" val="1425609933"/>
                    </a:ext>
                  </a:extLst>
                </a:gridCol>
                <a:gridCol w="3687383">
                  <a:extLst>
                    <a:ext uri="{9D8B030D-6E8A-4147-A177-3AD203B41FA5}">
                      <a16:colId xmlns:a16="http://schemas.microsoft.com/office/drawing/2014/main" xmlns="" val="944212097"/>
                    </a:ext>
                  </a:extLst>
                </a:gridCol>
                <a:gridCol w="1126435">
                  <a:extLst>
                    <a:ext uri="{9D8B030D-6E8A-4147-A177-3AD203B41FA5}">
                      <a16:colId xmlns:a16="http://schemas.microsoft.com/office/drawing/2014/main" xmlns="" val="2578009245"/>
                    </a:ext>
                  </a:extLst>
                </a:gridCol>
              </a:tblGrid>
              <a:tr h="1371608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Inicio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1: </a:t>
                      </a:r>
                      <a:r>
                        <a:rPr lang="es-ES" sz="15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Observar el programa de aprende en casa y mirar los videos que se muestran en la televisión. Finalizando preguntar a su hijo o hija: ¿En alguna película has visto un hada? ¿Cómo son las hadas? Indicar que dibuje a un hada.</a:t>
                      </a:r>
                      <a:endParaRPr lang="es-MX" sz="15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48384295"/>
                  </a:ext>
                </a:extLst>
              </a:tr>
              <a:tr h="2008426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Desarrollo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2: </a:t>
                      </a:r>
                      <a:r>
                        <a:rPr lang="es-MX" sz="15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Observar el cuento en YouTube: </a:t>
                      </a:r>
                      <a:r>
                        <a:rPr lang="es-MX" sz="15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hada pérdida</a:t>
                      </a:r>
                      <a:r>
                        <a:rPr lang="es-MX" sz="15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y pedir que ponga mucha atención porque al finalizar se le realizaran preguntas: ¿Qué hadas observaste? Indicar que escribe el titulo del cuento y dibuja alguna de las hadas, finalizando describe como es. </a:t>
                      </a:r>
                      <a:endParaRPr lang="es-MX" sz="15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1320290"/>
                  </a:ext>
                </a:extLst>
              </a:tr>
              <a:tr h="2106398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Cierre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3: </a:t>
                      </a:r>
                      <a:r>
                        <a:rPr lang="es-ES" sz="15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Cuestionar al alumno o alumna: ¿Observaste que las hadas tienen algo en la mano para hacer magia? ¿Qué era?</a:t>
                      </a:r>
                    </a:p>
                    <a:p>
                      <a:pPr algn="l"/>
                      <a:r>
                        <a:rPr lang="es-ES" sz="15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Indicar que haremos una varita con materiales que tenga en casa, finalizando pedir que describa lo que realizo.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45617994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xmlns="" id="{90A3CB29-C250-4B47-835C-F518AB3A4D83}"/>
              </a:ext>
            </a:extLst>
          </p:cNvPr>
          <p:cNvSpPr/>
          <p:nvPr/>
        </p:nvSpPr>
        <p:spPr>
          <a:xfrm>
            <a:off x="2311807" y="154011"/>
            <a:ext cx="758412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rgbClr val="E3D78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Miércoles 21 de abril del 2021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EE25C317-BDF2-49AE-9AB1-600A7513E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9640076" y="3118920"/>
            <a:ext cx="3450148" cy="402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262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a 14">
            <a:extLst>
              <a:ext uri="{FF2B5EF4-FFF2-40B4-BE49-F238E27FC236}">
                <a16:creationId xmlns:a16="http://schemas.microsoft.com/office/drawing/2014/main" xmlns="" id="{C07390B5-A9E5-4DE4-B015-2D1E0A5706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878468"/>
              </p:ext>
            </p:extLst>
          </p:nvPr>
        </p:nvGraphicFramePr>
        <p:xfrm>
          <a:off x="569842" y="1286549"/>
          <a:ext cx="5420139" cy="2288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539">
                  <a:extLst>
                    <a:ext uri="{9D8B030D-6E8A-4147-A177-3AD203B41FA5}">
                      <a16:colId xmlns:a16="http://schemas.microsoft.com/office/drawing/2014/main" xmlns="" val="381280296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xmlns="" val="362808718"/>
                    </a:ext>
                  </a:extLst>
                </a:gridCol>
              </a:tblGrid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Título del programa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Ubicación espacial</a:t>
                      </a:r>
                      <a:endParaRPr lang="es-MX" sz="1200" b="1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5357374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Educación Física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99954072"/>
                  </a:ext>
                </a:extLst>
              </a:tr>
              <a:tr h="733764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Aprendizaje esperado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Realiza movimientos de locomoción, manipulación y estabilidad, por medio de juegos individuales y colectivos.</a:t>
                      </a:r>
                      <a:endParaRPr lang="es-MX" sz="11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74051965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Materiales que usaremos hoy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Hojas de colores, muñecos, vaso de plástico, gis para hacer el cuadrado.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80583490"/>
                  </a:ext>
                </a:extLst>
              </a:tr>
            </a:tbl>
          </a:graphicData>
        </a:graphic>
      </p:graphicFrame>
      <p:graphicFrame>
        <p:nvGraphicFramePr>
          <p:cNvPr id="7" name="Tabla 3">
            <a:extLst>
              <a:ext uri="{FF2B5EF4-FFF2-40B4-BE49-F238E27FC236}">
                <a16:creationId xmlns:a16="http://schemas.microsoft.com/office/drawing/2014/main" xmlns="" id="{7DFA1273-E070-4E26-9F86-E496C82C03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334376"/>
              </p:ext>
            </p:extLst>
          </p:nvPr>
        </p:nvGraphicFramePr>
        <p:xfrm>
          <a:off x="6202020" y="1079469"/>
          <a:ext cx="5367128" cy="54205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310">
                  <a:extLst>
                    <a:ext uri="{9D8B030D-6E8A-4147-A177-3AD203B41FA5}">
                      <a16:colId xmlns:a16="http://schemas.microsoft.com/office/drawing/2014/main" xmlns="" val="1425609933"/>
                    </a:ext>
                  </a:extLst>
                </a:gridCol>
                <a:gridCol w="3687383">
                  <a:extLst>
                    <a:ext uri="{9D8B030D-6E8A-4147-A177-3AD203B41FA5}">
                      <a16:colId xmlns:a16="http://schemas.microsoft.com/office/drawing/2014/main" xmlns="" val="944212097"/>
                    </a:ext>
                  </a:extLst>
                </a:gridCol>
                <a:gridCol w="1126435">
                  <a:extLst>
                    <a:ext uri="{9D8B030D-6E8A-4147-A177-3AD203B41FA5}">
                      <a16:colId xmlns:a16="http://schemas.microsoft.com/office/drawing/2014/main" xmlns="" val="2578009245"/>
                    </a:ext>
                  </a:extLst>
                </a:gridCol>
              </a:tblGrid>
              <a:tr h="180825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Inicio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1: </a:t>
                      </a:r>
                      <a:r>
                        <a:rPr lang="es-ES" sz="16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Mencionar al alumno que jugaremos a ubicarnos como se nos indique, pero antes dibujaremos un cuadrado. Después dar indicaciones por ejemplo: Ponte adentro del cuadrado, camina atrás del cuadrado, corre y vez al frente del cuadrado cuando te diga alto, entre otras indicaciones.</a:t>
                      </a:r>
                      <a:endParaRPr lang="es-MX" sz="16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48384295"/>
                  </a:ext>
                </a:extLst>
              </a:tr>
              <a:tr h="180825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Desarrollo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2: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Utilizar un juguete para realizar movimiento de ubicación espacial, primero con el muñeco o juguete después invitar al alumno a realizar las indicaciones con su cama.</a:t>
                      </a: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1320290"/>
                  </a:ext>
                </a:extLst>
              </a:tr>
              <a:tr h="1783486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Cierre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3: </a:t>
                      </a:r>
                      <a:r>
                        <a:rPr lang="es-ES" sz="16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Hacer con hojas de colores manitas y pies para que el alumno sigua las indicaciones como se le indiquen.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45617994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xmlns="" id="{90A3CB29-C250-4B47-835C-F518AB3A4D83}"/>
              </a:ext>
            </a:extLst>
          </p:cNvPr>
          <p:cNvSpPr/>
          <p:nvPr/>
        </p:nvSpPr>
        <p:spPr>
          <a:xfrm>
            <a:off x="2311807" y="154011"/>
            <a:ext cx="758412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rgbClr val="E3D78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Miércoles 21 de abril del 2021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EE25C317-BDF2-49AE-9AB1-600A7513E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9640076" y="3118920"/>
            <a:ext cx="3450148" cy="402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295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a 14">
            <a:extLst>
              <a:ext uri="{FF2B5EF4-FFF2-40B4-BE49-F238E27FC236}">
                <a16:creationId xmlns:a16="http://schemas.microsoft.com/office/drawing/2014/main" xmlns="" id="{C07390B5-A9E5-4DE4-B015-2D1E0A5706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692092"/>
              </p:ext>
            </p:extLst>
          </p:nvPr>
        </p:nvGraphicFramePr>
        <p:xfrm>
          <a:off x="569842" y="1286549"/>
          <a:ext cx="5420139" cy="2288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539">
                  <a:extLst>
                    <a:ext uri="{9D8B030D-6E8A-4147-A177-3AD203B41FA5}">
                      <a16:colId xmlns:a16="http://schemas.microsoft.com/office/drawing/2014/main" xmlns="" val="381280296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xmlns="" val="362808718"/>
                    </a:ext>
                  </a:extLst>
                </a:gridCol>
              </a:tblGrid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Título del programa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Construcciones</a:t>
                      </a:r>
                      <a:endParaRPr lang="es-MX" sz="1200" b="1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5357374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Pensamiento matemático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99954072"/>
                  </a:ext>
                </a:extLst>
              </a:tr>
              <a:tr h="733764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Aprendizaje esperado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Reproduce modelos con formas, figuras y cuerpos geométricos.</a:t>
                      </a:r>
                      <a:endParaRPr lang="es-MX" sz="11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74051965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Materiales que usaremos hoy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Hojas blanca, figuras, imagen de figuras, cuaderno y colores.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80583490"/>
                  </a:ext>
                </a:extLst>
              </a:tr>
            </a:tbl>
          </a:graphicData>
        </a:graphic>
      </p:graphicFrame>
      <p:graphicFrame>
        <p:nvGraphicFramePr>
          <p:cNvPr id="7" name="Tabla 3">
            <a:extLst>
              <a:ext uri="{FF2B5EF4-FFF2-40B4-BE49-F238E27FC236}">
                <a16:creationId xmlns:a16="http://schemas.microsoft.com/office/drawing/2014/main" xmlns="" id="{7DFA1273-E070-4E26-9F86-E496C82C03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663252"/>
              </p:ext>
            </p:extLst>
          </p:nvPr>
        </p:nvGraphicFramePr>
        <p:xfrm>
          <a:off x="6202020" y="1079469"/>
          <a:ext cx="5367128" cy="54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310">
                  <a:extLst>
                    <a:ext uri="{9D8B030D-6E8A-4147-A177-3AD203B41FA5}">
                      <a16:colId xmlns:a16="http://schemas.microsoft.com/office/drawing/2014/main" xmlns="" val="1425609933"/>
                    </a:ext>
                  </a:extLst>
                </a:gridCol>
                <a:gridCol w="3687383">
                  <a:extLst>
                    <a:ext uri="{9D8B030D-6E8A-4147-A177-3AD203B41FA5}">
                      <a16:colId xmlns:a16="http://schemas.microsoft.com/office/drawing/2014/main" xmlns="" val="944212097"/>
                    </a:ext>
                  </a:extLst>
                </a:gridCol>
                <a:gridCol w="1126435">
                  <a:extLst>
                    <a:ext uri="{9D8B030D-6E8A-4147-A177-3AD203B41FA5}">
                      <a16:colId xmlns:a16="http://schemas.microsoft.com/office/drawing/2014/main" xmlns="" val="2578009245"/>
                    </a:ext>
                  </a:extLst>
                </a:gridCol>
              </a:tblGrid>
              <a:tr h="180825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Inicio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1: </a:t>
                      </a:r>
                      <a:r>
                        <a:rPr lang="es-ES" sz="16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Observar el programa de aprende en casa y mirar los videos que se muestran en la televisión. Finalizando preguntar a su hijo o hija: ¿Recuerdas el nombre de las figuras? Observar una imagen y cuestionar que nombre son. </a:t>
                      </a:r>
                      <a:endParaRPr lang="es-MX" sz="16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48384295"/>
                  </a:ext>
                </a:extLst>
              </a:tr>
              <a:tr h="180825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Desarrollo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2: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Mencionar que jugaremos a dibujar la cantidad de figuras, según se le indique.</a:t>
                      </a: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1320290"/>
                  </a:ext>
                </a:extLst>
              </a:tr>
              <a:tr h="1783486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Cierre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3: </a:t>
                      </a:r>
                      <a:r>
                        <a:rPr lang="es-ES" sz="16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Observar dos carritos y pedir al alumno o alumna que los dibuje, finalizando contar las piezas de cada uno. 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45617994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xmlns="" id="{90A3CB29-C250-4B47-835C-F518AB3A4D83}"/>
              </a:ext>
            </a:extLst>
          </p:cNvPr>
          <p:cNvSpPr/>
          <p:nvPr/>
        </p:nvSpPr>
        <p:spPr>
          <a:xfrm>
            <a:off x="2655652" y="154011"/>
            <a:ext cx="689644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rgbClr val="E3D78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Jueves 22 de abril del 2021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EE25C317-BDF2-49AE-9AB1-600A7513E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9640076" y="3118920"/>
            <a:ext cx="3450148" cy="402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643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a 14">
            <a:extLst>
              <a:ext uri="{FF2B5EF4-FFF2-40B4-BE49-F238E27FC236}">
                <a16:creationId xmlns:a16="http://schemas.microsoft.com/office/drawing/2014/main" xmlns="" id="{C07390B5-A9E5-4DE4-B015-2D1E0A5706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7998894"/>
              </p:ext>
            </p:extLst>
          </p:nvPr>
        </p:nvGraphicFramePr>
        <p:xfrm>
          <a:off x="569842" y="1403374"/>
          <a:ext cx="5420139" cy="2288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539">
                  <a:extLst>
                    <a:ext uri="{9D8B030D-6E8A-4147-A177-3AD203B41FA5}">
                      <a16:colId xmlns:a16="http://schemas.microsoft.com/office/drawing/2014/main" xmlns="" val="381280296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xmlns="" val="362808718"/>
                    </a:ext>
                  </a:extLst>
                </a:gridCol>
              </a:tblGrid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Título del programa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¿Qué es mejor?</a:t>
                      </a:r>
                      <a:endParaRPr lang="es-MX" sz="1200" b="1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5357374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Lenguaje y Comunicación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99954072"/>
                  </a:ext>
                </a:extLst>
              </a:tr>
              <a:tr h="733764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Aprendizaje esperado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Expresa con eficacia sus ideas acerca de diversos temas y atiende lo que se dice en interacciones con otras personas.</a:t>
                      </a:r>
                      <a:endParaRPr lang="es-MX" sz="11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74051965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Materiales que usaremos hoy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Imagen, cuaderno y colores.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80583490"/>
                  </a:ext>
                </a:extLst>
              </a:tr>
            </a:tbl>
          </a:graphicData>
        </a:graphic>
      </p:graphicFrame>
      <p:graphicFrame>
        <p:nvGraphicFramePr>
          <p:cNvPr id="7" name="Tabla 3">
            <a:extLst>
              <a:ext uri="{FF2B5EF4-FFF2-40B4-BE49-F238E27FC236}">
                <a16:creationId xmlns:a16="http://schemas.microsoft.com/office/drawing/2014/main" xmlns="" id="{7DFA1273-E070-4E26-9F86-E496C82C03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274680"/>
              </p:ext>
            </p:extLst>
          </p:nvPr>
        </p:nvGraphicFramePr>
        <p:xfrm>
          <a:off x="6202020" y="1079469"/>
          <a:ext cx="5367128" cy="54205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310">
                  <a:extLst>
                    <a:ext uri="{9D8B030D-6E8A-4147-A177-3AD203B41FA5}">
                      <a16:colId xmlns:a16="http://schemas.microsoft.com/office/drawing/2014/main" xmlns="" val="1425609933"/>
                    </a:ext>
                  </a:extLst>
                </a:gridCol>
                <a:gridCol w="3687383">
                  <a:extLst>
                    <a:ext uri="{9D8B030D-6E8A-4147-A177-3AD203B41FA5}">
                      <a16:colId xmlns:a16="http://schemas.microsoft.com/office/drawing/2014/main" xmlns="" val="944212097"/>
                    </a:ext>
                  </a:extLst>
                </a:gridCol>
                <a:gridCol w="1126435">
                  <a:extLst>
                    <a:ext uri="{9D8B030D-6E8A-4147-A177-3AD203B41FA5}">
                      <a16:colId xmlns:a16="http://schemas.microsoft.com/office/drawing/2014/main" xmlns="" val="2578009245"/>
                    </a:ext>
                  </a:extLst>
                </a:gridCol>
              </a:tblGrid>
              <a:tr h="180825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Inicio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1: </a:t>
                      </a:r>
                      <a:r>
                        <a:rPr lang="es-ES" sz="16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Observar el programa de aprende en casa y mirar los videos que se muestran en la televisión. Finalizando realizar algunas cuestionas al alumno: ¿Qué es mejor dormir en el piso o dormir en un sillón? ¿Ver la televisión o estar en el celular? ¿Comer frutas o verduras? </a:t>
                      </a:r>
                      <a:endParaRPr lang="es-MX" sz="16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48384295"/>
                  </a:ext>
                </a:extLst>
              </a:tr>
              <a:tr h="180825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Desarrollo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2: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Mostrar al alumno unas imágenes y cuestionar ¿qué piensa que es mejor?, pedir que escriba la oración: “Lo mejor es” y dibuje lo que piensa que es mejor de cada dibujo. </a:t>
                      </a: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1320290"/>
                  </a:ext>
                </a:extLst>
              </a:tr>
              <a:tr h="1783486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Cierre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3: </a:t>
                      </a:r>
                      <a:r>
                        <a:rPr lang="es-ES" sz="16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Cuestionar al alumno: ¿Qué es mejor: ser una mariposa, ser un león, o ser un oso? Pedir que exprese lo que piensa y grabar un audio o un video explicando su respuesta.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45617994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xmlns="" id="{90A3CB29-C250-4B47-835C-F518AB3A4D83}"/>
              </a:ext>
            </a:extLst>
          </p:cNvPr>
          <p:cNvSpPr/>
          <p:nvPr/>
        </p:nvSpPr>
        <p:spPr>
          <a:xfrm>
            <a:off x="2655652" y="154011"/>
            <a:ext cx="689644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rgbClr val="E3D78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Jueves 22 de abril del 2021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EE25C317-BDF2-49AE-9AB1-600A7513E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9640076" y="3118920"/>
            <a:ext cx="3450148" cy="402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927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a 14">
            <a:extLst>
              <a:ext uri="{FF2B5EF4-FFF2-40B4-BE49-F238E27FC236}">
                <a16:creationId xmlns:a16="http://schemas.microsoft.com/office/drawing/2014/main" xmlns="" id="{C07390B5-A9E5-4DE4-B015-2D1E0A5706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83600"/>
              </p:ext>
            </p:extLst>
          </p:nvPr>
        </p:nvGraphicFramePr>
        <p:xfrm>
          <a:off x="569842" y="1286549"/>
          <a:ext cx="5420139" cy="2288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539">
                  <a:extLst>
                    <a:ext uri="{9D8B030D-6E8A-4147-A177-3AD203B41FA5}">
                      <a16:colId xmlns:a16="http://schemas.microsoft.com/office/drawing/2014/main" xmlns="" val="381280296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xmlns="" val="362808718"/>
                    </a:ext>
                  </a:extLst>
                </a:gridCol>
              </a:tblGrid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Título del programa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Animales camuflados</a:t>
                      </a:r>
                      <a:endParaRPr lang="es-MX" sz="1200" b="1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5357374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5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Exploración y Comprensión del Mundo Natural y Socia</a:t>
                      </a:r>
                      <a:endParaRPr lang="es-MX" sz="105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99954072"/>
                  </a:ext>
                </a:extLst>
              </a:tr>
              <a:tr h="733764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Aprendizaje esperado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Obtiene, registra, representa y describe información para responder dudas y ampliar su conocimiento en relación con plantas, animales y otros elementos naturales.</a:t>
                      </a:r>
                      <a:endParaRPr lang="es-MX" sz="105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74051965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Materiales que usaremos hoy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Cuaderno, colores y video: </a:t>
                      </a:r>
                      <a:r>
                        <a:rPr lang="es-MX" sz="105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https://www.youtube.com/watch?v=FosnuwuWEMU</a:t>
                      </a:r>
                      <a:endParaRPr lang="es-MX" sz="11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80583490"/>
                  </a:ext>
                </a:extLst>
              </a:tr>
            </a:tbl>
          </a:graphicData>
        </a:graphic>
      </p:graphicFrame>
      <p:graphicFrame>
        <p:nvGraphicFramePr>
          <p:cNvPr id="7" name="Tabla 3">
            <a:extLst>
              <a:ext uri="{FF2B5EF4-FFF2-40B4-BE49-F238E27FC236}">
                <a16:creationId xmlns:a16="http://schemas.microsoft.com/office/drawing/2014/main" xmlns="" id="{7DFA1273-E070-4E26-9F86-E496C82C03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573216"/>
              </p:ext>
            </p:extLst>
          </p:nvPr>
        </p:nvGraphicFramePr>
        <p:xfrm>
          <a:off x="6202020" y="1079469"/>
          <a:ext cx="5367128" cy="5441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310">
                  <a:extLst>
                    <a:ext uri="{9D8B030D-6E8A-4147-A177-3AD203B41FA5}">
                      <a16:colId xmlns:a16="http://schemas.microsoft.com/office/drawing/2014/main" xmlns="" val="1425609933"/>
                    </a:ext>
                  </a:extLst>
                </a:gridCol>
                <a:gridCol w="3687383">
                  <a:extLst>
                    <a:ext uri="{9D8B030D-6E8A-4147-A177-3AD203B41FA5}">
                      <a16:colId xmlns:a16="http://schemas.microsoft.com/office/drawing/2014/main" xmlns="" val="944212097"/>
                    </a:ext>
                  </a:extLst>
                </a:gridCol>
                <a:gridCol w="1126435">
                  <a:extLst>
                    <a:ext uri="{9D8B030D-6E8A-4147-A177-3AD203B41FA5}">
                      <a16:colId xmlns:a16="http://schemas.microsoft.com/office/drawing/2014/main" xmlns="" val="2578009245"/>
                    </a:ext>
                  </a:extLst>
                </a:gridCol>
              </a:tblGrid>
              <a:tr h="180825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Inicio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1: </a:t>
                      </a:r>
                      <a:r>
                        <a:rPr lang="es-ES" sz="16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Observar el programa de aprende en casa y mirar los videos que se muestran en la televisión. Finalizando preguntar a su hijo o hija: ¿Sabes que significa la palabra camuflaje? Finalizando pedir que escriba la palabra y dibuje un animal camuflado.</a:t>
                      </a:r>
                      <a:endParaRPr lang="es-MX" sz="16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48384295"/>
                  </a:ext>
                </a:extLst>
              </a:tr>
              <a:tr h="180825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Desarrollo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2: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Observar el video de YouTube: </a:t>
                      </a:r>
                      <a:r>
                        <a:rPr lang="es-ES" sz="18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Encuentra a los animales </a:t>
                      </a:r>
                      <a:r>
                        <a:rPr lang="es-ES" sz="18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Increiblemente</a:t>
                      </a:r>
                      <a:r>
                        <a:rPr lang="es-ES" sz="18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camuflados(escondidos)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Pedir al alumno o alumna que resuelva y encuentre a los animales escondidos.</a:t>
                      </a:r>
                    </a:p>
                  </a:txBody>
                  <a:tcPr marL="89535" marR="89535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1320290"/>
                  </a:ext>
                </a:extLst>
              </a:tr>
              <a:tr h="1783486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Cierre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3: </a:t>
                      </a:r>
                      <a:r>
                        <a:rPr lang="es-ES" sz="16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De los animales que se observaron en el video, ayudar al alumno a investigar un animal y registrar algunos datos en el cuaderno.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45617994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xmlns="" id="{90A3CB29-C250-4B47-835C-F518AB3A4D83}"/>
              </a:ext>
            </a:extLst>
          </p:cNvPr>
          <p:cNvSpPr/>
          <p:nvPr/>
        </p:nvSpPr>
        <p:spPr>
          <a:xfrm>
            <a:off x="1798849" y="154011"/>
            <a:ext cx="86100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rgbClr val="E3D78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Viernes 23 de abril enero del 2021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EE25C317-BDF2-49AE-9AB1-600A7513E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9640076" y="3118920"/>
            <a:ext cx="3450148" cy="402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5811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</TotalTime>
  <Words>1730</Words>
  <Application>Microsoft Office PowerPoint</Application>
  <PresentationFormat>Panorámica</PresentationFormat>
  <Paragraphs>153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Rossy Del Angel Chavira</dc:creator>
  <cp:lastModifiedBy>Lenovo</cp:lastModifiedBy>
  <cp:revision>31</cp:revision>
  <dcterms:created xsi:type="dcterms:W3CDTF">2020-09-08T22:22:41Z</dcterms:created>
  <dcterms:modified xsi:type="dcterms:W3CDTF">2021-04-17T00:34:54Z</dcterms:modified>
</cp:coreProperties>
</file>