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75" r:id="rId4"/>
    <p:sldId id="344" r:id="rId5"/>
    <p:sldId id="277" r:id="rId6"/>
    <p:sldId id="341" r:id="rId7"/>
    <p:sldId id="342" r:id="rId8"/>
    <p:sldId id="343" r:id="rId9"/>
    <p:sldId id="337" r:id="rId10"/>
    <p:sldId id="339" r:id="rId11"/>
  </p:sldIdLst>
  <p:sldSz cx="10080625" cy="7920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5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  <a:srgbClr val="DEBD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752" y="84"/>
      </p:cViewPr>
      <p:guideLst>
        <p:guide orient="horz" pos="2495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96173"/>
            <a:ext cx="8568531" cy="275734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4159854"/>
            <a:ext cx="7560469" cy="1912175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17" indent="0" algn="ctr">
              <a:buNone/>
              <a:defRPr sz="2205"/>
            </a:lvl2pPr>
            <a:lvl3pPr marL="1008035" indent="0" algn="ctr">
              <a:buNone/>
              <a:defRPr sz="1984"/>
            </a:lvl3pPr>
            <a:lvl4pPr marL="1512052" indent="0" algn="ctr">
              <a:buNone/>
              <a:defRPr sz="1764"/>
            </a:lvl4pPr>
            <a:lvl5pPr marL="2016069" indent="0" algn="ctr">
              <a:buNone/>
              <a:defRPr sz="1764"/>
            </a:lvl5pPr>
            <a:lvl6pPr marL="2520086" indent="0" algn="ctr">
              <a:buNone/>
              <a:defRPr sz="1764"/>
            </a:lvl6pPr>
            <a:lvl7pPr marL="3024104" indent="0" algn="ctr">
              <a:buNone/>
              <a:defRPr sz="1764"/>
            </a:lvl7pPr>
            <a:lvl8pPr marL="3528121" indent="0" algn="ctr">
              <a:buNone/>
              <a:defRPr sz="1764"/>
            </a:lvl8pPr>
            <a:lvl9pPr marL="4032138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9F03-79D8-4207-A07F-2EDAECDA6076}" type="datetimeFigureOut">
              <a:rPr lang="es-MX" smtClean="0"/>
              <a:t>16/04/2021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8022-64D5-4D64-970B-040776635C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34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9F03-79D8-4207-A07F-2EDAECDA6076}" type="datetimeFigureOut">
              <a:rPr lang="es-MX" smtClean="0"/>
              <a:t>16/04/2021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8022-64D5-4D64-970B-040776635C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743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21669"/>
            <a:ext cx="2173635" cy="67118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21669"/>
            <a:ext cx="6394896" cy="671186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9F03-79D8-4207-A07F-2EDAECDA6076}" type="datetimeFigureOut">
              <a:rPr lang="es-MX" smtClean="0"/>
              <a:t>16/04/2021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8022-64D5-4D64-970B-040776635C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51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9F03-79D8-4207-A07F-2EDAECDA6076}" type="datetimeFigureOut">
              <a:rPr lang="es-MX" smtClean="0"/>
              <a:t>16/04/2021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8022-64D5-4D64-970B-040776635C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503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974512"/>
            <a:ext cx="8694539" cy="3294515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300194"/>
            <a:ext cx="8694539" cy="173250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4017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9F03-79D8-4207-A07F-2EDAECDA6076}" type="datetimeFigureOut">
              <a:rPr lang="es-MX" smtClean="0"/>
              <a:t>16/04/2021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8022-64D5-4D64-970B-040776635C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006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108344"/>
            <a:ext cx="4284266" cy="502519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108344"/>
            <a:ext cx="4284266" cy="502519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9F03-79D8-4207-A07F-2EDAECDA6076}" type="datetimeFigureOut">
              <a:rPr lang="es-MX" smtClean="0"/>
              <a:t>16/04/2021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8022-64D5-4D64-970B-040776635C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162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21671"/>
            <a:ext cx="8694539" cy="153084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941510"/>
            <a:ext cx="4264576" cy="951504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893014"/>
            <a:ext cx="4264576" cy="42551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941510"/>
            <a:ext cx="4285579" cy="951504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893014"/>
            <a:ext cx="4285579" cy="42551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9F03-79D8-4207-A07F-2EDAECDA6076}" type="datetimeFigureOut">
              <a:rPr lang="es-MX" smtClean="0"/>
              <a:t>16/04/2021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8022-64D5-4D64-970B-040776635C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806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9F03-79D8-4207-A07F-2EDAECDA6076}" type="datetimeFigureOut">
              <a:rPr lang="es-MX" smtClean="0"/>
              <a:t>16/04/2021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8022-64D5-4D64-970B-040776635C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251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9F03-79D8-4207-A07F-2EDAECDA6076}" type="datetimeFigureOut">
              <a:rPr lang="es-MX" smtClean="0"/>
              <a:t>16/04/2021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8022-64D5-4D64-970B-040776635C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825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28002"/>
            <a:ext cx="3251264" cy="1848009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140341"/>
            <a:ext cx="5103316" cy="5628360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376011"/>
            <a:ext cx="3251264" cy="4401855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9F03-79D8-4207-A07F-2EDAECDA6076}" type="datetimeFigureOut">
              <a:rPr lang="es-MX" smtClean="0"/>
              <a:t>16/04/2021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8022-64D5-4D64-970B-040776635C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713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28002"/>
            <a:ext cx="3251264" cy="1848009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140341"/>
            <a:ext cx="5103316" cy="5628360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17" indent="0">
              <a:buNone/>
              <a:defRPr sz="3087"/>
            </a:lvl2pPr>
            <a:lvl3pPr marL="1008035" indent="0">
              <a:buNone/>
              <a:defRPr sz="2646"/>
            </a:lvl3pPr>
            <a:lvl4pPr marL="1512052" indent="0">
              <a:buNone/>
              <a:defRPr sz="2205"/>
            </a:lvl4pPr>
            <a:lvl5pPr marL="2016069" indent="0">
              <a:buNone/>
              <a:defRPr sz="2205"/>
            </a:lvl5pPr>
            <a:lvl6pPr marL="2520086" indent="0">
              <a:buNone/>
              <a:defRPr sz="2205"/>
            </a:lvl6pPr>
            <a:lvl7pPr marL="3024104" indent="0">
              <a:buNone/>
              <a:defRPr sz="2205"/>
            </a:lvl7pPr>
            <a:lvl8pPr marL="3528121" indent="0">
              <a:buNone/>
              <a:defRPr sz="2205"/>
            </a:lvl8pPr>
            <a:lvl9pPr marL="4032138" indent="0">
              <a:buNone/>
              <a:defRPr sz="2205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376011"/>
            <a:ext cx="3251264" cy="4401855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9F03-79D8-4207-A07F-2EDAECDA6076}" type="datetimeFigureOut">
              <a:rPr lang="es-MX" smtClean="0"/>
              <a:t>16/04/2021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8022-64D5-4D64-970B-040776635C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112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21671"/>
            <a:ext cx="869453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108344"/>
            <a:ext cx="869453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340703"/>
            <a:ext cx="2268141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49F03-79D8-4207-A07F-2EDAECDA6076}" type="datetimeFigureOut">
              <a:rPr lang="es-MX" smtClean="0"/>
              <a:t>16/04/2021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340703"/>
            <a:ext cx="3402211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340703"/>
            <a:ext cx="2268141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88022-64D5-4D64-970B-040776635C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806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9" indent="-252009" algn="l" defTabSz="100803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26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633F2FC-1B65-4B84-AE8F-1C61672D6336}"/>
              </a:ext>
            </a:extLst>
          </p:cNvPr>
          <p:cNvSpPr/>
          <p:nvPr/>
        </p:nvSpPr>
        <p:spPr>
          <a:xfrm>
            <a:off x="595345" y="418455"/>
            <a:ext cx="8953184" cy="7051728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4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646C6F7-DFD7-4DB6-96FE-5D0876FE8230}"/>
              </a:ext>
            </a:extLst>
          </p:cNvPr>
          <p:cNvSpPr/>
          <p:nvPr/>
        </p:nvSpPr>
        <p:spPr>
          <a:xfrm>
            <a:off x="665734" y="940854"/>
            <a:ext cx="8777316" cy="6310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912"/>
              </a:spcBef>
            </a:pPr>
            <a:r>
              <a:rPr lang="es-MX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ESCUELA NORMAL DE EDUCACIÓN PREESCOLAR DEL ESTADO </a:t>
            </a:r>
          </a:p>
          <a:p>
            <a:pPr marL="208271" indent="-208271" algn="ctr">
              <a:lnSpc>
                <a:spcPct val="90000"/>
              </a:lnSpc>
              <a:spcBef>
                <a:spcPts val="912"/>
              </a:spcBef>
            </a:pPr>
            <a:endParaRPr lang="es-MX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marL="208271" indent="-208271" algn="ctr">
              <a:lnSpc>
                <a:spcPct val="90000"/>
              </a:lnSpc>
              <a:spcBef>
                <a:spcPts val="912"/>
              </a:spcBef>
            </a:pPr>
            <a:endParaRPr lang="es-MX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marL="208271" indent="-208271" algn="ctr">
              <a:lnSpc>
                <a:spcPct val="90000"/>
              </a:lnSpc>
              <a:spcBef>
                <a:spcPts val="912"/>
              </a:spcBef>
            </a:pPr>
            <a:endParaRPr lang="es-MX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marL="208271" indent="-208271" algn="ctr">
              <a:lnSpc>
                <a:spcPct val="90000"/>
              </a:lnSpc>
              <a:spcBef>
                <a:spcPts val="912"/>
              </a:spcBef>
            </a:pPr>
            <a:endParaRPr lang="es-MX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marL="208271" indent="-208271" algn="ctr">
              <a:lnSpc>
                <a:spcPct val="90000"/>
              </a:lnSpc>
              <a:spcBef>
                <a:spcPts val="912"/>
              </a:spcBef>
            </a:pPr>
            <a:endParaRPr lang="es-MX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marL="208271" indent="-208271" algn="ctr">
              <a:lnSpc>
                <a:spcPct val="90000"/>
              </a:lnSpc>
              <a:spcBef>
                <a:spcPts val="912"/>
              </a:spcBef>
            </a:pPr>
            <a:endParaRPr lang="es-MX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marL="208271" indent="-208271" algn="ctr">
              <a:lnSpc>
                <a:spcPct val="90000"/>
              </a:lnSpc>
              <a:spcBef>
                <a:spcPts val="912"/>
              </a:spcBef>
            </a:pPr>
            <a:endParaRPr lang="es-MX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912"/>
              </a:spcBef>
            </a:pPr>
            <a:r>
              <a:rPr lang="es-MX" b="1" dirty="0">
                <a:latin typeface="Century Gothic" panose="020B0502020202020204" pitchFamily="34" charset="0"/>
                <a:cs typeface="Arial" pitchFamily="34" charset="0"/>
              </a:rPr>
              <a:t>NOMBRE DE LA INSTITUCION DE PRACTICA</a:t>
            </a:r>
            <a:r>
              <a:rPr lang="es-MX" dirty="0">
                <a:latin typeface="Century Gothic" pitchFamily="34" charset="0"/>
                <a:cs typeface="Arial" pitchFamily="34" charset="0"/>
              </a:rPr>
              <a:t> : Jardín de niños « Ramón G. Bofil »  </a:t>
            </a:r>
            <a:br>
              <a:rPr lang="es-MX" dirty="0">
                <a:latin typeface="Century Gothic" pitchFamily="34" charset="0"/>
                <a:cs typeface="Arial" pitchFamily="34" charset="0"/>
              </a:rPr>
            </a:br>
            <a:r>
              <a:rPr lang="es-MX" b="1" dirty="0">
                <a:latin typeface="Century Gothic" pitchFamily="34" charset="0"/>
                <a:cs typeface="Arial" pitchFamily="34" charset="0"/>
              </a:rPr>
              <a:t>NOMBRE DE LA EDUCADORA TITULAR</a:t>
            </a:r>
            <a:r>
              <a:rPr lang="es-MX" dirty="0">
                <a:latin typeface="Century Gothic" pitchFamily="34" charset="0"/>
                <a:cs typeface="Arial" pitchFamily="34" charset="0"/>
              </a:rPr>
              <a:t>: </a:t>
            </a:r>
            <a:r>
              <a:rPr lang="es-MX" dirty="0">
                <a:latin typeface="Century Gothic" panose="020B0502020202020204" pitchFamily="34" charset="0"/>
              </a:rPr>
              <a:t>Erika Gabriela Ruiz Guevara </a:t>
            </a:r>
            <a:br>
              <a:rPr lang="es-MX" dirty="0">
                <a:latin typeface="Century Gothic" pitchFamily="34" charset="0"/>
                <a:cs typeface="Arial" pitchFamily="34" charset="0"/>
              </a:rPr>
            </a:br>
            <a:r>
              <a:rPr lang="es-MX" b="1" dirty="0">
                <a:latin typeface="Century Gothic" pitchFamily="34" charset="0"/>
                <a:cs typeface="Arial" pitchFamily="34" charset="0"/>
              </a:rPr>
              <a:t>GRADO EN EL QUE REALIZA LAS PRACTICAS</a:t>
            </a:r>
            <a:r>
              <a:rPr lang="es-MX" dirty="0">
                <a:latin typeface="Century Gothic" pitchFamily="34" charset="0"/>
                <a:cs typeface="Arial" pitchFamily="34" charset="0"/>
              </a:rPr>
              <a:t>:  «2° y 3° B»</a:t>
            </a:r>
          </a:p>
          <a:p>
            <a:pPr algn="ctr">
              <a:lnSpc>
                <a:spcPct val="90000"/>
              </a:lnSpc>
              <a:spcBef>
                <a:spcPts val="912"/>
              </a:spcBef>
            </a:pPr>
            <a:r>
              <a:rPr lang="es-MX" b="1" dirty="0">
                <a:latin typeface="Century Gothic" pitchFamily="34" charset="0"/>
                <a:cs typeface="Arial" pitchFamily="34" charset="0"/>
              </a:rPr>
              <a:t>TOTAL DE NIÑOS</a:t>
            </a:r>
            <a:r>
              <a:rPr lang="es-MX" dirty="0">
                <a:latin typeface="Century Gothic" pitchFamily="34" charset="0"/>
                <a:cs typeface="Arial" pitchFamily="34" charset="0"/>
              </a:rPr>
              <a:t>: 33 		</a:t>
            </a:r>
            <a:r>
              <a:rPr lang="es-MX" b="1" dirty="0">
                <a:latin typeface="Century Gothic" pitchFamily="34" charset="0"/>
                <a:cs typeface="Arial" pitchFamily="34" charset="0"/>
              </a:rPr>
              <a:t>NIÑOS</a:t>
            </a:r>
            <a:r>
              <a:rPr lang="es-MX" dirty="0">
                <a:latin typeface="Century Gothic" pitchFamily="34" charset="0"/>
                <a:cs typeface="Arial" pitchFamily="34" charset="0"/>
              </a:rPr>
              <a:t>: 21   </a:t>
            </a:r>
            <a:r>
              <a:rPr lang="es-MX" b="1" dirty="0">
                <a:latin typeface="Century Gothic" pitchFamily="34" charset="0"/>
                <a:cs typeface="Arial" pitchFamily="34" charset="0"/>
              </a:rPr>
              <a:t>NIÑAS</a:t>
            </a:r>
            <a:r>
              <a:rPr lang="es-MX" dirty="0">
                <a:latin typeface="Century Gothic" pitchFamily="34" charset="0"/>
                <a:cs typeface="Arial" pitchFamily="34" charset="0"/>
              </a:rPr>
              <a:t>: 13</a:t>
            </a:r>
          </a:p>
          <a:p>
            <a:pPr algn="ctr">
              <a:lnSpc>
                <a:spcPct val="90000"/>
              </a:lnSpc>
              <a:spcBef>
                <a:spcPts val="912"/>
              </a:spcBef>
            </a:pPr>
            <a:r>
              <a:rPr lang="es-MX" b="1" dirty="0">
                <a:latin typeface="Century Gothic" pitchFamily="34" charset="0"/>
                <a:cs typeface="Arial" pitchFamily="34" charset="0"/>
              </a:rPr>
              <a:t>SEGUNDO:  </a:t>
            </a:r>
            <a:r>
              <a:rPr lang="es-MX" dirty="0">
                <a:latin typeface="Century Gothic" pitchFamily="34" charset="0"/>
                <a:cs typeface="Arial" pitchFamily="34" charset="0"/>
              </a:rPr>
              <a:t>21</a:t>
            </a:r>
            <a:r>
              <a:rPr lang="es-MX" b="1" dirty="0">
                <a:latin typeface="Century Gothic" pitchFamily="34" charset="0"/>
                <a:cs typeface="Arial" pitchFamily="34" charset="0"/>
              </a:rPr>
              <a:t>		NIÑOS : </a:t>
            </a:r>
            <a:r>
              <a:rPr lang="es-MX" dirty="0">
                <a:latin typeface="Century Gothic" pitchFamily="34" charset="0"/>
                <a:cs typeface="Arial" pitchFamily="34" charset="0"/>
              </a:rPr>
              <a:t>10</a:t>
            </a:r>
            <a:r>
              <a:rPr lang="es-MX" b="1" dirty="0">
                <a:latin typeface="Century Gothic" pitchFamily="34" charset="0"/>
                <a:cs typeface="Arial" pitchFamily="34" charset="0"/>
              </a:rPr>
              <a:t>		NIÑAS: </a:t>
            </a:r>
            <a:r>
              <a:rPr lang="es-MX" dirty="0">
                <a:latin typeface="Century Gothic" pitchFamily="34" charset="0"/>
                <a:cs typeface="Arial" pitchFamily="34" charset="0"/>
              </a:rPr>
              <a:t>11</a:t>
            </a:r>
          </a:p>
          <a:p>
            <a:pPr algn="ctr">
              <a:lnSpc>
                <a:spcPct val="90000"/>
              </a:lnSpc>
              <a:spcBef>
                <a:spcPts val="912"/>
              </a:spcBef>
            </a:pPr>
            <a:r>
              <a:rPr lang="es-MX" b="1" dirty="0">
                <a:latin typeface="Century Gothic" pitchFamily="34" charset="0"/>
                <a:cs typeface="Arial" pitchFamily="34" charset="0"/>
              </a:rPr>
              <a:t>TERCERO:  	</a:t>
            </a:r>
            <a:r>
              <a:rPr lang="es-MX" dirty="0">
                <a:latin typeface="Century Gothic" pitchFamily="34" charset="0"/>
                <a:cs typeface="Arial" pitchFamily="34" charset="0"/>
              </a:rPr>
              <a:t>12</a:t>
            </a:r>
            <a:r>
              <a:rPr lang="es-MX" b="1" dirty="0">
                <a:latin typeface="Century Gothic" pitchFamily="34" charset="0"/>
                <a:cs typeface="Arial" pitchFamily="34" charset="0"/>
              </a:rPr>
              <a:t>	 	NIÑOS: </a:t>
            </a:r>
            <a:r>
              <a:rPr lang="es-MX" dirty="0">
                <a:latin typeface="Century Gothic" pitchFamily="34" charset="0"/>
                <a:cs typeface="Arial" pitchFamily="34" charset="0"/>
              </a:rPr>
              <a:t>10</a:t>
            </a:r>
            <a:r>
              <a:rPr lang="es-MX" b="1" dirty="0">
                <a:latin typeface="Century Gothic" pitchFamily="34" charset="0"/>
                <a:cs typeface="Arial" pitchFamily="34" charset="0"/>
              </a:rPr>
              <a:t>		NIÑAS: </a:t>
            </a:r>
            <a:r>
              <a:rPr lang="es-MX" dirty="0">
                <a:latin typeface="Century Gothic" pitchFamily="34" charset="0"/>
                <a:cs typeface="Arial" pitchFamily="34" charset="0"/>
              </a:rPr>
              <a:t>2</a:t>
            </a:r>
            <a:r>
              <a:rPr lang="es-MX" b="1" dirty="0">
                <a:latin typeface="Century Gothic" pitchFamily="34" charset="0"/>
                <a:cs typeface="Arial" pitchFamily="34" charset="0"/>
              </a:rPr>
              <a:t>  </a:t>
            </a:r>
          </a:p>
          <a:p>
            <a:pPr algn="ctr">
              <a:lnSpc>
                <a:spcPct val="90000"/>
              </a:lnSpc>
              <a:spcBef>
                <a:spcPts val="912"/>
              </a:spcBef>
            </a:pPr>
            <a:r>
              <a:rPr lang="es-MX" b="1" dirty="0">
                <a:latin typeface="Century Gothic" pitchFamily="34" charset="0"/>
                <a:cs typeface="Arial" pitchFamily="34" charset="0"/>
              </a:rPr>
              <a:t>NOMBRE DE LA ALUMNA PRACTICANTE </a:t>
            </a:r>
            <a:r>
              <a:rPr lang="es-MX" dirty="0">
                <a:latin typeface="Century Gothic" pitchFamily="34" charset="0"/>
                <a:cs typeface="Arial" pitchFamily="34" charset="0"/>
              </a:rPr>
              <a:t>: Belén Zapata Castillo </a:t>
            </a:r>
          </a:p>
          <a:p>
            <a:pPr algn="ctr">
              <a:lnSpc>
                <a:spcPct val="90000"/>
              </a:lnSpc>
              <a:spcBef>
                <a:spcPts val="912"/>
              </a:spcBef>
            </a:pPr>
            <a:r>
              <a:rPr lang="es-MX" b="1" dirty="0">
                <a:latin typeface="Century Gothic" pitchFamily="34" charset="0"/>
                <a:cs typeface="Arial" pitchFamily="34" charset="0"/>
              </a:rPr>
              <a:t>GRADO</a:t>
            </a:r>
            <a:r>
              <a:rPr lang="es-MX" dirty="0">
                <a:latin typeface="Century Gothic" pitchFamily="34" charset="0"/>
                <a:cs typeface="Arial" pitchFamily="34" charset="0"/>
              </a:rPr>
              <a:t>: 4	</a:t>
            </a:r>
            <a:r>
              <a:rPr lang="es-MX" b="1" dirty="0">
                <a:latin typeface="Century Gothic" pitchFamily="34" charset="0"/>
                <a:cs typeface="Arial" pitchFamily="34" charset="0"/>
              </a:rPr>
              <a:t> SECCION</a:t>
            </a:r>
            <a:r>
              <a:rPr lang="es-MX" dirty="0">
                <a:latin typeface="Century Gothic" pitchFamily="34" charset="0"/>
                <a:cs typeface="Arial" pitchFamily="34" charset="0"/>
              </a:rPr>
              <a:t>: B		</a:t>
            </a:r>
            <a:r>
              <a:rPr lang="es-MX" b="1" dirty="0">
                <a:latin typeface="Century Gothic" pitchFamily="34" charset="0"/>
                <a:cs typeface="Arial" pitchFamily="34" charset="0"/>
              </a:rPr>
              <a:t> NUMERO DE LISTA </a:t>
            </a:r>
            <a:r>
              <a:rPr lang="es-MX" dirty="0">
                <a:latin typeface="Century Gothic" pitchFamily="34" charset="0"/>
                <a:cs typeface="Arial" pitchFamily="34" charset="0"/>
              </a:rPr>
              <a:t>:26</a:t>
            </a:r>
          </a:p>
          <a:p>
            <a:pPr algn="ctr">
              <a:lnSpc>
                <a:spcPct val="90000"/>
              </a:lnSpc>
              <a:spcBef>
                <a:spcPts val="912"/>
              </a:spcBef>
            </a:pPr>
            <a:endParaRPr lang="es-MX" dirty="0">
              <a:latin typeface="Century Gothic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912"/>
              </a:spcBef>
            </a:pPr>
            <a:r>
              <a:rPr lang="es-MX" b="1" dirty="0">
                <a:latin typeface="Century Gothic" pitchFamily="34" charset="0"/>
                <a:cs typeface="Arial" pitchFamily="34" charset="0"/>
              </a:rPr>
              <a:t>PERIODO DE PRACTICA: </a:t>
            </a:r>
            <a:r>
              <a:rPr lang="es-MX" dirty="0">
                <a:latin typeface="Century Gothic" pitchFamily="34" charset="0"/>
                <a:cs typeface="Arial" pitchFamily="34" charset="0"/>
              </a:rPr>
              <a:t>19 al 23 de abril de 2021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1630CD-08BA-4F67-A058-83DE8207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693" y="1320344"/>
            <a:ext cx="3109238" cy="240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1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FE78AAB-425B-4185-A1F0-47BEAA434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179516"/>
              </p:ext>
            </p:extLst>
          </p:nvPr>
        </p:nvGraphicFramePr>
        <p:xfrm>
          <a:off x="648465" y="1806107"/>
          <a:ext cx="8749536" cy="12159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04410">
                  <a:extLst>
                    <a:ext uri="{9D8B030D-6E8A-4147-A177-3AD203B41FA5}">
                      <a16:colId xmlns:a16="http://schemas.microsoft.com/office/drawing/2014/main" val="4127072051"/>
                    </a:ext>
                  </a:extLst>
                </a:gridCol>
                <a:gridCol w="5445126">
                  <a:extLst>
                    <a:ext uri="{9D8B030D-6E8A-4147-A177-3AD203B41FA5}">
                      <a16:colId xmlns:a16="http://schemas.microsoft.com/office/drawing/2014/main" val="3464665095"/>
                    </a:ext>
                  </a:extLst>
                </a:gridCol>
              </a:tblGrid>
              <a:tr h="390187"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</a:rPr>
                        <a:t> Campo formativo/área de desarrollo: Lenguaje y comunicación 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151058"/>
                  </a:ext>
                </a:extLst>
              </a:tr>
              <a:tr h="3640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</a:rPr>
                        <a:t>Organizador curricular 1: Oralidad</a:t>
                      </a:r>
                      <a:endParaRPr lang="es-MX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Narración</a:t>
                      </a:r>
                      <a:endParaRPr lang="es-MX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59306"/>
                  </a:ext>
                </a:extLst>
              </a:tr>
              <a:tr h="46172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Narra anécdotas, siguiendo la secuencia y el orden de las ideas, con entonación y volumen apropiado para hacerse escuchar y entender.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182247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DCD91ED-7DD4-4726-91D5-0950B175C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928103"/>
              </p:ext>
            </p:extLst>
          </p:nvPr>
        </p:nvGraphicFramePr>
        <p:xfrm>
          <a:off x="800869" y="3519880"/>
          <a:ext cx="8317730" cy="22546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17730">
                  <a:extLst>
                    <a:ext uri="{9D8B030D-6E8A-4147-A177-3AD203B41FA5}">
                      <a16:colId xmlns:a16="http://schemas.microsoft.com/office/drawing/2014/main" val="855956509"/>
                    </a:ext>
                  </a:extLst>
                </a:gridCol>
              </a:tblGrid>
              <a:tr h="405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Indicadores: (se redactan en base al aprendizaje esperado</a:t>
                      </a: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622371"/>
                  </a:ext>
                </a:extLst>
              </a:tr>
              <a:tr h="482908">
                <a:tc>
                  <a:txBody>
                    <a:bodyPr/>
                    <a:lstStyle/>
                    <a:p>
                      <a:pPr marL="285750" marR="0" lvl="0" indent="-285750" algn="just" defTabSz="100803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Narra anécdotas siguiendo una secuencia </a:t>
                      </a:r>
                    </a:p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248113"/>
                  </a:ext>
                </a:extLst>
              </a:tr>
              <a:tr h="50506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en una narración lo que pasó primero, después y al final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61088"/>
                  </a:ext>
                </a:extLst>
              </a:tr>
              <a:tr h="413269">
                <a:tc>
                  <a:txBody>
                    <a:bodyPr/>
                    <a:lstStyle/>
                    <a:p>
                      <a:pPr marL="342900" marR="0" lvl="0" indent="-342900" algn="just" defTabSz="100803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Ordena sus ideas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356242"/>
                  </a:ext>
                </a:extLst>
              </a:tr>
              <a:tr h="42256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 Narra con entonación y volumen apropiado 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137000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542BA43-02C0-44B9-81D1-B20B278C584D}"/>
              </a:ext>
            </a:extLst>
          </p:cNvPr>
          <p:cNvGraphicFramePr>
            <a:graphicFrameLocks noGrp="1"/>
          </p:cNvGraphicFramePr>
          <p:nvPr/>
        </p:nvGraphicFramePr>
        <p:xfrm>
          <a:off x="800869" y="6287327"/>
          <a:ext cx="8317730" cy="10030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17730">
                  <a:extLst>
                    <a:ext uri="{9D8B030D-6E8A-4147-A177-3AD203B41FA5}">
                      <a16:colId xmlns:a16="http://schemas.microsoft.com/office/drawing/2014/main" val="3797232304"/>
                    </a:ext>
                  </a:extLst>
                </a:gridCol>
              </a:tblGrid>
              <a:tr h="6495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23578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8099FF1-A578-48E6-88D7-12A3606EA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64" y="815381"/>
            <a:ext cx="87495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s-MX" altLang="es-MX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lang="es-MX" altLang="es-MX" sz="1400" dirty="0">
              <a:latin typeface="Century Gothic" panose="020B0502020202020204" pitchFamily="34" charset="0"/>
            </a:endParaRPr>
          </a:p>
          <a:p>
            <a:pPr defTabSz="914400"/>
            <a:endParaRPr lang="es-MX" altLang="es-MX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/>
            <a:r>
              <a:rPr lang="es-MX" altLang="es-MX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_______________________________			Fecha: __________________</a:t>
            </a:r>
            <a:endParaRPr lang="es-MX" altLang="es-MX" sz="1400" dirty="0">
              <a:latin typeface="Century Gothic" panose="020B0502020202020204" pitchFamily="34" charset="0"/>
            </a:endParaRPr>
          </a:p>
          <a:p>
            <a:pPr defTabSz="914400"/>
            <a:endParaRPr lang="es-MX" altLang="es-MX" sz="1400" dirty="0">
              <a:latin typeface="Century Gothic" panose="020B0502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14D60A-02F8-4B7D-9036-EE892C005F2F}"/>
              </a:ext>
            </a:extLst>
          </p:cNvPr>
          <p:cNvSpPr/>
          <p:nvPr/>
        </p:nvSpPr>
        <p:spPr>
          <a:xfrm>
            <a:off x="521464" y="720089"/>
            <a:ext cx="9035491" cy="6687309"/>
          </a:xfrm>
          <a:prstGeom prst="rect">
            <a:avLst/>
          </a:prstGeom>
          <a:noFill/>
          <a:ln w="57150">
            <a:solidFill>
              <a:srgbClr val="B3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8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97B3D75-7461-4968-9B9E-A1193BC74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3827" y="-1086758"/>
            <a:ext cx="7920039" cy="1009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DD09D66-9252-4129-B3CA-ABDDD8871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5" b="89831" l="9746" r="89831">
                        <a14:foregroundMark x1="65254" y1="8475" x2="67797" y2="84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5345" y="5794958"/>
            <a:ext cx="2679401" cy="2679401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CD3DBB2D-F625-43DA-84E6-2FD066183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8" b="96739" l="3375" r="94494">
                        <a14:foregroundMark x1="24156" y1="5124" x2="14032" y2="13975"/>
                        <a14:foregroundMark x1="14032" y1="13975" x2="11012" y2="19099"/>
                        <a14:foregroundMark x1="26998" y1="5124" x2="43339" y2="2329"/>
                        <a14:foregroundMark x1="92362" y1="25311" x2="94494" y2="30590"/>
                        <a14:foregroundMark x1="6750" y1="18789" x2="9591" y2="35559"/>
                        <a14:foregroundMark x1="13144" y1="94255" x2="48090" y2="94255"/>
                        <a14:foregroundMark x1="3552" y1="61646" x2="7105" y2="62267"/>
                        <a14:foregroundMark x1="21314" y1="1398" x2="23091" y2="1398"/>
                        <a14:foregroundMark x1="16696" y1="96739" x2="19183" y2="96739"/>
                        <a14:foregroundMark x1="61419" y1="95073" x2="77798" y2="94255"/>
                        <a14:foregroundMark x1="52931" y1="95497" x2="53500" y2="95469"/>
                        <a14:foregroundMark x1="71758" y1="96739" x2="81883" y2="96429"/>
                        <a14:foregroundMark x1="81883" y1="96429" x2="73890" y2="92391"/>
                        <a14:foregroundMark x1="52502" y1="93844" x2="53601" y2="93918"/>
                        <a14:foregroundMark x1="61327" y1="93464" x2="63943" y2="92702"/>
                        <a14:foregroundMark x1="81705" y1="92081" x2="83837" y2="95497"/>
                        <a14:foregroundMark x1="63588" y1="95807" x2="59518" y2="95977"/>
                        <a14:foregroundMark x1="58261" y1="66545" x2="58970" y2="65994"/>
                        <a14:foregroundMark x1="72469" y1="69720" x2="78686" y2="67857"/>
                        <a14:foregroundMark x1="67851" y1="63509" x2="73179" y2="61801"/>
                        <a14:foregroundMark x1="77798" y1="66770" x2="75133" y2="66615"/>
                        <a14:foregroundMark x1="72824" y1="62888" x2="69272" y2="64596"/>
                        <a14:backgroundMark x1="54707" y1="46118" x2="56128" y2="65373"/>
                        <a14:backgroundMark x1="54174" y1="62733" x2="58082" y2="77795"/>
                        <a14:backgroundMark x1="50977" y1="55435" x2="53286" y2="49068"/>
                        <a14:backgroundMark x1="53464" y1="52484" x2="53108" y2="58075"/>
                        <a14:backgroundMark x1="51865" y1="37422" x2="57016" y2="10248"/>
                        <a14:backgroundMark x1="57371" y1="16460" x2="57904" y2="30590"/>
                        <a14:backgroundMark x1="52753" y1="24534" x2="51332" y2="22205"/>
                        <a14:backgroundMark x1="50622" y1="23292" x2="52220" y2="25466"/>
                        <a14:backgroundMark x1="57549" y1="9472" x2="59147" y2="30901"/>
                        <a14:backgroundMark x1="58082" y1="42081" x2="54529" y2="61957"/>
                        <a14:backgroundMark x1="57549" y1="79814" x2="56483" y2="96118"/>
                        <a14:backgroundMark x1="56483" y1="96118" x2="55062" y2="87422"/>
                        <a14:backgroundMark x1="49378" y1="91149" x2="51687" y2="94255"/>
                        <a14:backgroundMark x1="58259" y1="92702" x2="58437" y2="95807"/>
                        <a14:backgroundMark x1="57194" y1="60870" x2="58615" y2="65683"/>
                        <a14:backgroundMark x1="58082" y1="75155" x2="58792" y2="885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745"/>
          <a:stretch/>
        </p:blipFill>
        <p:spPr bwMode="auto">
          <a:xfrm>
            <a:off x="8673722" y="5019172"/>
            <a:ext cx="1408755" cy="29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A8508628-1196-4637-8294-017E624D6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4" b="93438" l="7393" r="90272">
                        <a14:foregroundMark x1="3502" y1="16094" x2="19066" y2="8750"/>
                        <a14:foregroundMark x1="19066" y1="8750" x2="49027" y2="6250"/>
                        <a14:foregroundMark x1="49027" y1="6250" x2="68872" y2="6719"/>
                        <a14:foregroundMark x1="78988" y1="9375" x2="59922" y2="3281"/>
                        <a14:foregroundMark x1="59922" y1="3281" x2="39689" y2="2344"/>
                        <a14:foregroundMark x1="39689" y1="2344" x2="35409" y2="3125"/>
                        <a14:foregroundMark x1="8171" y1="56875" x2="8171" y2="59375"/>
                        <a14:foregroundMark x1="89883" y1="54219" x2="90661" y2="55000"/>
                        <a14:foregroundMark x1="16732" y1="90938" x2="71984" y2="93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831" y="5079924"/>
            <a:ext cx="1185304" cy="289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76E7DF66-B0DB-4CFA-AE08-BC47D5859906}"/>
              </a:ext>
            </a:extLst>
          </p:cNvPr>
          <p:cNvSpPr txBox="1"/>
          <p:nvPr/>
        </p:nvSpPr>
        <p:spPr>
          <a:xfrm>
            <a:off x="1724165" y="6269230"/>
            <a:ext cx="73724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</a:t>
            </a:r>
          </a:p>
          <a:p>
            <a:r>
              <a:rPr lang="es-MX" sz="2400" dirty="0">
                <a:solidFill>
                  <a:schemeClr val="accent4"/>
                </a:solidFill>
                <a:latin typeface="Berlin Sans FB" panose="020E0602020502020306" pitchFamily="34" charset="0"/>
              </a:rPr>
              <a:t> </a:t>
            </a:r>
          </a:p>
          <a:p>
            <a:r>
              <a:rPr lang="es-MX" sz="2800" dirty="0">
                <a:solidFill>
                  <a:srgbClr val="929292"/>
                </a:solidFill>
                <a:latin typeface="Berlin Sans FB" panose="020E0602020502020306" pitchFamily="34" charset="0"/>
              </a:rPr>
              <a:t>Maestra: Erika Gabriela Ruiz Guevara </a:t>
            </a:r>
          </a:p>
          <a:p>
            <a:r>
              <a:rPr lang="es-MX" sz="2800" dirty="0">
                <a:solidFill>
                  <a:srgbClr val="929292"/>
                </a:solidFill>
                <a:latin typeface="Berlin Sans FB" panose="020E0602020502020306" pitchFamily="34" charset="0"/>
              </a:rPr>
              <a:t>Maestra practicante: Belén Zapata Castillo </a:t>
            </a:r>
          </a:p>
          <a:p>
            <a:r>
              <a:rPr lang="es-MX" sz="3200" dirty="0">
                <a:solidFill>
                  <a:schemeClr val="accent4"/>
                </a:solidFill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4A9B0F5-4DE1-4575-9E8D-D2855D38AFE2}"/>
              </a:ext>
            </a:extLst>
          </p:cNvPr>
          <p:cNvSpPr txBox="1"/>
          <p:nvPr/>
        </p:nvSpPr>
        <p:spPr>
          <a:xfrm>
            <a:off x="-421073" y="5055526"/>
            <a:ext cx="100594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 </a:t>
            </a:r>
          </a:p>
          <a:p>
            <a:pPr algn="ctr"/>
            <a:r>
              <a:rPr lang="es-MX" sz="2400" dirty="0">
                <a:solidFill>
                  <a:schemeClr val="accent4"/>
                </a:solidFill>
                <a:latin typeface="Berlin Sans FB" panose="020E0602020502020306" pitchFamily="34" charset="0"/>
              </a:rPr>
              <a:t> </a:t>
            </a:r>
            <a:r>
              <a:rPr lang="es-MX" sz="4000" b="1" dirty="0">
                <a:solidFill>
                  <a:srgbClr val="EDB29D"/>
                </a:solidFill>
                <a:latin typeface="DK Lemon Yellow Sun" panose="02000000000000000000" pitchFamily="50" charset="0"/>
              </a:rPr>
              <a:t>Semana del 19 al 23 de abril de 2021</a:t>
            </a:r>
            <a:endParaRPr lang="es-MX" sz="3200" b="1" dirty="0">
              <a:solidFill>
                <a:srgbClr val="EDB29D"/>
              </a:solidFill>
              <a:latin typeface="DK Lemon Yellow Sun" panose="02000000000000000000" pitchFamily="50" charset="0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1FBAC3A8-1259-464C-99E8-26D5FE4290F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480" t="76557" r="36664"/>
          <a:stretch/>
        </p:blipFill>
        <p:spPr>
          <a:xfrm>
            <a:off x="3267829" y="5989028"/>
            <a:ext cx="3211277" cy="991198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C6A38659-67BC-4DFB-BC26-CDF58E9716EA}"/>
              </a:ext>
            </a:extLst>
          </p:cNvPr>
          <p:cNvSpPr txBox="1"/>
          <p:nvPr/>
        </p:nvSpPr>
        <p:spPr>
          <a:xfrm>
            <a:off x="-60133" y="-11862"/>
            <a:ext cx="10059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 </a:t>
            </a:r>
          </a:p>
          <a:p>
            <a:pPr algn="ctr"/>
            <a:r>
              <a:rPr lang="es-MX" sz="2400" dirty="0">
                <a:solidFill>
                  <a:schemeClr val="accent4"/>
                </a:solidFill>
                <a:latin typeface="Berlin Sans FB" panose="020E0602020502020306" pitchFamily="34" charset="0"/>
              </a:rPr>
              <a:t> </a:t>
            </a:r>
            <a:r>
              <a:rPr lang="es-MX" sz="4800" b="1" dirty="0">
                <a:solidFill>
                  <a:srgbClr val="929292"/>
                </a:solidFill>
                <a:latin typeface="DK Lemon Yellow Sun" panose="02000000000000000000" pitchFamily="50" charset="0"/>
              </a:rPr>
              <a:t>Plan de trabajo </a:t>
            </a:r>
            <a:endParaRPr lang="es-MX" sz="3200" b="1" dirty="0">
              <a:solidFill>
                <a:srgbClr val="929292"/>
              </a:solidFill>
              <a:latin typeface="DK Lemon Yellow Sun" panose="02000000000000000000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5F181F-C35D-4EC4-9C82-59375C62053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053" t="21406" r="28581" b="39388"/>
          <a:stretch/>
        </p:blipFill>
        <p:spPr>
          <a:xfrm>
            <a:off x="2464520" y="604367"/>
            <a:ext cx="5253354" cy="5189677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C3D5747C-BC84-44CB-A5D5-A164B6D831D8}"/>
              </a:ext>
            </a:extLst>
          </p:cNvPr>
          <p:cNvSpPr txBox="1"/>
          <p:nvPr/>
        </p:nvSpPr>
        <p:spPr>
          <a:xfrm>
            <a:off x="-60133" y="1395767"/>
            <a:ext cx="10106619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 </a:t>
            </a:r>
          </a:p>
          <a:p>
            <a:pPr algn="ctr"/>
            <a:r>
              <a:rPr lang="es-MX" sz="2400" dirty="0">
                <a:solidFill>
                  <a:srgbClr val="0093D6"/>
                </a:solidFill>
                <a:latin typeface="Berlin Sans FB" panose="020E0602020502020306" pitchFamily="34" charset="0"/>
              </a:rPr>
              <a:t> </a:t>
            </a:r>
            <a:r>
              <a:rPr lang="es-MX" sz="16700" dirty="0">
                <a:solidFill>
                  <a:srgbClr val="929292"/>
                </a:solidFill>
                <a:latin typeface="Annamellia" pitchFamily="2" charset="0"/>
              </a:rPr>
              <a:t>Abril </a:t>
            </a:r>
          </a:p>
          <a:p>
            <a:pPr algn="ctr"/>
            <a:r>
              <a:rPr lang="es-MX" sz="4800" b="1" dirty="0">
                <a:solidFill>
                  <a:srgbClr val="EECD6D"/>
                </a:solidFill>
                <a:latin typeface="DK Lemon Yellow Sun" panose="02000000000000000000" pitchFamily="50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53396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78E2A87-6273-48BC-AC99-07CB34DB8ECD}"/>
              </a:ext>
            </a:extLst>
          </p:cNvPr>
          <p:cNvSpPr/>
          <p:nvPr/>
        </p:nvSpPr>
        <p:spPr>
          <a:xfrm>
            <a:off x="8112" y="0"/>
            <a:ext cx="10062987" cy="7920038"/>
          </a:xfrm>
          <a:prstGeom prst="rect">
            <a:avLst/>
          </a:prstGeom>
          <a:solidFill>
            <a:srgbClr val="FBFBF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718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26178C3-EB84-41A9-8498-EA588FDC5AA9}"/>
              </a:ext>
            </a:extLst>
          </p:cNvPr>
          <p:cNvSpPr/>
          <p:nvPr/>
        </p:nvSpPr>
        <p:spPr>
          <a:xfrm>
            <a:off x="612669" y="1303728"/>
            <a:ext cx="8558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53AFA4"/>
                </a:solidFill>
                <a:latin typeface="Century Gothic" panose="020B0502020202020204" pitchFamily="34" charset="0"/>
              </a:rPr>
              <a:t>Cronograma semana del 19 al 23 de abril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0A73B23-EA9B-4293-9F17-22166D9C33D1}"/>
              </a:ext>
            </a:extLst>
          </p:cNvPr>
          <p:cNvSpPr/>
          <p:nvPr/>
        </p:nvSpPr>
        <p:spPr>
          <a:xfrm>
            <a:off x="404400" y="322095"/>
            <a:ext cx="9271823" cy="7219950"/>
          </a:xfrm>
          <a:prstGeom prst="rect">
            <a:avLst/>
          </a:prstGeom>
          <a:noFill/>
          <a:ln w="57150">
            <a:solidFill>
              <a:srgbClr val="A8D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718" dirty="0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543AAF9A-D694-46B7-A904-12226EA551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7913" y="3806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D90AF33-2495-4054-A4EB-B780D2F75202}"/>
              </a:ext>
            </a:extLst>
          </p:cNvPr>
          <p:cNvSpPr/>
          <p:nvPr/>
        </p:nvSpPr>
        <p:spPr>
          <a:xfrm>
            <a:off x="14346342" y="3378072"/>
            <a:ext cx="1567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dirty="0">
              <a:latin typeface="Berlin Sans FB" panose="020E0602020502020306" pitchFamily="34" charset="0"/>
            </a:endParaRPr>
          </a:p>
          <a:p>
            <a:pPr algn="ctr"/>
            <a:endParaRPr lang="es-MX" dirty="0">
              <a:latin typeface="Berlin Sans FB" panose="020E0602020502020306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3AB4CF6-F23D-4AAF-8556-B8CE777FB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913208"/>
              </p:ext>
            </p:extLst>
          </p:nvPr>
        </p:nvGraphicFramePr>
        <p:xfrm>
          <a:off x="612669" y="1826948"/>
          <a:ext cx="8853873" cy="515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9096">
                  <a:extLst>
                    <a:ext uri="{9D8B030D-6E8A-4147-A177-3AD203B41FA5}">
                      <a16:colId xmlns:a16="http://schemas.microsoft.com/office/drawing/2014/main" val="4010622727"/>
                    </a:ext>
                  </a:extLst>
                </a:gridCol>
                <a:gridCol w="1409701">
                  <a:extLst>
                    <a:ext uri="{9D8B030D-6E8A-4147-A177-3AD203B41FA5}">
                      <a16:colId xmlns:a16="http://schemas.microsoft.com/office/drawing/2014/main" val="2832605263"/>
                    </a:ext>
                  </a:extLst>
                </a:gridCol>
                <a:gridCol w="1436686">
                  <a:extLst>
                    <a:ext uri="{9D8B030D-6E8A-4147-A177-3AD203B41FA5}">
                      <a16:colId xmlns:a16="http://schemas.microsoft.com/office/drawing/2014/main" val="3342406300"/>
                    </a:ext>
                  </a:extLst>
                </a:gridCol>
                <a:gridCol w="1648105">
                  <a:extLst>
                    <a:ext uri="{9D8B030D-6E8A-4147-A177-3AD203B41FA5}">
                      <a16:colId xmlns:a16="http://schemas.microsoft.com/office/drawing/2014/main" val="143530029"/>
                    </a:ext>
                  </a:extLst>
                </a:gridCol>
              </a:tblGrid>
              <a:tr h="363898"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>
                          <a:latin typeface="Berlin Sans FB" panose="020E0602020502020306" pitchFamily="34" charset="0"/>
                        </a:rPr>
                        <a:t>Hora </a:t>
                      </a:r>
                    </a:p>
                  </a:txBody>
                  <a:tcPr marL="75605" marR="75605" marT="37802" marB="3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>
                          <a:latin typeface="Berlin Sans FB" panose="020E0602020502020306" pitchFamily="34" charset="0"/>
                        </a:rPr>
                        <a:t>Lunes 19</a:t>
                      </a:r>
                    </a:p>
                  </a:txBody>
                  <a:tcPr marL="75605" marR="75605" marT="37802" marB="3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>
                          <a:latin typeface="Berlin Sans FB" panose="020E0602020502020306" pitchFamily="34" charset="0"/>
                        </a:rPr>
                        <a:t>Martes 20  </a:t>
                      </a:r>
                    </a:p>
                  </a:txBody>
                  <a:tcPr marL="75605" marR="75605" marT="37802" marB="3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>
                          <a:latin typeface="Berlin Sans FB" panose="020E0602020502020306" pitchFamily="34" charset="0"/>
                        </a:rPr>
                        <a:t>Miércoles 21 </a:t>
                      </a:r>
                    </a:p>
                  </a:txBody>
                  <a:tcPr marL="75605" marR="75605" marT="37802" marB="3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>
                          <a:latin typeface="Berlin Sans FB" panose="020E0602020502020306" pitchFamily="34" charset="0"/>
                        </a:rPr>
                        <a:t>Jueves 22 </a:t>
                      </a:r>
                    </a:p>
                  </a:txBody>
                  <a:tcPr marL="75605" marR="75605" marT="37802" marB="3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>
                          <a:latin typeface="Berlin Sans FB" panose="020E0602020502020306" pitchFamily="34" charset="0"/>
                        </a:rPr>
                        <a:t>Viernes 23</a:t>
                      </a:r>
                    </a:p>
                  </a:txBody>
                  <a:tcPr marL="75605" marR="75605" marT="37802" marB="378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74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Berlin Sans FB" panose="020E0602020502020306" pitchFamily="34" charset="0"/>
                        </a:rPr>
                        <a:t>8:00-9:00</a:t>
                      </a:r>
                    </a:p>
                  </a:txBody>
                  <a:tcPr marL="75605" marR="75605" marT="37802" marB="37802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Berlin Sans FB" panose="020E0602020502020306" pitchFamily="34" charset="0"/>
                        </a:rPr>
                        <a:t>Aprende en casa T.V</a:t>
                      </a:r>
                    </a:p>
                  </a:txBody>
                  <a:tcPr marL="75605" marR="75605" marT="37802" marB="37802">
                    <a:solidFill>
                      <a:srgbClr val="8CD3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800" b="0" dirty="0"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solidFill>
                      <a:srgbClr val="8CD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157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Berlin Sans FB" panose="020E0602020502020306" pitchFamily="34" charset="0"/>
                        </a:rPr>
                        <a:t>9:15 - 9:30</a:t>
                      </a:r>
                    </a:p>
                  </a:txBody>
                  <a:tcPr marL="75605" marR="75605" marT="37802" marB="37802"/>
                </a:tc>
                <a:tc>
                  <a:txBody>
                    <a:bodyPr/>
                    <a:lstStyle/>
                    <a:p>
                      <a:pPr algn="ctr"/>
                      <a:endParaRPr lang="es-MX" sz="1600" b="0" dirty="0"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Berlin Sans FB" panose="020E0602020502020306" pitchFamily="34" charset="0"/>
                        </a:rPr>
                        <a:t>Rutina </a:t>
                      </a:r>
                    </a:p>
                  </a:txBody>
                  <a:tcPr marL="75605" marR="75605" marT="37802" marB="37802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Berlin Sans FB" panose="020E0602020502020306" pitchFamily="34" charset="0"/>
                        </a:rPr>
                        <a:t>Educación física </a:t>
                      </a:r>
                    </a:p>
                  </a:txBody>
                  <a:tcPr marL="75605" marR="75605" marT="37802" marB="37802">
                    <a:solidFill>
                      <a:srgbClr val="73C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Berlin Sans FB" panose="020E0602020502020306" pitchFamily="34" charset="0"/>
                        </a:rPr>
                        <a:t>Rutina </a:t>
                      </a:r>
                    </a:p>
                  </a:txBody>
                  <a:tcPr marL="75605" marR="75605" marT="37802" marB="37802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300" b="0" dirty="0"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28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Berlin Sans FB" panose="020E0602020502020306" pitchFamily="34" charset="0"/>
                        </a:rPr>
                        <a:t>9:30 -  9:50</a:t>
                      </a:r>
                    </a:p>
                  </a:txBody>
                  <a:tcPr marL="75605" marR="75605" marT="37802" marB="37802"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latin typeface="Berlin Sans FB" panose="020E0602020502020306" pitchFamily="34" charset="0"/>
                        </a:rPr>
                        <a:t>Desayuno </a:t>
                      </a:r>
                    </a:p>
                  </a:txBody>
                  <a:tcPr marL="75605" marR="75605" marT="37802" marB="37802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0" dirty="0"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solidFill>
                      <a:srgbClr val="FAFF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800" b="0" dirty="0"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solidFill>
                      <a:srgbClr val="FAFF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983657"/>
                  </a:ext>
                </a:extLst>
              </a:tr>
              <a:tr h="1741596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Berlin Sans FB" panose="020E0602020502020306" pitchFamily="34" charset="0"/>
                        </a:rPr>
                        <a:t>10: 00 am - 10:30 am</a:t>
                      </a:r>
                    </a:p>
                  </a:txBody>
                  <a:tcPr marL="75605" marR="75605" marT="37802" marB="37802"/>
                </a:tc>
                <a:tc rowSpan="3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>
                          <a:latin typeface="Berlin Sans FB" panose="020E0602020502020306" pitchFamily="34" charset="0"/>
                        </a:rPr>
                        <a:t>Las emociones de Nacho </a:t>
                      </a:r>
                    </a:p>
                  </a:txBody>
                  <a:tcPr marL="75605" marR="75605" marT="37802" marB="37802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sng" dirty="0">
                          <a:latin typeface="Berlin Sans FB" panose="020E0602020502020306" pitchFamily="34" charset="0"/>
                        </a:rPr>
                        <a:t>Clase virtual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sng" dirty="0">
                          <a:latin typeface="Berlin Sans FB" panose="020E0602020502020306" pitchFamily="34" charset="0"/>
                        </a:rPr>
                        <a:t>11:00 am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u="sng" dirty="0">
                        <a:latin typeface="Berlin Sans FB" panose="020E0602020502020306" pitchFamily="34" charset="0"/>
                      </a:endParaRP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Berlin Sans FB" panose="020E0602020502020306" pitchFamily="34" charset="0"/>
                        </a:rPr>
                        <a:t>Detective de emociones </a:t>
                      </a:r>
                    </a:p>
                  </a:txBody>
                  <a:tcPr>
                    <a:solidFill>
                      <a:srgbClr val="FBE5D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sng" dirty="0">
                          <a:latin typeface="Berlin Sans FB" panose="020E0602020502020306" pitchFamily="34" charset="0"/>
                        </a:rPr>
                        <a:t>Clase virtual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sng" dirty="0">
                          <a:latin typeface="Berlin Sans FB" panose="020E0602020502020306" pitchFamily="34" charset="0"/>
                        </a:rPr>
                        <a:t>11:00 am</a:t>
                      </a:r>
                    </a:p>
                    <a:p>
                      <a:pPr algn="ctr"/>
                      <a:endParaRPr lang="es-MX" sz="1800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s-MX" sz="1800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r>
                        <a:rPr lang="es-MX" sz="1800" dirty="0">
                          <a:latin typeface="Berlin Sans FB" panose="020E0602020502020306" pitchFamily="34" charset="0"/>
                        </a:rPr>
                        <a:t>Botella de la calma </a:t>
                      </a:r>
                    </a:p>
                  </a:txBody>
                  <a:tcPr marL="75605" marR="75605" marT="37802" marB="37802">
                    <a:solidFill>
                      <a:srgbClr val="FBE5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MX" sz="1800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s-MX" sz="1800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r>
                        <a:rPr lang="es-MX" sz="1800" dirty="0">
                          <a:latin typeface="Berlin Sans FB" panose="020E0602020502020306" pitchFamily="34" charset="0"/>
                        </a:rPr>
                        <a:t>Globo de la calma </a:t>
                      </a:r>
                    </a:p>
                  </a:txBody>
                  <a:tcPr marL="75605" marR="75605" marT="37802" marB="37802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sng" dirty="0">
                          <a:latin typeface="Berlin Sans FB" panose="020E0602020502020306" pitchFamily="34" charset="0"/>
                        </a:rPr>
                        <a:t>Clase virtual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sng" dirty="0">
                          <a:latin typeface="Berlin Sans FB" panose="020E0602020502020306" pitchFamily="34" charset="0"/>
                        </a:rPr>
                        <a:t>11:00 am</a:t>
                      </a:r>
                    </a:p>
                    <a:p>
                      <a:pPr algn="ctr"/>
                      <a:endParaRPr lang="es-MX" sz="1800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s-MX" sz="1800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r>
                        <a:rPr lang="es-MX" sz="1800" dirty="0">
                          <a:latin typeface="Berlin Sans FB" panose="020E0602020502020306" pitchFamily="34" charset="0"/>
                        </a:rPr>
                        <a:t>Superhéroe amistoso </a:t>
                      </a:r>
                    </a:p>
                  </a:txBody>
                  <a:tcPr marL="75605" marR="75605" marT="37802" marB="3780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284"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Berlin Sans FB" panose="020E0602020502020306" pitchFamily="34" charset="0"/>
                        </a:rPr>
                        <a:t>11:00 - 11:30 </a:t>
                      </a:r>
                      <a:endParaRPr lang="es-MX" dirty="0"/>
                    </a:p>
                  </a:txBody>
                  <a:tcPr marL="75605" marR="75605" marT="37802" marB="37802"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75605" marR="75605" marT="37802" marB="37802"/>
                </a:tc>
                <a:tc vMerge="1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75605" marR="75605" marT="37802" marB="378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107541"/>
                  </a:ext>
                </a:extLst>
              </a:tr>
              <a:tr h="93062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Berlin Sans FB" panose="020E0602020502020306" pitchFamily="34" charset="0"/>
                        </a:rPr>
                        <a:t>11: 45 - 12:00</a:t>
                      </a:r>
                    </a:p>
                    <a:p>
                      <a:pPr algn="ctr"/>
                      <a:r>
                        <a:rPr lang="es-MX" sz="1600" b="0" dirty="0">
                          <a:latin typeface="Berlin Sans FB" panose="020E0602020502020306" pitchFamily="34" charset="0"/>
                        </a:rPr>
                        <a:t>12:30 </a:t>
                      </a:r>
                    </a:p>
                  </a:txBody>
                  <a:tcPr marL="75605" marR="75605" marT="37802" marB="37802"/>
                </a:tc>
                <a:tc vMerge="1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dirty="0"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dirty="0"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859750"/>
                  </a:ext>
                </a:extLst>
              </a:tr>
            </a:tbl>
          </a:graphicData>
        </a:graphic>
      </p:graphicFrame>
      <p:pic>
        <p:nvPicPr>
          <p:cNvPr id="2052" name="Picture 4" descr="banderines dibujos - Buscar con Google | Banderitas de colores, Bandera  dibujo, Imagenes de banderas">
            <a:extLst>
              <a:ext uri="{FF2B5EF4-FFF2-40B4-BE49-F238E27FC236}">
                <a16:creationId xmlns:a16="http://schemas.microsoft.com/office/drawing/2014/main" id="{7B7218A2-A9F5-49F1-9132-8F0B576A4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01" y="0"/>
            <a:ext cx="9271823" cy="144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62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7AA8C1BB-C7A6-4A00-9236-89F8822F8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669823"/>
              </p:ext>
            </p:extLst>
          </p:nvPr>
        </p:nvGraphicFramePr>
        <p:xfrm>
          <a:off x="449449" y="563215"/>
          <a:ext cx="9174951" cy="6155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74958">
                  <a:extLst>
                    <a:ext uri="{9D8B030D-6E8A-4147-A177-3AD203B41FA5}">
                      <a16:colId xmlns:a16="http://schemas.microsoft.com/office/drawing/2014/main" val="703029620"/>
                    </a:ext>
                  </a:extLst>
                </a:gridCol>
                <a:gridCol w="2514907">
                  <a:extLst>
                    <a:ext uri="{9D8B030D-6E8A-4147-A177-3AD203B41FA5}">
                      <a16:colId xmlns:a16="http://schemas.microsoft.com/office/drawing/2014/main" val="665902137"/>
                    </a:ext>
                  </a:extLst>
                </a:gridCol>
                <a:gridCol w="1685086">
                  <a:extLst>
                    <a:ext uri="{9D8B030D-6E8A-4147-A177-3AD203B41FA5}">
                      <a16:colId xmlns:a16="http://schemas.microsoft.com/office/drawing/2014/main" val="2793665302"/>
                    </a:ext>
                  </a:extLst>
                </a:gridCol>
              </a:tblGrid>
              <a:tr h="305966">
                <a:tc gridSpan="3">
                  <a:txBody>
                    <a:bodyPr/>
                    <a:lstStyle/>
                    <a:p>
                      <a:endParaRPr lang="es-MX" sz="2000" dirty="0">
                        <a:solidFill>
                          <a:srgbClr val="E89CE8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26767"/>
                  </a:ext>
                </a:extLst>
              </a:tr>
              <a:tr h="885181">
                <a:tc rowSpan="4">
                  <a:txBody>
                    <a:bodyPr/>
                    <a:lstStyle/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Responde cuestionamientos: ¿Cómo te sientes?, ¿Cómo sabes que tienes esa emoción? ¿Qué te hace sentirte así?, ¿Qué otras emociones has tenido?</a:t>
                      </a:r>
                    </a:p>
                    <a:p>
                      <a:pPr algn="l"/>
                      <a:endParaRPr lang="es-MX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Desarrollo: 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Observa el video con el cuento Las emociones de Nacho. (https://YouTube/fSuZy_XOOv0) 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Dibuja en la ficha de trabajo alguna situación que te haga sentir enojo, asustado, triste y contento </a:t>
                      </a:r>
                    </a:p>
                    <a:p>
                      <a:pPr algn="l"/>
                      <a:endParaRPr lang="es-MX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s-MX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Solicita al adulto que te acompaña que te tome una foto enojado, asustado, triste y contento.</a:t>
                      </a:r>
                    </a:p>
                  </a:txBody>
                  <a:tcPr marL="75605" marR="75605" marT="37802" marB="37802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Fecha: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Lunes 19 de abril </a:t>
                      </a:r>
                    </a:p>
                  </a:txBody>
                  <a:tcPr marL="75605" marR="75605" marT="37802" marB="37802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Aprendizaje esperado:</a:t>
                      </a:r>
                    </a:p>
                    <a:p>
                      <a:pPr algn="ctr"/>
                      <a:r>
                        <a:rPr lang="es-MX" sz="1800" dirty="0">
                          <a:latin typeface="Century Gothic" panose="020B0502020202020204" pitchFamily="34" charset="0"/>
                        </a:rPr>
                        <a:t>Reconoce y nombra situaciones que le generan alegría, seguridad, tristeza, miedo o enojo, y expresa lo que siente</a:t>
                      </a:r>
                      <a:endParaRPr lang="es-MX" sz="1800" dirty="0">
                        <a:solidFill>
                          <a:srgbClr val="CC99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485502"/>
                  </a:ext>
                </a:extLst>
              </a:tr>
              <a:tr h="11350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Campo de formación académica: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Educación socioemocional</a:t>
                      </a:r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101113"/>
                  </a:ext>
                </a:extLst>
              </a:tr>
              <a:tr h="166361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Materiales que usaremos </a:t>
                      </a:r>
                    </a:p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-Video con el cuento</a:t>
                      </a:r>
                    </a:p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-Ficha de trabajo</a:t>
                      </a:r>
                    </a:p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-Teléfono celular</a:t>
                      </a:r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09090"/>
                  </a:ext>
                </a:extLst>
              </a:tr>
              <a:tr h="16143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Evidencia para la maestra 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Fotografía de la ficha de trabajo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-Fotografías del alumno </a:t>
                      </a:r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244820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2F0A66A-F6BF-4AD6-963C-E874D09A20C8}"/>
              </a:ext>
            </a:extLst>
          </p:cNvPr>
          <p:cNvSpPr/>
          <p:nvPr/>
        </p:nvSpPr>
        <p:spPr>
          <a:xfrm>
            <a:off x="400050" y="329408"/>
            <a:ext cx="9261160" cy="589018"/>
          </a:xfrm>
          <a:prstGeom prst="rect">
            <a:avLst/>
          </a:prstGeom>
          <a:solidFill>
            <a:srgbClr val="E0D1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4658139-4AB5-4FE6-8E43-01068AEB8F28}"/>
              </a:ext>
            </a:extLst>
          </p:cNvPr>
          <p:cNvSpPr/>
          <p:nvPr/>
        </p:nvSpPr>
        <p:spPr>
          <a:xfrm>
            <a:off x="456225" y="231398"/>
            <a:ext cx="9186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BC9BFF"/>
                </a:solidFill>
                <a:latin typeface="Century Gothic" panose="020B0502020202020204" pitchFamily="34" charset="0"/>
              </a:rPr>
              <a:t>Las emociones de Nacho</a:t>
            </a:r>
          </a:p>
        </p:txBody>
      </p:sp>
    </p:spTree>
    <p:extLst>
      <p:ext uri="{BB962C8B-B14F-4D97-AF65-F5344CB8AC3E}">
        <p14:creationId xmlns:p14="http://schemas.microsoft.com/office/powerpoint/2010/main" val="55979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7AA8C1BB-C7A6-4A00-9236-89F8822F8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555645"/>
              </p:ext>
            </p:extLst>
          </p:nvPr>
        </p:nvGraphicFramePr>
        <p:xfrm>
          <a:off x="449449" y="563215"/>
          <a:ext cx="9174951" cy="7039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1751">
                  <a:extLst>
                    <a:ext uri="{9D8B030D-6E8A-4147-A177-3AD203B41FA5}">
                      <a16:colId xmlns:a16="http://schemas.microsoft.com/office/drawing/2014/main" val="703029620"/>
                    </a:ext>
                  </a:extLst>
                </a:gridCol>
                <a:gridCol w="2149642">
                  <a:extLst>
                    <a:ext uri="{9D8B030D-6E8A-4147-A177-3AD203B41FA5}">
                      <a16:colId xmlns:a16="http://schemas.microsoft.com/office/drawing/2014/main" val="665902137"/>
                    </a:ext>
                  </a:extLst>
                </a:gridCol>
                <a:gridCol w="1683558">
                  <a:extLst>
                    <a:ext uri="{9D8B030D-6E8A-4147-A177-3AD203B41FA5}">
                      <a16:colId xmlns:a16="http://schemas.microsoft.com/office/drawing/2014/main" val="2793665302"/>
                    </a:ext>
                  </a:extLst>
                </a:gridCol>
              </a:tblGrid>
              <a:tr h="305966">
                <a:tc gridSpan="3">
                  <a:txBody>
                    <a:bodyPr/>
                    <a:lstStyle/>
                    <a:p>
                      <a:endParaRPr lang="es-MX" sz="2000" dirty="0">
                        <a:solidFill>
                          <a:srgbClr val="E89CE8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26767"/>
                  </a:ext>
                </a:extLst>
              </a:tr>
              <a:tr h="885181">
                <a:tc rowSpan="4">
                  <a:txBody>
                    <a:bodyPr/>
                    <a:lstStyle/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Busca y recorta imágenes de personas en revistas, periódicos, internet, folletos, etc. Pégalas en cada apartado según la emoción en la ficha #1.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Responde que emociones representan esas personas.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Desarrollo: </a:t>
                      </a:r>
                    </a:p>
                    <a:p>
                      <a:pPr marL="0" marR="0" lvl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Realiza la ficha #2, solicita al adulto que te acompaña que te lea cada una de las emociones</a:t>
                      </a:r>
                    </a:p>
                    <a:p>
                      <a:pPr marL="0" marR="0" lvl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pPr marL="0" marR="0" lvl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Reflexiona sobre las imágenes que pego en cada frasco y comenta: ¿que crees que le hay pasado para tener esa emoción?, ¿Qué situación te hace  sentir enojo-felicidad-tristeza- miedo?, ¿Cómo puedes cambiar esa emoción para que sea una emoción positiva?. </a:t>
                      </a:r>
                    </a:p>
                    <a:p>
                      <a:pPr marL="0" marR="0" lvl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Comparte su experiencia con base a cada emoción, apoyándose de la ficha #2. </a:t>
                      </a:r>
                    </a:p>
                    <a:p>
                      <a:pPr algn="l"/>
                      <a:endParaRPr lang="es-MX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Fecha: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Martes 20 de abril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solidFill>
                          <a:srgbClr val="CC99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Aprendizaje esperado:</a:t>
                      </a:r>
                    </a:p>
                    <a:p>
                      <a:pPr algn="ctr"/>
                      <a:r>
                        <a:rPr lang="es-MX" sz="1800" dirty="0">
                          <a:latin typeface="Century Gothic" panose="020B0502020202020204" pitchFamily="34" charset="0"/>
                        </a:rPr>
                        <a:t>Reconoce y nombra situaciones que le generan alegría, seguridad, tristeza, miedo o enojo, y expresa lo que siente.</a:t>
                      </a:r>
                      <a:endParaRPr lang="es-MX" sz="1800" dirty="0">
                        <a:solidFill>
                          <a:srgbClr val="CC99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485502"/>
                  </a:ext>
                </a:extLst>
              </a:tr>
              <a:tr h="11350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Campo de formación académica:</a:t>
                      </a:r>
                      <a:endParaRPr lang="es-MX" sz="1800" dirty="0">
                        <a:solidFill>
                          <a:srgbClr val="CC99FF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Educación socioemocional </a:t>
                      </a:r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101113"/>
                  </a:ext>
                </a:extLst>
              </a:tr>
              <a:tr h="166361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Materiales que usaremos 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-Imágenes de personas con diferentes emociones.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Ficha de trabajo #1 y #2</a:t>
                      </a:r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09090"/>
                  </a:ext>
                </a:extLst>
              </a:tr>
              <a:tr h="16143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Evidencia para la maestra 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Fotografía de la ficha #1 y #2</a:t>
                      </a:r>
                    </a:p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244820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2F0A66A-F6BF-4AD6-963C-E874D09A20C8}"/>
              </a:ext>
            </a:extLst>
          </p:cNvPr>
          <p:cNvSpPr/>
          <p:nvPr/>
        </p:nvSpPr>
        <p:spPr>
          <a:xfrm>
            <a:off x="400050" y="329408"/>
            <a:ext cx="9261160" cy="589018"/>
          </a:xfrm>
          <a:prstGeom prst="rect">
            <a:avLst/>
          </a:prstGeom>
          <a:solidFill>
            <a:srgbClr val="E0D1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4658139-4AB5-4FE6-8E43-01068AEB8F28}"/>
              </a:ext>
            </a:extLst>
          </p:cNvPr>
          <p:cNvSpPr/>
          <p:nvPr/>
        </p:nvSpPr>
        <p:spPr>
          <a:xfrm>
            <a:off x="456225" y="231398"/>
            <a:ext cx="9186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BC9BFF"/>
                </a:solidFill>
                <a:latin typeface="Century Gothic" panose="020B0502020202020204" pitchFamily="34" charset="0"/>
              </a:rPr>
              <a:t>Detective de emociones</a:t>
            </a:r>
          </a:p>
        </p:txBody>
      </p:sp>
    </p:spTree>
    <p:extLst>
      <p:ext uri="{BB962C8B-B14F-4D97-AF65-F5344CB8AC3E}">
        <p14:creationId xmlns:p14="http://schemas.microsoft.com/office/powerpoint/2010/main" val="1813173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7AA8C1BB-C7A6-4A00-9236-89F8822F8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581250"/>
              </p:ext>
            </p:extLst>
          </p:nvPr>
        </p:nvGraphicFramePr>
        <p:xfrm>
          <a:off x="449449" y="563215"/>
          <a:ext cx="9174951" cy="7016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5439">
                  <a:extLst>
                    <a:ext uri="{9D8B030D-6E8A-4147-A177-3AD203B41FA5}">
                      <a16:colId xmlns:a16="http://schemas.microsoft.com/office/drawing/2014/main" val="703029620"/>
                    </a:ext>
                  </a:extLst>
                </a:gridCol>
                <a:gridCol w="2634712">
                  <a:extLst>
                    <a:ext uri="{9D8B030D-6E8A-4147-A177-3AD203B41FA5}">
                      <a16:colId xmlns:a16="http://schemas.microsoft.com/office/drawing/2014/main" val="665902137"/>
                    </a:ext>
                  </a:extLst>
                </a:gridCol>
                <a:gridCol w="1394800">
                  <a:extLst>
                    <a:ext uri="{9D8B030D-6E8A-4147-A177-3AD203B41FA5}">
                      <a16:colId xmlns:a16="http://schemas.microsoft.com/office/drawing/2014/main" val="2793665302"/>
                    </a:ext>
                  </a:extLst>
                </a:gridCol>
              </a:tblGrid>
              <a:tr h="305966">
                <a:tc gridSpan="3">
                  <a:txBody>
                    <a:bodyPr/>
                    <a:lstStyle/>
                    <a:p>
                      <a:endParaRPr lang="es-MX" sz="2000" dirty="0">
                        <a:solidFill>
                          <a:srgbClr val="E89CE8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26767"/>
                  </a:ext>
                </a:extLst>
              </a:tr>
              <a:tr h="885181">
                <a:tc rowSpan="4">
                  <a:txBody>
                    <a:bodyPr/>
                    <a:lstStyle/>
                    <a:p>
                      <a:pPr algn="l"/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pPr algn="l"/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Comenta como se siente al entras a la clase y usa los portadores de texto de la ficha #3 para responder. </a:t>
                      </a:r>
                    </a:p>
                    <a:p>
                      <a:pPr algn="l"/>
                      <a:endParaRPr lang="es-MX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Desarrollo: </a:t>
                      </a:r>
                    </a:p>
                    <a:p>
                      <a:pPr algn="l"/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Observa el botiquín de las emociones, escucha que cada elemento le ayudará cuando quiera sentirse feliz o tranquilo. Observa la botella de la calma y sigue los pasos para realizarla. </a:t>
                      </a:r>
                    </a:p>
                    <a:p>
                      <a:pPr algn="l"/>
                      <a:endParaRPr lang="es-MX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pPr algn="l"/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Responde cuestionamientos: ¿Cuántos pasos seguimos para hacer la botella de la calma?, ¿Qué hicimos primero?, ¿Qué hicimos después?, ¿Que hicimos al final?</a:t>
                      </a:r>
                    </a:p>
                  </a:txBody>
                  <a:tcPr marL="75605" marR="75605" marT="37802" marB="37802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Fecha: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Miércoles 21 de abril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solidFill>
                          <a:srgbClr val="CC99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Aprendizaje esperado:</a:t>
                      </a:r>
                    </a:p>
                    <a:p>
                      <a:pPr algn="ctr"/>
                      <a:r>
                        <a:rPr lang="es-MX" sz="1600" dirty="0">
                          <a:latin typeface="Century Gothic" panose="020B0502020202020204" pitchFamily="34" charset="0"/>
                        </a:rPr>
                        <a:t>Narra anécdotas, siguiendo la secuencia y el orden de las ideas, con entonación y volumen apropiado para hacerse escuchar y entender.</a:t>
                      </a:r>
                    </a:p>
                    <a:p>
                      <a:pPr algn="ctr"/>
                      <a:endParaRPr lang="es-MX" sz="1600" dirty="0">
                        <a:solidFill>
                          <a:srgbClr val="CC99FF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sz="1600" dirty="0">
                        <a:solidFill>
                          <a:srgbClr val="CC99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485502"/>
                  </a:ext>
                </a:extLst>
              </a:tr>
              <a:tr h="11350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Campo de formación académica: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101113"/>
                  </a:ext>
                </a:extLst>
              </a:tr>
              <a:tr h="166361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Materiales que usaremos </a:t>
                      </a:r>
                    </a:p>
                    <a:p>
                      <a:r>
                        <a:rPr lang="es-MX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-Ficha #3 </a:t>
                      </a:r>
                    </a:p>
                    <a:p>
                      <a:r>
                        <a:rPr lang="es-MX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-1 botella de plástico</a:t>
                      </a:r>
                    </a:p>
                    <a:p>
                      <a:r>
                        <a:rPr lang="es-MX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-Diamantina </a:t>
                      </a:r>
                    </a:p>
                    <a:p>
                      <a:pPr marL="0" marR="0" lvl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-Pegamento transparente, aceite para bebé o glicerina</a:t>
                      </a:r>
                    </a:p>
                    <a:p>
                      <a:pPr marL="0" marR="0" lvl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-Agua templada</a:t>
                      </a:r>
                    </a:p>
                    <a:p>
                      <a:r>
                        <a:rPr lang="es-MX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-Colorante alimentario</a:t>
                      </a:r>
                    </a:p>
                    <a:p>
                      <a:r>
                        <a:rPr lang="es-MX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-1 cucharada sopera y otra de postre</a:t>
                      </a:r>
                      <a:endParaRPr lang="es-MX" sz="1600" b="1" i="0" kern="1200" dirty="0">
                        <a:solidFill>
                          <a:srgbClr val="CC99F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s-MX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-Video </a:t>
                      </a:r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09090"/>
                  </a:ext>
                </a:extLst>
              </a:tr>
              <a:tr h="16143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Evidencia para la maestra </a:t>
                      </a:r>
                    </a:p>
                    <a:p>
                      <a:pPr algn="ctr"/>
                      <a:r>
                        <a:rPr lang="es-MX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Fotografía de la ficha #1 y #2</a:t>
                      </a:r>
                    </a:p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244820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2F0A66A-F6BF-4AD6-963C-E874D09A20C8}"/>
              </a:ext>
            </a:extLst>
          </p:cNvPr>
          <p:cNvSpPr/>
          <p:nvPr/>
        </p:nvSpPr>
        <p:spPr>
          <a:xfrm>
            <a:off x="400050" y="329408"/>
            <a:ext cx="9261160" cy="589018"/>
          </a:xfrm>
          <a:prstGeom prst="rect">
            <a:avLst/>
          </a:prstGeom>
          <a:solidFill>
            <a:srgbClr val="E0D1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4658139-4AB5-4FE6-8E43-01068AEB8F28}"/>
              </a:ext>
            </a:extLst>
          </p:cNvPr>
          <p:cNvSpPr/>
          <p:nvPr/>
        </p:nvSpPr>
        <p:spPr>
          <a:xfrm>
            <a:off x="456225" y="231398"/>
            <a:ext cx="9186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BC9BFF"/>
                </a:solidFill>
                <a:latin typeface="Century Gothic" panose="020B0502020202020204" pitchFamily="34" charset="0"/>
              </a:rPr>
              <a:t>Botella de la calma</a:t>
            </a:r>
          </a:p>
        </p:txBody>
      </p:sp>
    </p:spTree>
    <p:extLst>
      <p:ext uri="{BB962C8B-B14F-4D97-AF65-F5344CB8AC3E}">
        <p14:creationId xmlns:p14="http://schemas.microsoft.com/office/powerpoint/2010/main" val="336126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7AA8C1BB-C7A6-4A00-9236-89F8822F8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738370"/>
              </p:ext>
            </p:extLst>
          </p:nvPr>
        </p:nvGraphicFramePr>
        <p:xfrm>
          <a:off x="449449" y="563215"/>
          <a:ext cx="9174951" cy="6871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1522">
                  <a:extLst>
                    <a:ext uri="{9D8B030D-6E8A-4147-A177-3AD203B41FA5}">
                      <a16:colId xmlns:a16="http://schemas.microsoft.com/office/drawing/2014/main" val="703029620"/>
                    </a:ext>
                  </a:extLst>
                </a:gridCol>
                <a:gridCol w="2888343">
                  <a:extLst>
                    <a:ext uri="{9D8B030D-6E8A-4147-A177-3AD203B41FA5}">
                      <a16:colId xmlns:a16="http://schemas.microsoft.com/office/drawing/2014/main" val="665902137"/>
                    </a:ext>
                  </a:extLst>
                </a:gridCol>
                <a:gridCol w="1685086">
                  <a:extLst>
                    <a:ext uri="{9D8B030D-6E8A-4147-A177-3AD203B41FA5}">
                      <a16:colId xmlns:a16="http://schemas.microsoft.com/office/drawing/2014/main" val="2793665302"/>
                    </a:ext>
                  </a:extLst>
                </a:gridCol>
              </a:tblGrid>
              <a:tr h="305966">
                <a:tc gridSpan="3">
                  <a:txBody>
                    <a:bodyPr/>
                    <a:lstStyle/>
                    <a:p>
                      <a:endParaRPr lang="es-MX" sz="2000" dirty="0">
                        <a:solidFill>
                          <a:srgbClr val="E89CE8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26767"/>
                  </a:ext>
                </a:extLst>
              </a:tr>
              <a:tr h="885181">
                <a:tc rowSpan="4">
                  <a:txBody>
                    <a:bodyPr/>
                    <a:lstStyle/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Usa en clase los portadores de texto para decir  como se siente</a:t>
                      </a:r>
                    </a:p>
                    <a:p>
                      <a:pPr algn="l"/>
                      <a:endParaRPr lang="es-MX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s-MX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Desarrollo: 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Observa los materiales y sigue los pasos para hacer el globo</a:t>
                      </a:r>
                    </a:p>
                    <a:p>
                      <a:pPr algn="l"/>
                      <a:endParaRPr lang="es-MX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Responde cuestionamientos: ¿Cómo hiciste el globo?, ¿Qué hicimos primero?, ¿Qué hicimos después?, ¿Qué hicimos al final?</a:t>
                      </a:r>
                    </a:p>
                  </a:txBody>
                  <a:tcPr marL="75605" marR="75605" marT="37802" marB="37802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Fecha: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Jueves  22 de abril </a:t>
                      </a:r>
                    </a:p>
                  </a:txBody>
                  <a:tcPr marL="75605" marR="75605" marT="37802" marB="37802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Aprendizaje esperado: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Century Gothic" panose="020B0502020202020204" pitchFamily="34" charset="0"/>
                        </a:rPr>
                        <a:t>Narra anécdotas, siguiendo la secuencia y el orden de las ideas, con entonación y volumen apropiado para hacerse escuchar y entender.</a:t>
                      </a:r>
                    </a:p>
                    <a:p>
                      <a:pPr algn="ctr"/>
                      <a:endParaRPr lang="es-MX" sz="1800" dirty="0">
                        <a:solidFill>
                          <a:srgbClr val="CC99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485502"/>
                  </a:ext>
                </a:extLst>
              </a:tr>
              <a:tr h="11350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Campo de formación académica: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101113"/>
                  </a:ext>
                </a:extLst>
              </a:tr>
              <a:tr h="166361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Materiales que usaremos 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-Pegamento 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-Globos 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-Harina 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-Botella de plástico 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-Hoja de maquina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-Marcador 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-Material para decorar el globo</a:t>
                      </a:r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09090"/>
                  </a:ext>
                </a:extLst>
              </a:tr>
              <a:tr h="16143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Evidencia para la maestra 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Fotografía o video del alumno realizando la actividad </a:t>
                      </a:r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244820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2F0A66A-F6BF-4AD6-963C-E874D09A20C8}"/>
              </a:ext>
            </a:extLst>
          </p:cNvPr>
          <p:cNvSpPr/>
          <p:nvPr/>
        </p:nvSpPr>
        <p:spPr>
          <a:xfrm>
            <a:off x="400050" y="329408"/>
            <a:ext cx="9261160" cy="589018"/>
          </a:xfrm>
          <a:prstGeom prst="rect">
            <a:avLst/>
          </a:prstGeom>
          <a:solidFill>
            <a:srgbClr val="E0D1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4658139-4AB5-4FE6-8E43-01068AEB8F28}"/>
              </a:ext>
            </a:extLst>
          </p:cNvPr>
          <p:cNvSpPr/>
          <p:nvPr/>
        </p:nvSpPr>
        <p:spPr>
          <a:xfrm>
            <a:off x="456225" y="231398"/>
            <a:ext cx="9186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BC9BFF"/>
                </a:solidFill>
                <a:latin typeface="Century Gothic" panose="020B0502020202020204" pitchFamily="34" charset="0"/>
              </a:rPr>
              <a:t>Globo </a:t>
            </a:r>
          </a:p>
        </p:txBody>
      </p:sp>
    </p:spTree>
    <p:extLst>
      <p:ext uri="{BB962C8B-B14F-4D97-AF65-F5344CB8AC3E}">
        <p14:creationId xmlns:p14="http://schemas.microsoft.com/office/powerpoint/2010/main" val="226262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7AA8C1BB-C7A6-4A00-9236-89F8822F8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22632"/>
              </p:ext>
            </p:extLst>
          </p:nvPr>
        </p:nvGraphicFramePr>
        <p:xfrm>
          <a:off x="449449" y="563215"/>
          <a:ext cx="9159500" cy="62784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5439">
                  <a:extLst>
                    <a:ext uri="{9D8B030D-6E8A-4147-A177-3AD203B41FA5}">
                      <a16:colId xmlns:a16="http://schemas.microsoft.com/office/drawing/2014/main" val="703029620"/>
                    </a:ext>
                  </a:extLst>
                </a:gridCol>
                <a:gridCol w="2014780">
                  <a:extLst>
                    <a:ext uri="{9D8B030D-6E8A-4147-A177-3AD203B41FA5}">
                      <a16:colId xmlns:a16="http://schemas.microsoft.com/office/drawing/2014/main" val="665902137"/>
                    </a:ext>
                  </a:extLst>
                </a:gridCol>
                <a:gridCol w="1999281">
                  <a:extLst>
                    <a:ext uri="{9D8B030D-6E8A-4147-A177-3AD203B41FA5}">
                      <a16:colId xmlns:a16="http://schemas.microsoft.com/office/drawing/2014/main" val="2793665302"/>
                    </a:ext>
                  </a:extLst>
                </a:gridCol>
              </a:tblGrid>
              <a:tr h="305966">
                <a:tc gridSpan="3">
                  <a:txBody>
                    <a:bodyPr/>
                    <a:lstStyle/>
                    <a:p>
                      <a:endParaRPr lang="es-MX" sz="2000" dirty="0">
                        <a:solidFill>
                          <a:srgbClr val="E89CE8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26767"/>
                  </a:ext>
                </a:extLst>
              </a:tr>
              <a:tr h="885181">
                <a:tc rowSpan="4">
                  <a:txBody>
                    <a:bodyPr/>
                    <a:lstStyle/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Comenta como se siente y usa los portadores de texto de la ficha #3 para responder. 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Responde cuestionamientos: ¿Conoces un super héroe?, ¿Cuál es tu superhéroe favorito?, ¿Que hace un superhéroe?, ¿Qué harías si fueras un superhéroe?</a:t>
                      </a:r>
                    </a:p>
                    <a:p>
                      <a:pPr algn="l"/>
                      <a:endParaRPr lang="es-MX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Desarrollo: 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Recorta y arma su antifaz. 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 lo coloca, escucha una situación de conflicto y responde como lo solucionaría.</a:t>
                      </a:r>
                    </a:p>
                    <a:p>
                      <a:pPr algn="l"/>
                      <a:endParaRPr lang="es-MX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Comparte alguna anécdota y comparte como se solucionó. </a:t>
                      </a:r>
                    </a:p>
                  </a:txBody>
                  <a:tcPr marL="75605" marR="75605" marT="37802" marB="37802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Fecha: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Viernes 23 de abril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solidFill>
                          <a:srgbClr val="CC99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Aprendizaje esperado:</a:t>
                      </a:r>
                    </a:p>
                    <a:p>
                      <a:pPr algn="ctr"/>
                      <a:endParaRPr lang="es-MX" sz="1800" dirty="0">
                        <a:solidFill>
                          <a:srgbClr val="CC99FF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sz="1800" dirty="0">
                        <a:solidFill>
                          <a:srgbClr val="CC99FF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Century Gothic" panose="020B0502020202020204" pitchFamily="34" charset="0"/>
                        </a:rPr>
                        <a:t>Narra anécdotas, siguiendo la secuencia y el orden de las ideas, con entonación y volumen apropiado para hacerse escuchar y entender.</a:t>
                      </a:r>
                    </a:p>
                    <a:p>
                      <a:pPr algn="ctr"/>
                      <a:endParaRPr lang="es-MX" sz="1800" dirty="0">
                        <a:solidFill>
                          <a:srgbClr val="CC99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485502"/>
                  </a:ext>
                </a:extLst>
              </a:tr>
              <a:tr h="11350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Campo de formación académica: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101113"/>
                  </a:ext>
                </a:extLst>
              </a:tr>
              <a:tr h="166361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Materiales que usaremos 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Ficha de trabajo</a:t>
                      </a:r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09090"/>
                  </a:ext>
                </a:extLst>
              </a:tr>
              <a:tr h="16143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CC99FF"/>
                          </a:solidFill>
                          <a:latin typeface="Century Gothic" panose="020B0502020202020204" pitchFamily="34" charset="0"/>
                        </a:rPr>
                        <a:t>Evidencia para la maestra 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Video del alumno</a:t>
                      </a:r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244820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2F0A66A-F6BF-4AD6-963C-E874D09A20C8}"/>
              </a:ext>
            </a:extLst>
          </p:cNvPr>
          <p:cNvSpPr/>
          <p:nvPr/>
        </p:nvSpPr>
        <p:spPr>
          <a:xfrm>
            <a:off x="400050" y="329408"/>
            <a:ext cx="9261160" cy="589018"/>
          </a:xfrm>
          <a:prstGeom prst="rect">
            <a:avLst/>
          </a:prstGeom>
          <a:solidFill>
            <a:srgbClr val="E0D1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4658139-4AB5-4FE6-8E43-01068AEB8F28}"/>
              </a:ext>
            </a:extLst>
          </p:cNvPr>
          <p:cNvSpPr/>
          <p:nvPr/>
        </p:nvSpPr>
        <p:spPr>
          <a:xfrm>
            <a:off x="456225" y="231398"/>
            <a:ext cx="9186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BC9BFF"/>
                </a:solidFill>
                <a:latin typeface="Century Gothic" panose="020B0502020202020204" pitchFamily="34" charset="0"/>
              </a:rPr>
              <a:t>Superhéroe amistoso</a:t>
            </a:r>
          </a:p>
        </p:txBody>
      </p:sp>
    </p:spTree>
    <p:extLst>
      <p:ext uri="{BB962C8B-B14F-4D97-AF65-F5344CB8AC3E}">
        <p14:creationId xmlns:p14="http://schemas.microsoft.com/office/powerpoint/2010/main" val="268308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FE78AAB-425B-4185-A1F0-47BEAA434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175068"/>
              </p:ext>
            </p:extLst>
          </p:nvPr>
        </p:nvGraphicFramePr>
        <p:xfrm>
          <a:off x="665545" y="1851001"/>
          <a:ext cx="8749536" cy="12840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04410">
                  <a:extLst>
                    <a:ext uri="{9D8B030D-6E8A-4147-A177-3AD203B41FA5}">
                      <a16:colId xmlns:a16="http://schemas.microsoft.com/office/drawing/2014/main" val="4127072051"/>
                    </a:ext>
                  </a:extLst>
                </a:gridCol>
                <a:gridCol w="5445126">
                  <a:extLst>
                    <a:ext uri="{9D8B030D-6E8A-4147-A177-3AD203B41FA5}">
                      <a16:colId xmlns:a16="http://schemas.microsoft.com/office/drawing/2014/main" val="3464665095"/>
                    </a:ext>
                  </a:extLst>
                </a:gridCol>
              </a:tblGrid>
              <a:tr h="281785"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</a:rPr>
                        <a:t>Educación socioemocional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EB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151058"/>
                  </a:ext>
                </a:extLst>
              </a:tr>
              <a:tr h="415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</a:rPr>
                        <a:t>Organizador curricular 1: Autorregulación </a:t>
                      </a:r>
                      <a:endParaRPr lang="es-MX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</a:rPr>
                        <a:t>Organizador curricular 2: Expresión de las emociones </a:t>
                      </a:r>
                      <a:endParaRPr lang="es-MX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59306"/>
                  </a:ext>
                </a:extLst>
              </a:tr>
              <a:tr h="587043">
                <a:tc gridSpan="2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</a:rPr>
                        <a:t>Aprendizaje esperado:</a:t>
                      </a:r>
                      <a:r>
                        <a:rPr lang="es-MX" sz="1200" b="0" i="0" u="non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Reconoce y nombra situaciones que le generan alegría, seguridad, tristeza, miedo o enojo, y expresa lo que siente.</a:t>
                      </a:r>
                      <a:endParaRPr lang="es-MX" sz="1200" b="0" i="0" u="non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182247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DCD91ED-7DD4-4726-91D5-0950B175C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177193"/>
              </p:ext>
            </p:extLst>
          </p:nvPr>
        </p:nvGraphicFramePr>
        <p:xfrm>
          <a:off x="800869" y="3586124"/>
          <a:ext cx="8317730" cy="17145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17730">
                  <a:extLst>
                    <a:ext uri="{9D8B030D-6E8A-4147-A177-3AD203B41FA5}">
                      <a16:colId xmlns:a16="http://schemas.microsoft.com/office/drawing/2014/main" val="855956509"/>
                    </a:ext>
                  </a:extLst>
                </a:gridCol>
              </a:tblGrid>
              <a:tr h="405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Indicadores: (se redactan en base al aprendizaje esperado</a:t>
                      </a: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622371"/>
                  </a:ext>
                </a:extLst>
              </a:tr>
              <a:tr h="482908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situaciones que le generen alegría, tristeza, miedo y enojo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248113"/>
                  </a:ext>
                </a:extLst>
              </a:tr>
              <a:tr h="41326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las emociones en otras personas observando su cara o posturas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61088"/>
                  </a:ext>
                </a:extLst>
              </a:tr>
              <a:tr h="41326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Expresa lo que siente al tener una emoción 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35624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542BA43-02C0-44B9-81D1-B20B278C584D}"/>
              </a:ext>
            </a:extLst>
          </p:cNvPr>
          <p:cNvGraphicFramePr>
            <a:graphicFrameLocks noGrp="1"/>
          </p:cNvGraphicFramePr>
          <p:nvPr/>
        </p:nvGraphicFramePr>
        <p:xfrm>
          <a:off x="800869" y="6287327"/>
          <a:ext cx="8317730" cy="10030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17730">
                  <a:extLst>
                    <a:ext uri="{9D8B030D-6E8A-4147-A177-3AD203B41FA5}">
                      <a16:colId xmlns:a16="http://schemas.microsoft.com/office/drawing/2014/main" val="3797232304"/>
                    </a:ext>
                  </a:extLst>
                </a:gridCol>
              </a:tblGrid>
              <a:tr h="6495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23578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8099FF1-A578-48E6-88D7-12A3606EA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64" y="815381"/>
            <a:ext cx="87495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s-MX" altLang="es-MX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lang="es-MX" altLang="es-MX" sz="1400" dirty="0">
              <a:latin typeface="Century Gothic" panose="020B0502020202020204" pitchFamily="34" charset="0"/>
            </a:endParaRPr>
          </a:p>
          <a:p>
            <a:pPr defTabSz="914400"/>
            <a:endParaRPr lang="es-MX" altLang="es-MX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/>
            <a:r>
              <a:rPr lang="es-MX" altLang="es-MX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______________________________			Fecha: __________________</a:t>
            </a:r>
            <a:endParaRPr lang="es-MX" altLang="es-MX" sz="1400" dirty="0">
              <a:latin typeface="Century Gothic" panose="020B0502020202020204" pitchFamily="34" charset="0"/>
            </a:endParaRPr>
          </a:p>
          <a:p>
            <a:pPr defTabSz="914400"/>
            <a:endParaRPr lang="es-MX" altLang="es-MX" sz="1400" dirty="0">
              <a:latin typeface="Century Gothic" panose="020B0502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14D60A-02F8-4B7D-9036-EE892C005F2F}"/>
              </a:ext>
            </a:extLst>
          </p:cNvPr>
          <p:cNvSpPr/>
          <p:nvPr/>
        </p:nvSpPr>
        <p:spPr>
          <a:xfrm>
            <a:off x="521464" y="720089"/>
            <a:ext cx="9035491" cy="6687309"/>
          </a:xfrm>
          <a:prstGeom prst="rect">
            <a:avLst/>
          </a:prstGeom>
          <a:noFill/>
          <a:ln w="57150">
            <a:solidFill>
              <a:srgbClr val="B3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48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1289</Words>
  <Application>Microsoft Office PowerPoint</Application>
  <PresentationFormat>Personalizado</PresentationFormat>
  <Paragraphs>217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Annamellia</vt:lpstr>
      <vt:lpstr>Arial</vt:lpstr>
      <vt:lpstr>Berlin Sans FB</vt:lpstr>
      <vt:lpstr>Calibri</vt:lpstr>
      <vt:lpstr>Calibri Light</vt:lpstr>
      <vt:lpstr>Century Gothic</vt:lpstr>
      <vt:lpstr>DK Lemon Yellow Sun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ZAPATA CASTILLO</dc:creator>
  <cp:lastModifiedBy>BELEN ZAPATA CASTILLO</cp:lastModifiedBy>
  <cp:revision>39</cp:revision>
  <dcterms:created xsi:type="dcterms:W3CDTF">2021-04-16T04:51:34Z</dcterms:created>
  <dcterms:modified xsi:type="dcterms:W3CDTF">2021-04-16T21:27:49Z</dcterms:modified>
</cp:coreProperties>
</file>