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559675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1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2244" y="30"/>
      </p:cViewPr>
      <p:guideLst>
        <p:guide orient="horz" pos="317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49770"/>
            <a:ext cx="6425724" cy="350955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294662"/>
            <a:ext cx="5669756" cy="24338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2C3E-C8AA-43EB-A589-1CC1F100BAFC}" type="datetimeFigureOut">
              <a:rPr lang="es-MX" smtClean="0"/>
              <a:t>13/04/2021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48CE-B0B1-496E-A252-FD115E987E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78365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2C3E-C8AA-43EB-A589-1CC1F100BAFC}" type="datetimeFigureOut">
              <a:rPr lang="es-MX" smtClean="0"/>
              <a:t>13/04/2021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48CE-B0B1-496E-A252-FD115E987E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1837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36700"/>
            <a:ext cx="1630055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36700"/>
            <a:ext cx="4795669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2C3E-C8AA-43EB-A589-1CC1F100BAFC}" type="datetimeFigureOut">
              <a:rPr lang="es-MX" smtClean="0"/>
              <a:t>13/04/2021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48CE-B0B1-496E-A252-FD115E987E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5851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2C3E-C8AA-43EB-A589-1CC1F100BAFC}" type="datetimeFigureOut">
              <a:rPr lang="es-MX" smtClean="0"/>
              <a:t>13/04/2021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48CE-B0B1-496E-A252-FD115E987E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61029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13159"/>
            <a:ext cx="6520220" cy="41932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746088"/>
            <a:ext cx="6520220" cy="220513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2C3E-C8AA-43EB-A589-1CC1F100BAFC}" type="datetimeFigureOut">
              <a:rPr lang="es-MX" smtClean="0"/>
              <a:t>13/04/2021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48CE-B0B1-496E-A252-FD115E987E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2372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683500"/>
            <a:ext cx="3212862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683500"/>
            <a:ext cx="3212862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2C3E-C8AA-43EB-A589-1CC1F100BAFC}" type="datetimeFigureOut">
              <a:rPr lang="es-MX" smtClean="0"/>
              <a:t>13/04/2021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48CE-B0B1-496E-A252-FD115E987E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864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36702"/>
            <a:ext cx="6520220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471154"/>
            <a:ext cx="3198096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682228"/>
            <a:ext cx="3198096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471154"/>
            <a:ext cx="3213847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682228"/>
            <a:ext cx="32138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2C3E-C8AA-43EB-A589-1CC1F100BAFC}" type="datetimeFigureOut">
              <a:rPr lang="es-MX" smtClean="0"/>
              <a:t>13/04/2021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48CE-B0B1-496E-A252-FD115E987E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572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2C3E-C8AA-43EB-A589-1CC1F100BAFC}" type="datetimeFigureOut">
              <a:rPr lang="es-MX" smtClean="0"/>
              <a:t>13/04/2021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48CE-B0B1-496E-A252-FD115E987E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3529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2C3E-C8AA-43EB-A589-1CC1F100BAFC}" type="datetimeFigureOut">
              <a:rPr lang="es-MX" smtClean="0"/>
              <a:t>13/04/2021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48CE-B0B1-496E-A252-FD115E987E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33053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51426"/>
            <a:ext cx="3827085" cy="716377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2C3E-C8AA-43EB-A589-1CC1F100BAFC}" type="datetimeFigureOut">
              <a:rPr lang="es-MX" smtClean="0"/>
              <a:t>13/04/2021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48CE-B0B1-496E-A252-FD115E987E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79392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51426"/>
            <a:ext cx="3827085" cy="716377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2C3E-C8AA-43EB-A589-1CC1F100BAFC}" type="datetimeFigureOut">
              <a:rPr lang="es-MX" smtClean="0"/>
              <a:t>13/04/2021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48CE-B0B1-496E-A252-FD115E987E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2794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6702"/>
            <a:ext cx="6520220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683500"/>
            <a:ext cx="6520220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82C3E-C8AA-43EB-A589-1CC1F100BAFC}" type="datetimeFigureOut">
              <a:rPr lang="es-MX" smtClean="0"/>
              <a:t>13/04/2021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343248"/>
            <a:ext cx="255139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D48CE-B0B1-496E-A252-FD115E987E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5385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5D5603C-13B0-47CB-87A7-911976505E4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223926" y="1344261"/>
            <a:ext cx="6163765" cy="65388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4864214-8F64-4B83-A5DE-92592901AB2D}"/>
              </a:ext>
            </a:extLst>
          </p:cNvPr>
          <p:cNvSpPr/>
          <p:nvPr/>
        </p:nvSpPr>
        <p:spPr>
          <a:xfrm>
            <a:off x="297929" y="415174"/>
            <a:ext cx="3496791" cy="545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0650" indent="-300650">
              <a:buFont typeface="Wingdings" panose="05000000000000000000" pitchFamily="2" charset="2"/>
              <a:buChar char="Ø"/>
            </a:pPr>
            <a:r>
              <a:rPr lang="es-MX" sz="294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946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30FF41B-9B3F-4FA2-9299-43298DB9BACA}"/>
              </a:ext>
            </a:extLst>
          </p:cNvPr>
          <p:cNvSpPr txBox="1"/>
          <p:nvPr/>
        </p:nvSpPr>
        <p:spPr>
          <a:xfrm>
            <a:off x="297927" y="914065"/>
            <a:ext cx="3457582" cy="12582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894" dirty="0"/>
          </a:p>
          <a:p>
            <a:pPr algn="ctr"/>
            <a:endParaRPr lang="es-MX" sz="1894" dirty="0"/>
          </a:p>
          <a:p>
            <a:pPr algn="ctr"/>
            <a:endParaRPr lang="es-MX" sz="1894" dirty="0"/>
          </a:p>
          <a:p>
            <a:pPr algn="ctr"/>
            <a:endParaRPr lang="es-MX" sz="1894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E1E30FC-BE54-4826-9475-239779B5B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558" y="6991961"/>
            <a:ext cx="1132055" cy="276451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F8060AB-7111-4017-88B0-763536F4DFBB}"/>
              </a:ext>
            </a:extLst>
          </p:cNvPr>
          <p:cNvSpPr txBox="1"/>
          <p:nvPr/>
        </p:nvSpPr>
        <p:spPr>
          <a:xfrm>
            <a:off x="4111112" y="334216"/>
            <a:ext cx="3357939" cy="1258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94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BF03A648-E19F-4915-87A9-6D2BC0412280}"/>
              </a:ext>
            </a:extLst>
          </p:cNvPr>
          <p:cNvSpPr/>
          <p:nvPr/>
        </p:nvSpPr>
        <p:spPr>
          <a:xfrm>
            <a:off x="1428719" y="5830285"/>
            <a:ext cx="6030807" cy="3916124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94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E7D9CD1-1E57-4568-B83A-9669B52643D8}"/>
              </a:ext>
            </a:extLst>
          </p:cNvPr>
          <p:cNvSpPr/>
          <p:nvPr/>
        </p:nvSpPr>
        <p:spPr>
          <a:xfrm>
            <a:off x="171404" y="967068"/>
            <a:ext cx="3606339" cy="114980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1718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sz="1718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sz="1718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769379-B2AD-4AD9-AEAA-F65BD3C27A6B}"/>
              </a:ext>
            </a:extLst>
          </p:cNvPr>
          <p:cNvSpPr/>
          <p:nvPr/>
        </p:nvSpPr>
        <p:spPr>
          <a:xfrm rot="21416216">
            <a:off x="5611599" y="1600814"/>
            <a:ext cx="1702845" cy="440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91" dirty="0">
                <a:latin typeface="Berlin Sans FB" panose="020E0602020502020306" pitchFamily="34" charset="0"/>
              </a:rPr>
              <a:t>13/04/2021</a:t>
            </a:r>
          </a:p>
        </p:txBody>
      </p:sp>
      <p:sp>
        <p:nvSpPr>
          <p:cNvPr id="13" name="Signo de multiplicación 12">
            <a:extLst>
              <a:ext uri="{FF2B5EF4-FFF2-40B4-BE49-F238E27FC236}">
                <a16:creationId xmlns:a16="http://schemas.microsoft.com/office/drawing/2014/main" id="{9B4F683B-67EA-4D82-AC18-924372578478}"/>
              </a:ext>
            </a:extLst>
          </p:cNvPr>
          <p:cNvSpPr/>
          <p:nvPr/>
        </p:nvSpPr>
        <p:spPr>
          <a:xfrm>
            <a:off x="6636723" y="2505142"/>
            <a:ext cx="254547" cy="25864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004" dirty="0"/>
          </a:p>
        </p:txBody>
      </p:sp>
      <p:sp>
        <p:nvSpPr>
          <p:cNvPr id="14" name="Signo de multiplicación 13">
            <a:extLst>
              <a:ext uri="{FF2B5EF4-FFF2-40B4-BE49-F238E27FC236}">
                <a16:creationId xmlns:a16="http://schemas.microsoft.com/office/drawing/2014/main" id="{577C8956-914F-42A5-8730-C8DE932A81A4}"/>
              </a:ext>
            </a:extLst>
          </p:cNvPr>
          <p:cNvSpPr/>
          <p:nvPr/>
        </p:nvSpPr>
        <p:spPr>
          <a:xfrm>
            <a:off x="6198793" y="2372000"/>
            <a:ext cx="254547" cy="25864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004" dirty="0"/>
          </a:p>
        </p:txBody>
      </p:sp>
      <p:sp>
        <p:nvSpPr>
          <p:cNvPr id="16" name="Signo de multiplicación 15">
            <a:extLst>
              <a:ext uri="{FF2B5EF4-FFF2-40B4-BE49-F238E27FC236}">
                <a16:creationId xmlns:a16="http://schemas.microsoft.com/office/drawing/2014/main" id="{FCDE360B-A831-474D-B2C4-2CF27B8F51FF}"/>
              </a:ext>
            </a:extLst>
          </p:cNvPr>
          <p:cNvSpPr/>
          <p:nvPr/>
        </p:nvSpPr>
        <p:spPr>
          <a:xfrm>
            <a:off x="5178372" y="3338738"/>
            <a:ext cx="254547" cy="25864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004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95723EB-62FC-4D09-A30E-A76084042566}"/>
              </a:ext>
            </a:extLst>
          </p:cNvPr>
          <p:cNvSpPr txBox="1"/>
          <p:nvPr/>
        </p:nvSpPr>
        <p:spPr>
          <a:xfrm>
            <a:off x="6402618" y="4908773"/>
            <a:ext cx="722759" cy="562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54" dirty="0">
                <a:latin typeface="Berlin Sans FB" panose="020E0602020502020306" pitchFamily="34" charset="0"/>
              </a:rPr>
              <a:t>30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1221EFD-E84F-4E31-8F5F-94BC6FAA5E09}"/>
              </a:ext>
            </a:extLst>
          </p:cNvPr>
          <p:cNvSpPr/>
          <p:nvPr/>
        </p:nvSpPr>
        <p:spPr>
          <a:xfrm>
            <a:off x="6579493" y="4055520"/>
            <a:ext cx="369012" cy="5623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054" dirty="0">
                <a:latin typeface="Berlin Sans FB" panose="020E0602020502020306" pitchFamily="34" charset="0"/>
              </a:rPr>
              <a:t>3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41D1DCF-5762-4A14-81C7-B4A56C46B654}"/>
              </a:ext>
            </a:extLst>
          </p:cNvPr>
          <p:cNvSpPr/>
          <p:nvPr/>
        </p:nvSpPr>
        <p:spPr>
          <a:xfrm>
            <a:off x="6554647" y="4432712"/>
            <a:ext cx="418704" cy="5623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054" dirty="0">
                <a:latin typeface="Berlin Sans FB" panose="020E0602020502020306" pitchFamily="34" charset="0"/>
              </a:rPr>
              <a:t>0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701E180-92F4-48DE-A2CB-84F997754415}"/>
              </a:ext>
            </a:extLst>
          </p:cNvPr>
          <p:cNvSpPr/>
          <p:nvPr/>
        </p:nvSpPr>
        <p:spPr>
          <a:xfrm>
            <a:off x="1563164" y="6485533"/>
            <a:ext cx="2542835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050" dirty="0">
              <a:latin typeface="Berlin Sans FB" panose="020E0602020502020306" pitchFamily="34" charset="0"/>
            </a:endParaRPr>
          </a:p>
          <a:p>
            <a:pPr marL="163649" indent="-163649">
              <a:buFont typeface="Arial" panose="020B0604020202020204" pitchFamily="34" charset="0"/>
              <a:buChar char="•"/>
            </a:pPr>
            <a:endParaRPr lang="es-MX" sz="1050" dirty="0">
              <a:latin typeface="Berlin Sans FB" panose="020E0602020502020306" pitchFamily="34" charset="0"/>
            </a:endParaRPr>
          </a:p>
          <a:p>
            <a:pPr marL="163649" indent="-163649">
              <a:buFont typeface="Arial" panose="020B0604020202020204" pitchFamily="34" charset="0"/>
              <a:buChar char="•"/>
            </a:pPr>
            <a:endParaRPr lang="es-MX" sz="1050" dirty="0">
              <a:latin typeface="Berlin Sans FB" panose="020E0602020502020306" pitchFamily="34" charset="0"/>
            </a:endParaRPr>
          </a:p>
          <a:p>
            <a:pPr marL="163649" indent="-163649">
              <a:buFont typeface="Arial" panose="020B0604020202020204" pitchFamily="34" charset="0"/>
              <a:buChar char="•"/>
            </a:pPr>
            <a:endParaRPr lang="es-MX" sz="1050" dirty="0">
              <a:latin typeface="Berlin Sans FB" panose="020E0602020502020306" pitchFamily="34" charset="0"/>
            </a:endParaRPr>
          </a:p>
          <a:p>
            <a:pPr marL="163649" indent="-163649">
              <a:buFont typeface="Arial" panose="020B0604020202020204" pitchFamily="34" charset="0"/>
              <a:buChar char="•"/>
            </a:pPr>
            <a:endParaRPr lang="es-MX" sz="1050" dirty="0">
              <a:latin typeface="Berlin Sans FB" panose="020E0602020502020306" pitchFamily="34" charset="0"/>
            </a:endParaRPr>
          </a:p>
          <a:p>
            <a:pPr marL="163649" indent="-163649">
              <a:buFont typeface="Arial" panose="020B0604020202020204" pitchFamily="34" charset="0"/>
              <a:buChar char="•"/>
            </a:pPr>
            <a:endParaRPr lang="es-MX" sz="1050" dirty="0">
              <a:latin typeface="Berlin Sans FB" panose="020E0602020502020306" pitchFamily="34" charset="0"/>
            </a:endParaRPr>
          </a:p>
          <a:p>
            <a:pPr marL="163649" indent="-163649">
              <a:buFont typeface="Arial" panose="020B0604020202020204" pitchFamily="34" charset="0"/>
              <a:buChar char="•"/>
            </a:pPr>
            <a:endParaRPr lang="es-MX" sz="1050" dirty="0">
              <a:latin typeface="Berlin Sans FB" panose="020E0602020502020306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40DF905-D828-45B9-A9EE-DF29680E140B}"/>
              </a:ext>
            </a:extLst>
          </p:cNvPr>
          <p:cNvSpPr txBox="1"/>
          <p:nvPr/>
        </p:nvSpPr>
        <p:spPr>
          <a:xfrm>
            <a:off x="1438244" y="8796241"/>
            <a:ext cx="6030807" cy="400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>
                <a:solidFill>
                  <a:schemeClr val="accent1"/>
                </a:solidFill>
                <a:latin typeface="Berlin Sans FB" panose="020E0602020502020306" pitchFamily="34" charset="0"/>
              </a:rPr>
              <a:t>Pensamiento matemático</a:t>
            </a:r>
          </a:p>
          <a:p>
            <a:pPr algn="ctr"/>
            <a:r>
              <a:rPr lang="es-MX" sz="1000" dirty="0">
                <a:solidFill>
                  <a:schemeClr val="accent1"/>
                </a:solidFill>
                <a:latin typeface="Berlin Sans FB" panose="020E0602020502020306" pitchFamily="34" charset="0"/>
              </a:rPr>
              <a:t>Arriba, abajo, a un lado y al otro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D6ACF942-E01E-40EE-A611-18A8DDC300A4}"/>
              </a:ext>
            </a:extLst>
          </p:cNvPr>
          <p:cNvSpPr/>
          <p:nvPr/>
        </p:nvSpPr>
        <p:spPr>
          <a:xfrm>
            <a:off x="4558282" y="6485534"/>
            <a:ext cx="254283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050" dirty="0">
              <a:latin typeface="Berlin Sans FB" panose="020E0602020502020306" pitchFamily="34" charset="0"/>
            </a:endParaRPr>
          </a:p>
          <a:p>
            <a:pPr marL="163649" indent="-163649">
              <a:buFont typeface="Arial" panose="020B0604020202020204" pitchFamily="34" charset="0"/>
              <a:buChar char="•"/>
            </a:pPr>
            <a:endParaRPr lang="es-MX" sz="1050" dirty="0">
              <a:latin typeface="Berlin Sans FB" panose="020E0602020502020306" pitchFamily="34" charset="0"/>
            </a:endParaRPr>
          </a:p>
          <a:p>
            <a:pPr marL="163649" indent="-163649">
              <a:buFont typeface="Arial" panose="020B0604020202020204" pitchFamily="34" charset="0"/>
              <a:buChar char="•"/>
            </a:pPr>
            <a:endParaRPr lang="es-MX" sz="1050" dirty="0">
              <a:latin typeface="Berlin Sans FB" panose="020E0602020502020306" pitchFamily="34" charset="0"/>
            </a:endParaRPr>
          </a:p>
          <a:p>
            <a:pPr marL="163649" indent="-163649">
              <a:buFont typeface="Arial" panose="020B0604020202020204" pitchFamily="34" charset="0"/>
              <a:buChar char="•"/>
            </a:pPr>
            <a:endParaRPr lang="es-MX" sz="1050" dirty="0">
              <a:latin typeface="Berlin Sans FB" panose="020E0602020502020306" pitchFamily="34" charset="0"/>
            </a:endParaRPr>
          </a:p>
          <a:p>
            <a:pPr marL="163649" indent="-163649">
              <a:buFont typeface="Arial" panose="020B0604020202020204" pitchFamily="34" charset="0"/>
              <a:buChar char="•"/>
            </a:pPr>
            <a:endParaRPr lang="es-MX" sz="1050" dirty="0">
              <a:latin typeface="Berlin Sans FB" panose="020E0602020502020306" pitchFamily="34" charset="0"/>
            </a:endParaRPr>
          </a:p>
          <a:p>
            <a:pPr marL="163649" indent="-163649">
              <a:buFont typeface="Arial" panose="020B0604020202020204" pitchFamily="34" charset="0"/>
              <a:buChar char="•"/>
            </a:pPr>
            <a:endParaRPr lang="es-MX" sz="1050" dirty="0">
              <a:latin typeface="Berlin Sans FB" panose="020E0602020502020306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3B326C7-3A4C-4979-B336-94763FDA3135}"/>
              </a:ext>
            </a:extLst>
          </p:cNvPr>
          <p:cNvSpPr/>
          <p:nvPr/>
        </p:nvSpPr>
        <p:spPr>
          <a:xfrm>
            <a:off x="1365400" y="6049869"/>
            <a:ext cx="6103651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3649" indent="-163649">
              <a:buFont typeface="Arial" panose="020B0604020202020204" pitchFamily="34" charset="0"/>
              <a:buChar char="•"/>
            </a:pPr>
            <a:r>
              <a:rPr lang="es-MX" sz="700" dirty="0">
                <a:latin typeface="Berlin Sans FB" panose="020E0602020502020306" pitchFamily="34" charset="0"/>
              </a:rPr>
              <a:t>Hábitats: espacio que reúne las condiciones necesarias para la supervivencia y reproducción de diferentes especies animales y vegetales como las plantas y animales. </a:t>
            </a:r>
          </a:p>
          <a:p>
            <a:pPr marL="163649" indent="-163649">
              <a:buFont typeface="Arial" panose="020B0604020202020204" pitchFamily="34" charset="0"/>
              <a:buChar char="•"/>
            </a:pPr>
            <a:r>
              <a:rPr lang="es-MX" sz="700" dirty="0">
                <a:latin typeface="Berlin Sans FB" panose="020E0602020502020306" pitchFamily="34" charset="0"/>
              </a:rPr>
              <a:t>Desierto: </a:t>
            </a:r>
          </a:p>
          <a:p>
            <a:r>
              <a:rPr lang="es-MX" sz="700" dirty="0">
                <a:latin typeface="Berlin Sans FB" panose="020E0602020502020306" pitchFamily="34" charset="0"/>
              </a:rPr>
              <a:t>Las temperaturas alcanzan los 50°. </a:t>
            </a:r>
          </a:p>
          <a:p>
            <a:r>
              <a:rPr lang="es-MX" sz="700" dirty="0">
                <a:latin typeface="Berlin Sans FB" panose="020E0602020502020306" pitchFamily="34" charset="0"/>
              </a:rPr>
              <a:t>Las especies que viven ahí son las lagartijas, camaleones, serpientes y aves como el pájaro carpintero del desierto. </a:t>
            </a:r>
          </a:p>
          <a:p>
            <a:r>
              <a:rPr lang="es-MX" sz="700" dirty="0">
                <a:latin typeface="Berlin Sans FB" panose="020E0602020502020306" pitchFamily="34" charset="0"/>
              </a:rPr>
              <a:t>Cactus, arbustos, palo verde, pitaya, plantas espinosas y matorrales. </a:t>
            </a:r>
          </a:p>
          <a:p>
            <a:r>
              <a:rPr lang="es-MX" sz="700" dirty="0">
                <a:latin typeface="Berlin Sans FB" panose="020E0602020502020306" pitchFamily="34" charset="0"/>
              </a:rPr>
              <a:t>En México contamos con una reserva de la biosfera llamada El Pinacate, en Sonora.  400 volcanes extintos, están los cráteres mas grandes del mundo. </a:t>
            </a:r>
          </a:p>
          <a:p>
            <a:r>
              <a:rPr lang="es-MX" sz="700" dirty="0">
                <a:latin typeface="Berlin Sans FB" panose="020E0602020502020306" pitchFamily="34" charset="0"/>
              </a:rPr>
              <a:t>La tierra del desierto es seca</a:t>
            </a:r>
          </a:p>
          <a:p>
            <a:r>
              <a:rPr lang="es-MX" sz="700" dirty="0">
                <a:latin typeface="Berlin Sans FB" panose="020E0602020502020306" pitchFamily="34" charset="0"/>
              </a:rPr>
              <a:t>Tortugas en el desierto: viven en madrigueras muy grandes y profundas que ellas excavan y salen para alimentarse.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latin typeface="Berlin Sans FB" panose="020E0602020502020306" pitchFamily="34" charset="0"/>
              </a:rPr>
              <a:t>Mar:</a:t>
            </a:r>
          </a:p>
          <a:p>
            <a:r>
              <a:rPr lang="es-MX" sz="700" dirty="0">
                <a:latin typeface="Berlin Sans FB" panose="020E0602020502020306" pitchFamily="34" charset="0"/>
              </a:rPr>
              <a:t>Reserva de la biosfera El Vizcaino, santuario de la ballena gris. En Baja California sur.</a:t>
            </a:r>
          </a:p>
          <a:p>
            <a:r>
              <a:rPr lang="es-MX" sz="700" dirty="0">
                <a:latin typeface="Berlin Sans FB" panose="020E0602020502020306" pitchFamily="34" charset="0"/>
              </a:rPr>
              <a:t>Lugar mas importante del mundo para proteger la ballena gris. </a:t>
            </a:r>
          </a:p>
          <a:p>
            <a:r>
              <a:rPr lang="es-MX" sz="700" dirty="0">
                <a:latin typeface="Berlin Sans FB" panose="020E0602020502020306" pitchFamily="34" charset="0"/>
              </a:rPr>
              <a:t>Las ballenas llegan en el periodo de diciembre a abril para tener sus crías. Migraciones: viajes que las aves, mariposas, ballenas, peces y otros animales emprenden cada cierto tiempo. </a:t>
            </a:r>
          </a:p>
          <a:p>
            <a:r>
              <a:rPr lang="es-MX" sz="700" dirty="0">
                <a:latin typeface="Berlin Sans FB" panose="020E0602020502020306" pitchFamily="34" charset="0"/>
              </a:rPr>
              <a:t>Especies de esta reserva: tortugas y lobos marinos. </a:t>
            </a:r>
          </a:p>
          <a:p>
            <a:r>
              <a:rPr lang="es-MX" sz="700" dirty="0">
                <a:latin typeface="Berlin Sans FB" panose="020E0602020502020306" pitchFamily="34" charset="0"/>
              </a:rPr>
              <a:t>Migran por los cambios de temperatura que se producen durante las estaciones del año, reproducción y la supervivencia. Buscan mejores lugares para tener sus crías. </a:t>
            </a:r>
          </a:p>
          <a:p>
            <a:r>
              <a:rPr lang="es-MX" sz="700" dirty="0">
                <a:latin typeface="Berlin Sans FB" panose="020E0602020502020306" pitchFamily="34" charset="0"/>
              </a:rPr>
              <a:t>Algunos animales cambian de hábitat  constantemente por que se sienten amenazados por otras especies. </a:t>
            </a:r>
          </a:p>
          <a:p>
            <a:r>
              <a:rPr lang="es-MX" sz="700" dirty="0">
                <a:latin typeface="Berlin Sans FB" panose="020E0602020502020306" pitchFamily="34" charset="0"/>
              </a:rPr>
              <a:t>Santuario de otro animal que emigra, mariposa monarca. </a:t>
            </a:r>
          </a:p>
          <a:p>
            <a:pPr marL="163649" indent="-163649">
              <a:buFont typeface="Arial" panose="020B0604020202020204" pitchFamily="34" charset="0"/>
              <a:buChar char="•"/>
            </a:pPr>
            <a:r>
              <a:rPr lang="es-MX" sz="700" dirty="0">
                <a:latin typeface="Berlin Sans FB" panose="020E0602020502020306" pitchFamily="34" charset="0"/>
              </a:rPr>
              <a:t>Bosque:</a:t>
            </a:r>
          </a:p>
          <a:p>
            <a:r>
              <a:rPr lang="es-MX" sz="700" dirty="0">
                <a:latin typeface="Berlin Sans FB" panose="020E0602020502020306" pitchFamily="34" charset="0"/>
              </a:rPr>
              <a:t>Mariposa Monarca: viaja desde Estados Unidos y Canadá y llegan a las montañas de los santuarios mexicanos a invernar, en busca de temperaturas frescas y para reproducirse. </a:t>
            </a:r>
          </a:p>
          <a:p>
            <a:r>
              <a:rPr lang="es-MX" sz="700" dirty="0">
                <a:latin typeface="Berlin Sans FB" panose="020E0602020502020306" pitchFamily="34" charset="0"/>
              </a:rPr>
              <a:t>Habitan los búhos, coyotes, venados. Colibríes, serpientes y murciélagos </a:t>
            </a:r>
          </a:p>
          <a:p>
            <a:r>
              <a:rPr lang="es-MX" sz="700" dirty="0">
                <a:latin typeface="Berlin Sans FB" panose="020E0602020502020306" pitchFamily="34" charset="0"/>
              </a:rPr>
              <a:t>Vegetación; abeto, oyamel, pino y el encino. </a:t>
            </a:r>
          </a:p>
          <a:p>
            <a:r>
              <a:rPr lang="es-MX" sz="700" dirty="0">
                <a:latin typeface="Berlin Sans FB" panose="020E0602020502020306" pitchFamily="34" charset="0"/>
              </a:rPr>
              <a:t>¿Que colores caracterizan a la mariposa? Mi álbum: ¿Qué animales identificas?, ¿Reconoces los hábitats que aparecen en la lamina? </a:t>
            </a:r>
          </a:p>
          <a:p>
            <a:r>
              <a:rPr lang="es-MX" sz="700" dirty="0">
                <a:latin typeface="Berlin Sans FB" panose="020E0602020502020306" pitchFamily="34" charset="0"/>
              </a:rPr>
              <a:t>Para que estas especies sobrevivan es muy importante cuidar y respetar el medio ambiente.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A946326-A9E1-4BF7-9152-EA4B7093F931}"/>
              </a:ext>
            </a:extLst>
          </p:cNvPr>
          <p:cNvSpPr/>
          <p:nvPr/>
        </p:nvSpPr>
        <p:spPr>
          <a:xfrm>
            <a:off x="1858067" y="5794001"/>
            <a:ext cx="49523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900" dirty="0">
                <a:solidFill>
                  <a:srgbClr val="00B050"/>
                </a:solidFill>
                <a:latin typeface="Berlin Sans FB" panose="020E0602020502020306" pitchFamily="34" charset="0"/>
              </a:rPr>
              <a:t>Exploración y comprensión del mundo natural y social</a:t>
            </a:r>
          </a:p>
          <a:p>
            <a:pPr algn="ctr"/>
            <a:r>
              <a:rPr lang="es-MX" sz="900" dirty="0">
                <a:solidFill>
                  <a:srgbClr val="00B050"/>
                </a:solidFill>
                <a:latin typeface="Berlin Sans FB" panose="020E0602020502020306" pitchFamily="34" charset="0"/>
              </a:rPr>
              <a:t>Hábitats increíbles </a:t>
            </a:r>
            <a:endParaRPr lang="es-MX" sz="900" dirty="0">
              <a:latin typeface="Berlin Sans FB" panose="020E0602020502020306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2ABA0F4-B91C-468E-A7EF-436660197BF0}"/>
              </a:ext>
            </a:extLst>
          </p:cNvPr>
          <p:cNvSpPr txBox="1"/>
          <p:nvPr/>
        </p:nvSpPr>
        <p:spPr>
          <a:xfrm>
            <a:off x="1795406" y="9074183"/>
            <a:ext cx="6030807" cy="840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3649" indent="-163649">
              <a:buFont typeface="Arial" panose="020B0604020202020204" pitchFamily="34" charset="0"/>
              <a:buChar char="•"/>
            </a:pPr>
            <a:r>
              <a:rPr lang="es-MX" sz="800" dirty="0">
                <a:latin typeface="Berlin Sans FB" panose="020E0602020502020306" pitchFamily="34" charset="0"/>
              </a:rPr>
              <a:t>Cerca, en frente de, arriba de, a lado de, derecha, izquierda, debajo de </a:t>
            </a:r>
          </a:p>
          <a:p>
            <a:pPr marL="163649" indent="-163649">
              <a:buFont typeface="Arial" panose="020B0604020202020204" pitchFamily="34" charset="0"/>
              <a:buChar char="•"/>
            </a:pPr>
            <a:r>
              <a:rPr lang="es-MX" sz="800" dirty="0">
                <a:latin typeface="Berlin Sans FB" panose="020E0602020502020306" pitchFamily="34" charset="0"/>
              </a:rPr>
              <a:t>¿Qué objeto está dentro de la caja verde a un lado de la revista y del bate de beisbol?</a:t>
            </a:r>
          </a:p>
          <a:p>
            <a:pPr marL="163649" indent="-163649">
              <a:buFont typeface="Arial" panose="020B0604020202020204" pitchFamily="34" charset="0"/>
              <a:buChar char="•"/>
            </a:pPr>
            <a:r>
              <a:rPr lang="es-MX" sz="800" dirty="0">
                <a:latin typeface="Berlin Sans FB" panose="020E0602020502020306" pitchFamily="34" charset="0"/>
              </a:rPr>
              <a:t>¿Qué objeto está sobre la repisa de arriba a lado del frasco rojo cerca del poster?</a:t>
            </a:r>
          </a:p>
          <a:p>
            <a:pPr marL="163649" indent="-163649">
              <a:buFont typeface="Arial" panose="020B0604020202020204" pitchFamily="34" charset="0"/>
              <a:buChar char="•"/>
            </a:pPr>
            <a:r>
              <a:rPr lang="es-MX" sz="800" dirty="0">
                <a:latin typeface="Berlin Sans FB" panose="020E0602020502020306" pitchFamily="34" charset="0"/>
              </a:rPr>
              <a:t>¿Qué objeto está sobre la cajonera debajo de la ventana entre un frasco anaranjado y un bote morado?</a:t>
            </a:r>
          </a:p>
          <a:p>
            <a:pPr marL="163649" indent="-163649">
              <a:buFont typeface="Arial" panose="020B0604020202020204" pitchFamily="34" charset="0"/>
              <a:buChar char="•"/>
            </a:pPr>
            <a:r>
              <a:rPr lang="es-MX" sz="800" dirty="0">
                <a:latin typeface="Berlin Sans FB" panose="020E0602020502020306" pitchFamily="34" charset="0"/>
              </a:rPr>
              <a:t>¿Dónde está la jirafa?. (Mostrar imágenes)</a:t>
            </a:r>
          </a:p>
          <a:p>
            <a:pPr marL="163649" indent="-163649">
              <a:buFont typeface="Arial" panose="020B0604020202020204" pitchFamily="34" charset="0"/>
              <a:buChar char="•"/>
            </a:pPr>
            <a:endParaRPr lang="es-MX" sz="859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6629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507</Words>
  <Application>Microsoft Office PowerPoint</Application>
  <PresentationFormat>Personalizado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15</cp:revision>
  <dcterms:created xsi:type="dcterms:W3CDTF">2021-04-14T00:51:10Z</dcterms:created>
  <dcterms:modified xsi:type="dcterms:W3CDTF">2021-04-14T03:23:46Z</dcterms:modified>
</cp:coreProperties>
</file>