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112" d="100"/>
          <a:sy n="112" d="100"/>
        </p:scale>
        <p:origin x="1608" y="-4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91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520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773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018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67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597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326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9010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4412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956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177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B7227-AF8A-4D21-BBE0-C22F7747D05E}" type="datetimeFigureOut">
              <a:rPr lang="es-MX" smtClean="0"/>
              <a:t>16/04/2021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85CEE-5625-45A9-8AD6-EBE5EF1729D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5027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12036490"/>
          </a:xfrm>
          <a:prstGeom prst="rect">
            <a:avLst/>
          </a:prstGeom>
        </p:spPr>
      </p:pic>
      <p:sp>
        <p:nvSpPr>
          <p:cNvPr id="5" name="CuadroTexto 2"/>
          <p:cNvSpPr txBox="1"/>
          <p:nvPr/>
        </p:nvSpPr>
        <p:spPr>
          <a:xfrm>
            <a:off x="1527813" y="5990195"/>
            <a:ext cx="28056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>
                <a:latin typeface="Century Gothic" panose="020B0502020202020204" pitchFamily="34" charset="0"/>
              </a:rPr>
              <a:t>Practicante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609530" y="2764265"/>
            <a:ext cx="36389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7030A0"/>
                </a:solidFill>
                <a:latin typeface="Lucida Handwriting" panose="03010101010101010101" pitchFamily="66" charset="0"/>
              </a:rPr>
              <a:t>Octavo semestre </a:t>
            </a:r>
            <a:endParaRPr lang="es-MX" sz="2400" b="1" dirty="0">
              <a:solidFill>
                <a:srgbClr val="7030A0"/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72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827002" y="0"/>
            <a:ext cx="36674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2511" indent="-202511">
              <a:buFont typeface="Wingdings" panose="05000000000000000000" pitchFamily="2" charset="2"/>
              <a:buChar char="Ø"/>
            </a:pPr>
            <a:r>
              <a:rPr lang="es-MX" sz="2800" b="1" dirty="0">
                <a:solidFill>
                  <a:schemeClr val="accent2"/>
                </a:solidFill>
                <a:latin typeface="Ink Free" panose="03080402000500000000" pitchFamily="66" charset="0"/>
              </a:rPr>
              <a:t>D</a:t>
            </a:r>
            <a:r>
              <a:rPr lang="es-MX" sz="2800" b="1" dirty="0">
                <a:solidFill>
                  <a:srgbClr val="00B0F0"/>
                </a:solidFill>
                <a:latin typeface="Ink Free" panose="03080402000500000000" pitchFamily="66" charset="0"/>
              </a:rPr>
              <a:t>i</a:t>
            </a:r>
            <a:r>
              <a:rPr lang="es-MX" sz="2800" b="1" dirty="0">
                <a:solidFill>
                  <a:schemeClr val="accent6"/>
                </a:solidFill>
                <a:latin typeface="Ink Free" panose="03080402000500000000" pitchFamily="66" charset="0"/>
              </a:rPr>
              <a:t>a</a:t>
            </a:r>
            <a:r>
              <a:rPr lang="es-MX" sz="2800" b="1" dirty="0">
                <a:solidFill>
                  <a:srgbClr val="7030A0"/>
                </a:solidFill>
                <a:latin typeface="Ink Free" panose="03080402000500000000" pitchFamily="66" charset="0"/>
              </a:rPr>
              <a:t>r</a:t>
            </a:r>
            <a:r>
              <a:rPr lang="es-MX" sz="2800" b="1" dirty="0">
                <a:solidFill>
                  <a:schemeClr val="accent4"/>
                </a:solidFill>
                <a:latin typeface="Ink Free" panose="03080402000500000000" pitchFamily="66" charset="0"/>
              </a:rPr>
              <a:t>i</a:t>
            </a:r>
            <a:r>
              <a:rPr lang="es-MX" sz="2800" b="1" dirty="0">
                <a:solidFill>
                  <a:srgbClr val="FF6699"/>
                </a:solidFill>
                <a:latin typeface="Ink Free" panose="03080402000500000000" pitchFamily="66" charset="0"/>
              </a:rPr>
              <a:t>o</a:t>
            </a:r>
            <a:r>
              <a:rPr lang="es-MX" sz="2800" b="1" dirty="0">
                <a:solidFill>
                  <a:schemeClr val="accent2"/>
                </a:solidFill>
                <a:latin typeface="Ink Free" panose="03080402000500000000" pitchFamily="66" charset="0"/>
              </a:rPr>
              <a:t> </a:t>
            </a:r>
            <a:r>
              <a:rPr lang="es-MX" sz="2800" b="1" dirty="0">
                <a:solidFill>
                  <a:srgbClr val="00B0F0"/>
                </a:solidFill>
                <a:latin typeface="Ink Free" panose="03080402000500000000" pitchFamily="66" charset="0"/>
              </a:rPr>
              <a:t>d</a:t>
            </a:r>
            <a:r>
              <a:rPr lang="es-MX" sz="2800" b="1" dirty="0">
                <a:solidFill>
                  <a:srgbClr val="FFC000"/>
                </a:solidFill>
                <a:latin typeface="Ink Free" panose="03080402000500000000" pitchFamily="66" charset="0"/>
              </a:rPr>
              <a:t>e</a:t>
            </a:r>
            <a:r>
              <a:rPr lang="es-MX" sz="2800" b="1" dirty="0">
                <a:solidFill>
                  <a:schemeClr val="accent2"/>
                </a:solidFill>
                <a:latin typeface="Ink Free" panose="03080402000500000000" pitchFamily="66" charset="0"/>
              </a:rPr>
              <a:t> </a:t>
            </a:r>
            <a:r>
              <a:rPr lang="es-MX" sz="2800" b="1" dirty="0">
                <a:solidFill>
                  <a:schemeClr val="accent6">
                    <a:lumMod val="75000"/>
                  </a:schemeClr>
                </a:solidFill>
                <a:latin typeface="Ink Free" panose="03080402000500000000" pitchFamily="66" charset="0"/>
              </a:rPr>
              <a:t>l</a:t>
            </a:r>
            <a:r>
              <a:rPr lang="es-MX" sz="2800" b="1" dirty="0">
                <a:solidFill>
                  <a:srgbClr val="7030A0"/>
                </a:solidFill>
                <a:latin typeface="Ink Free" panose="03080402000500000000" pitchFamily="66" charset="0"/>
              </a:rPr>
              <a:t>a</a:t>
            </a:r>
            <a:r>
              <a:rPr lang="es-MX" sz="2800" b="1" dirty="0">
                <a:solidFill>
                  <a:schemeClr val="accent2"/>
                </a:solidFill>
                <a:latin typeface="Ink Free" panose="03080402000500000000" pitchFamily="66" charset="0"/>
              </a:rPr>
              <a:t> </a:t>
            </a:r>
            <a:r>
              <a:rPr lang="es-MX" sz="2800" b="1" dirty="0">
                <a:solidFill>
                  <a:srgbClr val="66CCFF"/>
                </a:solidFill>
                <a:latin typeface="Ink Free" panose="03080402000500000000" pitchFamily="66" charset="0"/>
              </a:rPr>
              <a:t>a</a:t>
            </a:r>
            <a:r>
              <a:rPr lang="es-MX" sz="2800" b="1" dirty="0">
                <a:solidFill>
                  <a:srgbClr val="996633"/>
                </a:solidFill>
                <a:latin typeface="Ink Free" panose="03080402000500000000" pitchFamily="66" charset="0"/>
              </a:rPr>
              <a:t>l</a:t>
            </a:r>
            <a:r>
              <a:rPr lang="es-MX" sz="28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Ink Free" panose="03080402000500000000" pitchFamily="66" charset="0"/>
              </a:rPr>
              <a:t>u</a:t>
            </a:r>
            <a:r>
              <a:rPr lang="es-MX" sz="2800" b="1" dirty="0">
                <a:solidFill>
                  <a:srgbClr val="FF6699"/>
                </a:solidFill>
                <a:latin typeface="Ink Free" panose="03080402000500000000" pitchFamily="66" charset="0"/>
              </a:rPr>
              <a:t>m</a:t>
            </a:r>
            <a:r>
              <a:rPr lang="es-MX" sz="2800" b="1" dirty="0">
                <a:solidFill>
                  <a:schemeClr val="bg2">
                    <a:lumMod val="50000"/>
                  </a:schemeClr>
                </a:solidFill>
                <a:latin typeface="Ink Free" panose="03080402000500000000" pitchFamily="66" charset="0"/>
              </a:rPr>
              <a:t>n</a:t>
            </a:r>
            <a:r>
              <a:rPr lang="es-MX" sz="2800" b="1" dirty="0">
                <a:solidFill>
                  <a:schemeClr val="accent2"/>
                </a:solidFill>
                <a:latin typeface="Ink Free" panose="03080402000500000000" pitchFamily="66" charset="0"/>
              </a:rPr>
              <a:t>a</a:t>
            </a:r>
            <a:endParaRPr lang="es-MX" sz="2800" b="1" dirty="0">
              <a:solidFill>
                <a:schemeClr val="accent2"/>
              </a:solidFill>
            </a:endParaRPr>
          </a:p>
        </p:txBody>
      </p:sp>
      <p:pic>
        <p:nvPicPr>
          <p:cNvPr id="5" name="Imagen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377070"/>
            <a:ext cx="6858000" cy="117506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CuadroTexto 6"/>
          <p:cNvSpPr txBox="1"/>
          <p:nvPr/>
        </p:nvSpPr>
        <p:spPr>
          <a:xfrm>
            <a:off x="187128" y="712862"/>
            <a:ext cx="3143900" cy="7904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134" b="1" dirty="0">
                <a:solidFill>
                  <a:srgbClr val="996633"/>
                </a:solidFill>
                <a:latin typeface="Century Gothic" panose="020B0502020202020204" pitchFamily="34" charset="0"/>
              </a:rPr>
              <a:t>J.N. María L. Pérez de Arreola</a:t>
            </a:r>
          </a:p>
          <a:p>
            <a:pPr algn="ctr"/>
            <a:r>
              <a:rPr lang="es-MX" sz="1134" b="1" dirty="0">
                <a:solidFill>
                  <a:srgbClr val="FF6699"/>
                </a:solidFill>
                <a:latin typeface="Century Gothic" panose="020B0502020202020204" pitchFamily="34" charset="0"/>
              </a:rPr>
              <a:t>2° C y 3° Sección B</a:t>
            </a:r>
          </a:p>
          <a:p>
            <a:pPr algn="ctr"/>
            <a:r>
              <a:rPr lang="es-MX" sz="1134" b="1" dirty="0">
                <a:solidFill>
                  <a:srgbClr val="00B0F0"/>
                </a:solidFill>
                <a:latin typeface="Century Gothic" panose="020B0502020202020204" pitchFamily="34" charset="0"/>
              </a:rPr>
              <a:t>Educadora practicante</a:t>
            </a:r>
            <a:r>
              <a:rPr lang="es-MX" sz="1134" b="1" dirty="0">
                <a:solidFill>
                  <a:srgbClr val="0070C0"/>
                </a:solidFill>
                <a:latin typeface="Century Gothic" panose="020B0502020202020204" pitchFamily="34" charset="0"/>
              </a:rPr>
              <a:t>: </a:t>
            </a:r>
            <a:r>
              <a:rPr lang="es-MX" sz="1134" b="1" dirty="0">
                <a:solidFill>
                  <a:srgbClr val="7030A0"/>
                </a:solidFill>
                <a:latin typeface="Century Gothic" panose="020B0502020202020204" pitchFamily="34" charset="0"/>
              </a:rPr>
              <a:t>Jimena Guadalupe Charles H.</a:t>
            </a:r>
          </a:p>
        </p:txBody>
      </p:sp>
      <p:sp>
        <p:nvSpPr>
          <p:cNvPr id="14" name="CuadroTexto 13"/>
          <p:cNvSpPr txBox="1"/>
          <p:nvPr/>
        </p:nvSpPr>
        <p:spPr>
          <a:xfrm>
            <a:off x="324957" y="8498681"/>
            <a:ext cx="620808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1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PROGRAMACIÓN APRENDE EN </a:t>
            </a:r>
            <a:r>
              <a:rPr lang="es-MX" sz="11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CASA</a:t>
            </a:r>
            <a:r>
              <a:rPr lang="es-MX" sz="11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es-MX" sz="105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900" dirty="0">
                <a:latin typeface="Century Gothic" panose="020B0502020202020204" pitchFamily="34" charset="0"/>
              </a:rPr>
              <a:t>La programación de Aprende en Casa comenzó con el Campo de Formación Académica de Exploración y Comprensión del Mundo Natural y </a:t>
            </a:r>
            <a:r>
              <a:rPr lang="es-MX" sz="900" dirty="0" smtClean="0">
                <a:latin typeface="Century Gothic" panose="020B0502020202020204" pitchFamily="34" charset="0"/>
              </a:rPr>
              <a:t>Social, las maestras leyeron algunas tarjetas con mensajes de niños de diferentes partes del país, estaba escrito en la lengua referente a su cultura propia (zapoteca, mixteca, etc.). Abarcaron estados como Veracruz, Chihuahua, Sinaloa, Chiapas, Michoacán, posteriormente, los ubicaron en el mapa de la república mexicana. </a:t>
            </a:r>
          </a:p>
          <a:p>
            <a:pPr>
              <a:lnSpc>
                <a:spcPct val="150000"/>
              </a:lnSpc>
            </a:pPr>
            <a:r>
              <a:rPr lang="es-MX" sz="900" dirty="0" smtClean="0">
                <a:latin typeface="Century Gothic" panose="020B0502020202020204" pitchFamily="34" charset="0"/>
              </a:rPr>
              <a:t>Se dio lectura al cuento Iguales pero diferentes, presentó la historia de dos niños de variadas culturas que realizaban actividades similares, a pesar de ser lugares diferentes pudieron ser muy buenos amigos, se debe comprender y aceptar la diversidad. </a:t>
            </a:r>
          </a:p>
          <a:p>
            <a:pPr>
              <a:lnSpc>
                <a:spcPct val="150000"/>
              </a:lnSpc>
            </a:pPr>
            <a:r>
              <a:rPr lang="es-MX" sz="900" dirty="0" smtClean="0">
                <a:latin typeface="Century Gothic" panose="020B0502020202020204" pitchFamily="34" charset="0"/>
              </a:rPr>
              <a:t>El segmento de inglés fue ¿Cómo me siento? Los maestros repasaron una de las canciones vistas en las clases anteriores, mencionaron los cuentos de Caperucita roja, Ricitos de oro y el Patito feo, en ellos identificaron los sentimientos presentes, contaron el primer cuento por medio de un títere bocón llamado Nicolás, después repasaron la pronunciación de cada sentimiento (Happy, sad, angry). </a:t>
            </a:r>
            <a:r>
              <a:rPr lang="es-MX" sz="900" dirty="0">
                <a:latin typeface="Century Gothic" panose="020B0502020202020204" pitchFamily="34" charset="0"/>
              </a:rPr>
              <a:t>Me comuniqué con los padres de familia por medio del grupo de WhatsApp, terminamos una semana más de trabajo en </a:t>
            </a:r>
            <a:r>
              <a:rPr lang="es-MX" sz="900" dirty="0" smtClean="0">
                <a:latin typeface="Century Gothic" panose="020B0502020202020204" pitchFamily="34" charset="0"/>
              </a:rPr>
              <a:t>equipo, además en el cuadernillo de actividades se propusieron dinámicas para repasar el tema de la programación televisiva. </a:t>
            </a:r>
            <a:endParaRPr lang="es-MX" sz="9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es-MX" sz="900" dirty="0">
              <a:latin typeface="Century Gothic" panose="020B0502020202020204" pitchFamily="34" charset="0"/>
            </a:endParaRPr>
          </a:p>
        </p:txBody>
      </p:sp>
      <p:sp>
        <p:nvSpPr>
          <p:cNvPr id="3" name="2 Elipse"/>
          <p:cNvSpPr/>
          <p:nvPr/>
        </p:nvSpPr>
        <p:spPr>
          <a:xfrm>
            <a:off x="4386672" y="4000248"/>
            <a:ext cx="348932" cy="3458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76"/>
          </a:p>
        </p:txBody>
      </p:sp>
      <p:sp>
        <p:nvSpPr>
          <p:cNvPr id="10" name="CuadroTexto 9"/>
          <p:cNvSpPr txBox="1"/>
          <p:nvPr/>
        </p:nvSpPr>
        <p:spPr>
          <a:xfrm>
            <a:off x="3575666" y="1238543"/>
            <a:ext cx="3037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Century Gothic" panose="020B0502020202020204" pitchFamily="34" charset="0"/>
              </a:rPr>
              <a:t>16 de Abril</a:t>
            </a:r>
            <a:r>
              <a:rPr lang="es-MX" sz="2000" b="1" dirty="0" smtClean="0">
                <a:latin typeface="Century Gothic" panose="020B0502020202020204" pitchFamily="34" charset="0"/>
              </a:rPr>
              <a:t> de </a:t>
            </a:r>
            <a:r>
              <a:rPr lang="es-MX" sz="2000" b="1" dirty="0" smtClean="0">
                <a:latin typeface="Century Gothic" panose="020B0502020202020204" pitchFamily="34" charset="0"/>
              </a:rPr>
              <a:t>2021</a:t>
            </a:r>
            <a:endParaRPr lang="es-MX" sz="2000" b="1" dirty="0">
              <a:latin typeface="Century Gothic" panose="020B0502020202020204" pitchFamily="34" charset="0"/>
            </a:endParaRPr>
          </a:p>
        </p:txBody>
      </p:sp>
      <p:sp>
        <p:nvSpPr>
          <p:cNvPr id="9" name="2 Elipse"/>
          <p:cNvSpPr/>
          <p:nvPr/>
        </p:nvSpPr>
        <p:spPr>
          <a:xfrm>
            <a:off x="4386672" y="4528719"/>
            <a:ext cx="348932" cy="345870"/>
          </a:xfrm>
          <a:prstGeom prst="ellips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276"/>
          </a:p>
        </p:txBody>
      </p:sp>
    </p:spTree>
    <p:extLst>
      <p:ext uri="{BB962C8B-B14F-4D97-AF65-F5344CB8AC3E}">
        <p14:creationId xmlns:p14="http://schemas.microsoft.com/office/powerpoint/2010/main" val="36502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276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1" baseType="lpstr">
      <vt:lpstr>Arial</vt:lpstr>
      <vt:lpstr>Bookman Old Style</vt:lpstr>
      <vt:lpstr>Calibri</vt:lpstr>
      <vt:lpstr>Calibri Light</vt:lpstr>
      <vt:lpstr>Century Gothic</vt:lpstr>
      <vt:lpstr>Ink Free</vt:lpstr>
      <vt:lpstr>Lucida Handwriting</vt:lpstr>
      <vt:lpstr>Wingdings</vt:lpstr>
      <vt:lpstr>Tema de Office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WIN8</dc:creator>
  <cp:lastModifiedBy>WIN8</cp:lastModifiedBy>
  <cp:revision>5</cp:revision>
  <dcterms:created xsi:type="dcterms:W3CDTF">2021-04-16T16:32:53Z</dcterms:created>
  <dcterms:modified xsi:type="dcterms:W3CDTF">2021-04-16T17:30:32Z</dcterms:modified>
</cp:coreProperties>
</file>