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34475" cy="12179300" type="ledg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EF6"/>
    <a:srgbClr val="C2DAF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6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9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6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0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3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7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09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4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6602-380E-447C-9CBB-D093700A0DA2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50BD-11AD-4D43-B201-039D03B930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3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3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r="17647"/>
          <a:stretch>
            <a:fillRect/>
          </a:stretch>
        </p:blipFill>
        <p:spPr bwMode="auto">
          <a:xfrm>
            <a:off x="3459901" y="1534418"/>
            <a:ext cx="2032811" cy="30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0363" y="4563441"/>
            <a:ext cx="8208335" cy="72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Asignatura: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Atenci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a la diversidad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Titular: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Mayra Cristina Bueno Zertuche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tulo del trabajo: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Evidencia de Unidad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Competencias: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Unidad de aprendizaje I. Diversidad y educaci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inclusiva: Un desafi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para los sistemas</a:t>
            </a:r>
            <a:r>
              <a:rPr kumimoji="0" lang="es-MX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 educativos actuales.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Alumnas: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María Fernanda Dávila Bustos. #4.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Paola Jaqueline </a:t>
            </a:r>
            <a:r>
              <a:rPr lang="es-MX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Duron</a:t>
            </a:r>
            <a:r>
              <a:rPr lang="es-MX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Domínguez. #6.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Yaneth </a:t>
            </a:r>
            <a:r>
              <a:rPr lang="es-MX" sz="24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Monserath</a:t>
            </a: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Muñiz Quintanilla. #14.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Fátima Nuncio Moreno. #15.</a:t>
            </a:r>
            <a:endParaRPr lang="es-MX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Urdiales Bustos Alma Delia. #18.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Saltillo, Coahuila de Zaragoza, Abril 2021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0363" y="457200"/>
            <a:ext cx="7931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Britannic Bold" panose="020B0903060703020204" pitchFamily="34" charset="0"/>
              </a:rPr>
              <a:t>ESCUELA NORMA DE EDUCACIÓN PREESCOLAR</a:t>
            </a:r>
            <a:endParaRPr lang="es-MX" sz="3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" y="-38647"/>
            <a:ext cx="9134475" cy="12244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47" y="189132"/>
            <a:ext cx="2834223" cy="21074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69042" y="404037"/>
            <a:ext cx="644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Britannic Bold" panose="020B0903060703020204" pitchFamily="34" charset="0"/>
              </a:rPr>
              <a:t>ESCUELA NORMAL DE EDUCACIÓN NORMAL</a:t>
            </a:r>
            <a:endParaRPr lang="es-MX" sz="4800" dirty="0">
              <a:latin typeface="Britannic Bold" panose="020B0903060703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8702EE51-FDE2-4516-8551-B61A1128C58B}"/>
              </a:ext>
            </a:extLst>
          </p:cNvPr>
          <p:cNvGrpSpPr/>
          <p:nvPr/>
        </p:nvGrpSpPr>
        <p:grpSpPr>
          <a:xfrm>
            <a:off x="788165" y="2296631"/>
            <a:ext cx="1349257" cy="1608619"/>
            <a:chOff x="649356" y="1120896"/>
            <a:chExt cx="1138003" cy="1078965"/>
          </a:xfrm>
        </p:grpSpPr>
        <p:pic>
          <p:nvPicPr>
            <p:cNvPr id="7" name="Picture 2" descr="Aprende lo básico de la lengua de señas mexicana">
              <a:extLst>
                <a:ext uri="{FF2B5EF4-FFF2-40B4-BE49-F238E27FC236}">
                  <a16:creationId xmlns="" xmlns:a16="http://schemas.microsoft.com/office/drawing/2014/main" id="{5D6D27E3-4A4D-4B35-87DB-DB7CF8D40F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744" b="63884" l="13326" r="23967">
                          <a14:foregroundMark x1="18182" y1="61901" x2="18698" y2="633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t="50000" r="74638" b="34493"/>
            <a:stretch/>
          </p:blipFill>
          <p:spPr bwMode="auto">
            <a:xfrm>
              <a:off x="649356" y="1136374"/>
              <a:ext cx="72886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prende lo básico de la lengua de señas mexicana">
              <a:extLst>
                <a:ext uri="{FF2B5EF4-FFF2-40B4-BE49-F238E27FC236}">
                  <a16:creationId xmlns="" xmlns:a16="http://schemas.microsoft.com/office/drawing/2014/main" id="{6F9A9768-5DFB-4C56-B6E5-760935104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7645" y1="34793" x2="8058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1177760" y="112089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Elipse 43"/>
          <p:cNvSpPr/>
          <p:nvPr/>
        </p:nvSpPr>
        <p:spPr>
          <a:xfrm>
            <a:off x="561975" y="4179678"/>
            <a:ext cx="1878529" cy="549474"/>
          </a:xfrm>
          <a:prstGeom prst="ellipse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4414877E-CCE6-472A-9C94-8D408C9829CC}"/>
              </a:ext>
            </a:extLst>
          </p:cNvPr>
          <p:cNvGrpSpPr/>
          <p:nvPr/>
        </p:nvGrpSpPr>
        <p:grpSpPr>
          <a:xfrm>
            <a:off x="2343144" y="2462998"/>
            <a:ext cx="6495999" cy="1438016"/>
            <a:chOff x="2610679" y="1136373"/>
            <a:chExt cx="5620373" cy="1077227"/>
          </a:xfrm>
        </p:grpSpPr>
        <p:pic>
          <p:nvPicPr>
            <p:cNvPr id="10" name="Picture 6" descr="Aprende lo básico de la lengua de señas mexicana">
              <a:extLst>
                <a:ext uri="{FF2B5EF4-FFF2-40B4-BE49-F238E27FC236}">
                  <a16:creationId xmlns="" xmlns:a16="http://schemas.microsoft.com/office/drawing/2014/main" id="{B204902C-4679-4B25-88A9-6D4B22709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843" y1="34463" x2="3863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2610679" y="1136373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Aprende lo básico de la lengua de señas mexicana">
              <a:extLst>
                <a:ext uri="{FF2B5EF4-FFF2-40B4-BE49-F238E27FC236}">
                  <a16:creationId xmlns="" xmlns:a16="http://schemas.microsoft.com/office/drawing/2014/main" id="{5FB9D9AE-90C8-4497-9C28-913193D4D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851" b="49917" l="34917" r="41839">
                          <a14:foregroundMark x1="38946" y1="49256" x2="38636" y2="480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3220277" y="1136373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Aprende lo básico de la lengua de señas mexicana">
              <a:extLst>
                <a:ext uri="{FF2B5EF4-FFF2-40B4-BE49-F238E27FC236}">
                  <a16:creationId xmlns="" xmlns:a16="http://schemas.microsoft.com/office/drawing/2014/main" id="{014BB466-9F2B-41AA-857F-5F8DEC7E5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619" b="92024" l="9751" r="17402">
                          <a14:foregroundMark x1="13223" y1="90992" x2="13017" y2="89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5" t="78068" r="81642" b="6425"/>
            <a:stretch/>
          </p:blipFill>
          <p:spPr bwMode="auto">
            <a:xfrm>
              <a:off x="3731934" y="1146046"/>
              <a:ext cx="524653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Aprende lo básico de la lengua de señas mexicana">
              <a:extLst>
                <a:ext uri="{FF2B5EF4-FFF2-40B4-BE49-F238E27FC236}">
                  <a16:creationId xmlns="" xmlns:a16="http://schemas.microsoft.com/office/drawing/2014/main" id="{BD202A1C-63F4-419A-A5F3-CA9717617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727" y1="34298" x2="48140" y2="35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254508" y="1136373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Aprende lo básico de la lengua de señas mexicana">
              <a:extLst>
                <a:ext uri="{FF2B5EF4-FFF2-40B4-BE49-F238E27FC236}">
                  <a16:creationId xmlns="" xmlns:a16="http://schemas.microsoft.com/office/drawing/2014/main" id="{DF37223A-E0C1-413D-B7DF-43EAB2058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275" b="77334" l="25580" r="33116">
                          <a14:foregroundMark x1="29132" y1="76612" x2="28202" y2="7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8" t="63768" r="65942" b="21159"/>
            <a:stretch/>
          </p:blipFill>
          <p:spPr bwMode="auto">
            <a:xfrm>
              <a:off x="4831267" y="1151280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Aprende lo básico de la lengua de señas mexicana">
              <a:extLst>
                <a:ext uri="{FF2B5EF4-FFF2-40B4-BE49-F238E27FC236}">
                  <a16:creationId xmlns="" xmlns:a16="http://schemas.microsoft.com/office/drawing/2014/main" id="{C36D8191-0D64-41BF-99BF-5AF421834C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865" b="77725" l="35242" r="42778">
                          <a14:foregroundMark x1="39360" y1="76446" x2="39153" y2="761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0" t="65507" r="56280" b="20917"/>
            <a:stretch/>
          </p:blipFill>
          <p:spPr bwMode="auto">
            <a:xfrm>
              <a:off x="5339503" y="1146047"/>
              <a:ext cx="576758" cy="103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Aprende lo básico de la lengua de señas mexicana">
              <a:extLst>
                <a:ext uri="{FF2B5EF4-FFF2-40B4-BE49-F238E27FC236}">
                  <a16:creationId xmlns="" xmlns:a16="http://schemas.microsoft.com/office/drawing/2014/main" id="{32EE07FB-A674-40A5-89A2-21C5717A0D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69" b="49917" l="34917" r="41839">
                          <a14:foregroundMark x1="38946" y1="48017" x2="38946" y2="497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7101" r="57246" b="48599"/>
            <a:stretch/>
          </p:blipFill>
          <p:spPr bwMode="auto">
            <a:xfrm>
              <a:off x="5899600" y="1150114"/>
              <a:ext cx="517371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Aprende lo básico de la lengua de señas mexicana">
              <a:extLst>
                <a:ext uri="{FF2B5EF4-FFF2-40B4-BE49-F238E27FC236}">
                  <a16:creationId xmlns="" xmlns:a16="http://schemas.microsoft.com/office/drawing/2014/main" id="{DD99E5FD-9DB5-47A3-AFF2-EA341018FA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223" b="36364" l="34401" r="43285">
                          <a14:foregroundMark x1="38430" y1="34463" x2="39256" y2="35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6419095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Aprende lo básico de la lengua de señas mexicana">
              <a:extLst>
                <a:ext uri="{FF2B5EF4-FFF2-40B4-BE49-F238E27FC236}">
                  <a16:creationId xmlns="" xmlns:a16="http://schemas.microsoft.com/office/drawing/2014/main" id="{9734C968-74A4-473C-9B96-FCD60447C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773" b="36179" l="3285" r="12174">
                          <a14:foregroundMark x1="8058" y1="35289" x2="7231" y2="34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2222" r="86715" b="62270"/>
            <a:stretch/>
          </p:blipFill>
          <p:spPr bwMode="auto">
            <a:xfrm>
              <a:off x="7020274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Aprende lo básico de la lengua de señas mexicana">
              <a:extLst>
                <a:ext uri="{FF2B5EF4-FFF2-40B4-BE49-F238E27FC236}">
                  <a16:creationId xmlns="" xmlns:a16="http://schemas.microsoft.com/office/drawing/2014/main" id="{E0FC1236-683D-46A0-8146-7D4F98355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810" b="36446" l="34401" r="43182">
                          <a14:foregroundMark x1="38223" y1="34628" x2="39050" y2="364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2416" r="55556" b="62077"/>
            <a:stretch/>
          </p:blipFill>
          <p:spPr bwMode="auto">
            <a:xfrm>
              <a:off x="7621453" y="1146046"/>
              <a:ext cx="609599" cy="106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C7CC7472-7707-4234-A75F-FC670AEA8D94}"/>
              </a:ext>
            </a:extLst>
          </p:cNvPr>
          <p:cNvSpPr txBox="1"/>
          <p:nvPr/>
        </p:nvSpPr>
        <p:spPr>
          <a:xfrm>
            <a:off x="732179" y="4175720"/>
            <a:ext cx="16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DESDE UN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83F5EC5E-E58D-48EA-9BB7-F9CDEB53053F}"/>
              </a:ext>
            </a:extLst>
          </p:cNvPr>
          <p:cNvGrpSpPr/>
          <p:nvPr/>
        </p:nvGrpSpPr>
        <p:grpSpPr>
          <a:xfrm>
            <a:off x="2561443" y="3773201"/>
            <a:ext cx="4189410" cy="1338428"/>
            <a:chOff x="4035742" y="3029918"/>
            <a:chExt cx="3647788" cy="1071627"/>
          </a:xfrm>
        </p:grpSpPr>
        <p:pic>
          <p:nvPicPr>
            <p:cNvPr id="22" name="Picture 20" descr="Aprende lo básico de la lengua de señas mexicana">
              <a:extLst>
                <a:ext uri="{FF2B5EF4-FFF2-40B4-BE49-F238E27FC236}">
                  <a16:creationId xmlns="" xmlns:a16="http://schemas.microsoft.com/office/drawing/2014/main" id="{127D7B8A-A0A9-474B-BE53-F642BCD9DB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27" b="64380" l="43388" r="52789">
                          <a14:foregroundMark x1="49587" y1="62066" x2="49793" y2="632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9" t="52438" r="45944" b="34231"/>
            <a:stretch/>
          </p:blipFill>
          <p:spPr bwMode="auto">
            <a:xfrm>
              <a:off x="5695101" y="3038051"/>
              <a:ext cx="609599" cy="103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Aprende lo básico de la lengua de señas mexicana">
              <a:extLst>
                <a:ext uri="{FF2B5EF4-FFF2-40B4-BE49-F238E27FC236}">
                  <a16:creationId xmlns="" xmlns:a16="http://schemas.microsoft.com/office/drawing/2014/main" id="{3417202B-5029-41D8-BCB6-AF44C0D91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8037" y1="34793" x2="48347" y2="360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4035742" y="3038059"/>
              <a:ext cx="576759" cy="1063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Aprende lo básico de la lengua de señas mexicana">
              <a:extLst>
                <a:ext uri="{FF2B5EF4-FFF2-40B4-BE49-F238E27FC236}">
                  <a16:creationId xmlns="" xmlns:a16="http://schemas.microsoft.com/office/drawing/2014/main" id="{E3A48AEA-3EBF-4430-A143-7538C6F9E8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699" b="63884" l="35157" r="42739">
                          <a14:foregroundMark x1="39463" y1="62066" x2="40393" y2="631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9" t="51301" r="56313" b="34718"/>
            <a:stretch/>
          </p:blipFill>
          <p:spPr bwMode="auto">
            <a:xfrm>
              <a:off x="4612501" y="3038058"/>
              <a:ext cx="576759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0" descr="Aprende lo básico de la lengua de señas mexicana">
              <a:extLst>
                <a:ext uri="{FF2B5EF4-FFF2-40B4-BE49-F238E27FC236}">
                  <a16:creationId xmlns="" xmlns:a16="http://schemas.microsoft.com/office/drawing/2014/main" id="{1F30EE27-70D0-4C02-9864-0C6E374611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942" b="50000" l="4029" r="11054">
                          <a14:foregroundMark x1="7231" y1="48099" x2="7748" y2="48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36359" r="87977" b="49235"/>
            <a:stretch/>
          </p:blipFill>
          <p:spPr bwMode="auto">
            <a:xfrm>
              <a:off x="5189261" y="3038057"/>
              <a:ext cx="516836" cy="103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Aprende lo básico de la lengua de señas mexicana">
              <a:extLst>
                <a:ext uri="{FF2B5EF4-FFF2-40B4-BE49-F238E27FC236}">
                  <a16:creationId xmlns="" xmlns:a16="http://schemas.microsoft.com/office/drawing/2014/main" id="{72F4F275-49ED-427A-8D3C-2092B68F7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044" b="77560" l="16262" r="23642">
                          <a14:foregroundMark x1="19112" y1="77107" x2="18285" y2="756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9" t="65729" r="75435" b="21125"/>
            <a:stretch/>
          </p:blipFill>
          <p:spPr bwMode="auto">
            <a:xfrm>
              <a:off x="6293703" y="3038052"/>
              <a:ext cx="505990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Aprende lo básico de la lengua de señas mexicana">
              <a:extLst>
                <a:ext uri="{FF2B5EF4-FFF2-40B4-BE49-F238E27FC236}">
                  <a16:creationId xmlns="" xmlns:a16="http://schemas.microsoft.com/office/drawing/2014/main" id="{F8FD9F6F-0F0D-47DE-972F-13F6FE63C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512" b="91736" l="1860" r="8368">
                          <a14:foregroundMark x1="5269" y1="89835" x2="5785" y2="91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" t="78072" r="90783" b="6935"/>
            <a:stretch/>
          </p:blipFill>
          <p:spPr bwMode="auto">
            <a:xfrm>
              <a:off x="6799693" y="3033985"/>
              <a:ext cx="388844" cy="103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Aprende lo básico de la lengua de señas mexicana">
              <a:extLst>
                <a:ext uri="{FF2B5EF4-FFF2-40B4-BE49-F238E27FC236}">
                  <a16:creationId xmlns="" xmlns:a16="http://schemas.microsoft.com/office/drawing/2014/main" id="{CB79DCF0-C885-43BC-890D-53E30BCDE8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372" b="36657" l="45258" r="52909">
                          <a14:foregroundMark x1="47831" y1="34298" x2="48554" y2="357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2" t="23961" r="46135" b="61932"/>
            <a:stretch/>
          </p:blipFill>
          <p:spPr bwMode="auto">
            <a:xfrm>
              <a:off x="7179845" y="3029918"/>
              <a:ext cx="503685" cy="10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ángulo 44"/>
          <p:cNvSpPr/>
          <p:nvPr/>
        </p:nvSpPr>
        <p:spPr>
          <a:xfrm>
            <a:off x="5919720" y="5000625"/>
            <a:ext cx="2876069" cy="1121647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9" name="Grupo 28">
            <a:extLst>
              <a:ext uri="{FF2B5EF4-FFF2-40B4-BE49-F238E27FC236}">
                <a16:creationId xmlns="" xmlns:a16="http://schemas.microsoft.com/office/drawing/2014/main" id="{DFB539AF-8476-4630-BEC7-2ACDB1BA684A}"/>
              </a:ext>
            </a:extLst>
          </p:cNvPr>
          <p:cNvGrpSpPr/>
          <p:nvPr/>
        </p:nvGrpSpPr>
        <p:grpSpPr>
          <a:xfrm>
            <a:off x="697059" y="5081685"/>
            <a:ext cx="5038725" cy="1004189"/>
            <a:chOff x="3220277" y="4449320"/>
            <a:chExt cx="4671974" cy="731411"/>
          </a:xfrm>
        </p:grpSpPr>
        <p:pic>
          <p:nvPicPr>
            <p:cNvPr id="30" name="Picture 22">
              <a:extLst>
                <a:ext uri="{FF2B5EF4-FFF2-40B4-BE49-F238E27FC236}">
                  <a16:creationId xmlns="" xmlns:a16="http://schemas.microsoft.com/office/drawing/2014/main" id="{4F7DD1B3-7329-4A8D-A7A8-D332952FB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22" t="7933" r="15672" b="65510"/>
            <a:stretch/>
          </p:blipFill>
          <p:spPr bwMode="auto">
            <a:xfrm>
              <a:off x="3220277" y="4476583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>
              <a:extLst>
                <a:ext uri="{FF2B5EF4-FFF2-40B4-BE49-F238E27FC236}">
                  <a16:creationId xmlns="" xmlns:a16="http://schemas.microsoft.com/office/drawing/2014/main" id="{10D59CD0-59E0-4044-9A5B-DC778ACC1D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2" t="38218" r="59012" b="35225"/>
            <a:stretch/>
          </p:blipFill>
          <p:spPr bwMode="auto">
            <a:xfrm>
              <a:off x="360194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2">
              <a:extLst>
                <a:ext uri="{FF2B5EF4-FFF2-40B4-BE49-F238E27FC236}">
                  <a16:creationId xmlns="" xmlns:a16="http://schemas.microsoft.com/office/drawing/2014/main" id="{6B30265B-ED8E-4065-AD88-03E634D83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7" t="37859" r="7027" b="35584"/>
            <a:stretch/>
          </p:blipFill>
          <p:spPr bwMode="auto">
            <a:xfrm>
              <a:off x="3970391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2">
              <a:extLst>
                <a:ext uri="{FF2B5EF4-FFF2-40B4-BE49-F238E27FC236}">
                  <a16:creationId xmlns="" xmlns:a16="http://schemas.microsoft.com/office/drawing/2014/main" id="{A4EA3860-E681-4311-97FF-809D13B79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3" t="37754" r="76181" b="35689"/>
            <a:stretch/>
          </p:blipFill>
          <p:spPr bwMode="auto">
            <a:xfrm>
              <a:off x="7510587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>
              <a:extLst>
                <a:ext uri="{FF2B5EF4-FFF2-40B4-BE49-F238E27FC236}">
                  <a16:creationId xmlns="" xmlns:a16="http://schemas.microsoft.com/office/drawing/2014/main" id="{08409ACD-13B7-4925-8B6D-9F56402E77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5" t="9315" r="84629" b="64128"/>
            <a:stretch/>
          </p:blipFill>
          <p:spPr bwMode="auto">
            <a:xfrm>
              <a:off x="7133921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>
              <a:extLst>
                <a:ext uri="{FF2B5EF4-FFF2-40B4-BE49-F238E27FC236}">
                  <a16:creationId xmlns="" xmlns:a16="http://schemas.microsoft.com/office/drawing/2014/main" id="{974B4929-E231-42B2-A785-A3CD00A4F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25" t="38643" r="24069" b="34800"/>
            <a:stretch/>
          </p:blipFill>
          <p:spPr bwMode="auto">
            <a:xfrm>
              <a:off x="6771273" y="4449320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>
              <a:extLst>
                <a:ext uri="{FF2B5EF4-FFF2-40B4-BE49-F238E27FC236}">
                  <a16:creationId xmlns="" xmlns:a16="http://schemas.microsoft.com/office/drawing/2014/main" id="{A9C12C29-0614-40E7-BCEF-5FD88BDAB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4" t="68162" r="84650" b="5281"/>
            <a:stretch/>
          </p:blipFill>
          <p:spPr bwMode="auto">
            <a:xfrm>
              <a:off x="6406033" y="447953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>
              <a:extLst>
                <a:ext uri="{FF2B5EF4-FFF2-40B4-BE49-F238E27FC236}">
                  <a16:creationId xmlns="" xmlns:a16="http://schemas.microsoft.com/office/drawing/2014/main" id="{C2AE8ED7-1B82-46B7-84FE-0D967FF09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25" t="37754" r="7069" b="35689"/>
            <a:stretch/>
          </p:blipFill>
          <p:spPr bwMode="auto">
            <a:xfrm>
              <a:off x="60792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>
              <a:extLst>
                <a:ext uri="{FF2B5EF4-FFF2-40B4-BE49-F238E27FC236}">
                  <a16:creationId xmlns="" xmlns:a16="http://schemas.microsoft.com/office/drawing/2014/main" id="{F78737E5-A266-430E-A0CC-69F6B91BE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t="37754" r="76231" b="35689"/>
            <a:stretch/>
          </p:blipFill>
          <p:spPr bwMode="auto">
            <a:xfrm>
              <a:off x="5740489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2">
              <a:extLst>
                <a:ext uri="{FF2B5EF4-FFF2-40B4-BE49-F238E27FC236}">
                  <a16:creationId xmlns="" xmlns:a16="http://schemas.microsoft.com/office/drawing/2014/main" id="{A8F9E6FB-C34A-40DF-942E-6C80C30EB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7" t="67861" r="84277" b="5582"/>
            <a:stretch/>
          </p:blipFill>
          <p:spPr bwMode="auto">
            <a:xfrm>
              <a:off x="5401095" y="4476568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2">
              <a:extLst>
                <a:ext uri="{FF2B5EF4-FFF2-40B4-BE49-F238E27FC236}">
                  <a16:creationId xmlns="" xmlns:a16="http://schemas.microsoft.com/office/drawing/2014/main" id="{D50E9547-1697-405F-A8C1-6B7F64DA5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9" t="7331" r="67345" b="66112"/>
            <a:stretch/>
          </p:blipFill>
          <p:spPr bwMode="auto">
            <a:xfrm>
              <a:off x="5049644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2">
              <a:extLst>
                <a:ext uri="{FF2B5EF4-FFF2-40B4-BE49-F238E27FC236}">
                  <a16:creationId xmlns="" xmlns:a16="http://schemas.microsoft.com/office/drawing/2014/main" id="{74A89BF3-6B90-44C0-A2E5-C0EA1218E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4" t="37754" r="24450" b="35689"/>
            <a:stretch/>
          </p:blipFill>
          <p:spPr bwMode="auto">
            <a:xfrm>
              <a:off x="4689267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>
              <a:extLst>
                <a:ext uri="{FF2B5EF4-FFF2-40B4-BE49-F238E27FC236}">
                  <a16:creationId xmlns="" xmlns:a16="http://schemas.microsoft.com/office/drawing/2014/main" id="{0B77589B-2792-48D3-9F7E-2EF4C668A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2" t="7331" r="50052" b="66112"/>
            <a:stretch/>
          </p:blipFill>
          <p:spPr bwMode="auto">
            <a:xfrm>
              <a:off x="4329829" y="4476582"/>
              <a:ext cx="381664" cy="70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BDEC72D3-39D1-4D92-8F51-977CD952A9D2}"/>
              </a:ext>
            </a:extLst>
          </p:cNvPr>
          <p:cNvSpPr txBox="1"/>
          <p:nvPr/>
        </p:nvSpPr>
        <p:spPr>
          <a:xfrm>
            <a:off x="6041949" y="5068186"/>
            <a:ext cx="2617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hnschrift SemiBold SemiConden" panose="020B0502040204020203" pitchFamily="34" charset="0"/>
              </a:rPr>
              <a:t>EN UN JARDIN DE NIÑOS</a:t>
            </a:r>
            <a:endParaRPr lang="es-MX" sz="28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257175" y="6310829"/>
            <a:ext cx="4122838" cy="5433496"/>
          </a:xfrm>
          <a:prstGeom prst="roundRect">
            <a:avLst/>
          </a:prstGeom>
          <a:solidFill>
            <a:srgbClr val="F0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De acuerdo a la legalidad en el Estado, todos  tenemos derecho a ser tratados con igualdad y dignidad de libertad sin ser excluidos por nuestra identidad e interculturalidad. Mostrar empatía, y equidad hacia los otros, Tener una educación obligatoria, inclusiva, pública, gratuita y laica.</a:t>
            </a:r>
          </a:p>
          <a:p>
            <a:pPr algn="ctr"/>
            <a:endParaRPr lang="es-MX" sz="2000" dirty="0">
              <a:solidFill>
                <a:schemeClr val="tx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Con nuestra cooperación se podrá lograr una sociedad con “normalidad”.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4.googleusercontent.com/woGq6EIKoz15OcEDux0lhfxCfxc3Ip_GzolaXGC1PCapOcN1vZpBHLdZhgwuPADIBFXvdqe7iCfHwMa8TZxAihmVKfNfG5ZTicARhJNbF7Ni_FSM2_z1F1zHID_E2M1wJz16ySL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8" y="6342720"/>
            <a:ext cx="2226949" cy="147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bel0R3XxJs_DTkipG1LPeUFnS7cGC5UiE5lCRkgbdz7m8ZqjqVZjLHZrwskpYhnFa3rRocpzPwrqP92-NbRvuVrTc0PPRHMIKfn7Yy-BcGjSn8mtr4qGdF6vwZ3nubjhrrjLLK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3" y="6287854"/>
            <a:ext cx="2088290" cy="15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AhDzF2dpN_sLor0H5tVpLwOXqgfIA6PIwoIM9GT3R13QLBMqCPiF0-CACHbNWvHzi7TzVG7se3a-7c8NexMJ0FY9VZsiqMk4fac110eoZ1dChxj0V4_n6YkWBI6mCcYRM8txsTDv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58" y="7818870"/>
            <a:ext cx="2261232" cy="16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5CIKEs34-UkazWMz2qFkumYVlrcvJEgEJHv4BB5RIktEro-iF0huMZnOBHVgnvJXs7iwCgZGvkHSstEY9ueqPswUCNpTtZvBx27pBEjVbkzCS0ok-lNNF5tbEr9Rpik1U2jcDD6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52" y="7818869"/>
            <a:ext cx="1865220" cy="22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5.googleusercontent.com/xM2zY7qQlb0wrDwZ28gp4n5_aUd7acwDWNsDnT_EaZz4ZCkBGbDtSYZq3WK0D7GaWbg4vOe7UU0b_x-kcs8C5HdOlJViorXM5R9nN5Mwz-n02H0GJN7sX8IDDqy54M2K8u0P9Ln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07" y="9485814"/>
            <a:ext cx="1751670" cy="17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4.googleusercontent.com/fAif4395i5HxmpTXFYL9MfRmaaSe8FagIMIRN11lnpMeGx8LRcOO05pMd9gL0_UaPqfNBZ-0PyB2CgfwbkZlg6sl7GjLqkjcKezqqTjDyMHjKsJi3fjpCMox_yNWSSOimA0YYhD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8" y="10086657"/>
            <a:ext cx="2501185" cy="10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86444"/>
          <a:stretch/>
        </p:blipFill>
        <p:spPr>
          <a:xfrm>
            <a:off x="466918" y="531628"/>
            <a:ext cx="8502851" cy="146729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209"/>
              </p:ext>
            </p:extLst>
          </p:nvPr>
        </p:nvGraphicFramePr>
        <p:xfrm>
          <a:off x="701748" y="1998924"/>
          <a:ext cx="7995684" cy="9335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48"/>
                <a:gridCol w="3977025"/>
                <a:gridCol w="515909"/>
                <a:gridCol w="515909"/>
                <a:gridCol w="2605793"/>
              </a:tblGrid>
              <a:tr h="321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#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DESCRIPCIÓN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SI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OBSERVACIONES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Los textos son claros y precisos y no omiten información importante.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El cartel puede ser leído desde una distancia de un metro o más.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y números son de 0.50 y/o 0.75 de altura y con trazos gruesos y negros.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parte de arriba y el centro del cartel atraen más la atención.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 imágen visual brinda la suficiente explicación del tema.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6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No hay abuso de elementos visuales y colores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Las letras para el título son de 2.2 a 3 cms de altura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5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título, autor, institución, grado y grupo.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poco texto informativo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10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Incluye más ilustraciones que texto.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8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323</Words>
  <Application>Microsoft Office PowerPoint</Application>
  <PresentationFormat>Doble carta (432 x 279 mm)</PresentationFormat>
  <Paragraphs>90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Malgun Gothic</vt:lpstr>
      <vt:lpstr>Arial</vt:lpstr>
      <vt:lpstr>Bahnschrift SemiBold SemiConden</vt:lpstr>
      <vt:lpstr>Britannic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8</cp:revision>
  <dcterms:created xsi:type="dcterms:W3CDTF">2021-04-20T22:23:08Z</dcterms:created>
  <dcterms:modified xsi:type="dcterms:W3CDTF">2021-04-21T04:07:19Z</dcterms:modified>
</cp:coreProperties>
</file>