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 id="2147483672" r:id="rId3"/>
  </p:sldMasterIdLst>
  <p:sldIdLst>
    <p:sldId id="270" r:id="rId4"/>
    <p:sldId id="256" r:id="rId5"/>
    <p:sldId id="257" r:id="rId6"/>
    <p:sldId id="258" r:id="rId7"/>
    <p:sldId id="259" r:id="rId8"/>
    <p:sldId id="260" r:id="rId9"/>
    <p:sldId id="261" r:id="rId10"/>
    <p:sldId id="262" r:id="rId11"/>
    <p:sldId id="263" r:id="rId12"/>
    <p:sldId id="264" r:id="rId13"/>
    <p:sldId id="265" r:id="rId14"/>
    <p:sldId id="266" r:id="rId15"/>
    <p:sldId id="267"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7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39B3C3-8E0F-46E7-A827-8EABDA4E0476}"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s-MX"/>
        </a:p>
      </dgm:t>
    </dgm:pt>
    <dgm:pt modelId="{230AFF29-03F6-4628-8723-6427A3E1337C}">
      <dgm:prSet phldrT="[Texto]"/>
      <dgm:spPr/>
      <dgm:t>
        <a:bodyPr/>
        <a:lstStyle/>
        <a:p>
          <a:r>
            <a:rPr lang="es-ES" dirty="0"/>
            <a:t>Familia</a:t>
          </a:r>
          <a:endParaRPr lang="es-MX" dirty="0"/>
        </a:p>
      </dgm:t>
    </dgm:pt>
    <dgm:pt modelId="{2E77229A-5A3A-4140-BF8E-C4C3CF7FFC3A}" type="parTrans" cxnId="{1D13DC3E-E155-4CB8-BCBF-3C2A78EDB521}">
      <dgm:prSet/>
      <dgm:spPr/>
      <dgm:t>
        <a:bodyPr/>
        <a:lstStyle/>
        <a:p>
          <a:endParaRPr lang="es-MX"/>
        </a:p>
      </dgm:t>
    </dgm:pt>
    <dgm:pt modelId="{1340EF79-7116-4377-8167-69825596069A}" type="sibTrans" cxnId="{1D13DC3E-E155-4CB8-BCBF-3C2A78EDB521}">
      <dgm:prSet/>
      <dgm:spPr/>
      <dgm:t>
        <a:bodyPr/>
        <a:lstStyle/>
        <a:p>
          <a:endParaRPr lang="es-MX"/>
        </a:p>
      </dgm:t>
    </dgm:pt>
    <dgm:pt modelId="{D9EADB99-240D-4906-B2BE-51575B6C9049}">
      <dgm:prSet phldrT="[Texto]"/>
      <dgm:spPr/>
      <dgm:t>
        <a:bodyPr/>
        <a:lstStyle/>
        <a:p>
          <a:r>
            <a:rPr lang="es-ES" dirty="0"/>
            <a:t>Escuela</a:t>
          </a:r>
          <a:endParaRPr lang="es-MX" dirty="0"/>
        </a:p>
      </dgm:t>
    </dgm:pt>
    <dgm:pt modelId="{8AE4A102-8E54-470E-A737-59AE2C7406F6}" type="parTrans" cxnId="{B8BC1F8B-C0A8-44D8-8026-C96B9BDD3D10}">
      <dgm:prSet/>
      <dgm:spPr/>
      <dgm:t>
        <a:bodyPr/>
        <a:lstStyle/>
        <a:p>
          <a:endParaRPr lang="es-MX"/>
        </a:p>
      </dgm:t>
    </dgm:pt>
    <dgm:pt modelId="{5BEBA482-DAE8-4AED-A755-084C884672CE}" type="sibTrans" cxnId="{B8BC1F8B-C0A8-44D8-8026-C96B9BDD3D10}">
      <dgm:prSet/>
      <dgm:spPr/>
      <dgm:t>
        <a:bodyPr/>
        <a:lstStyle/>
        <a:p>
          <a:endParaRPr lang="es-MX"/>
        </a:p>
      </dgm:t>
    </dgm:pt>
    <dgm:pt modelId="{F88412FC-AD5C-4F67-B825-F658941FF7DC}">
      <dgm:prSet phldrT="[Texto]"/>
      <dgm:spPr/>
      <dgm:t>
        <a:bodyPr/>
        <a:lstStyle/>
        <a:p>
          <a:r>
            <a:rPr lang="es-ES" dirty="0"/>
            <a:t>Organizaciones sociales</a:t>
          </a:r>
          <a:endParaRPr lang="es-MX" dirty="0"/>
        </a:p>
      </dgm:t>
    </dgm:pt>
    <dgm:pt modelId="{94D54BE1-C60C-47B4-8535-6C7EB8C1382B}" type="parTrans" cxnId="{AAEC29CB-7D6D-43D4-9D71-CA3346826671}">
      <dgm:prSet/>
      <dgm:spPr/>
      <dgm:t>
        <a:bodyPr/>
        <a:lstStyle/>
        <a:p>
          <a:endParaRPr lang="es-MX"/>
        </a:p>
      </dgm:t>
    </dgm:pt>
    <dgm:pt modelId="{E33E68B9-71AC-4209-9C5E-997149B74F7B}" type="sibTrans" cxnId="{AAEC29CB-7D6D-43D4-9D71-CA3346826671}">
      <dgm:prSet/>
      <dgm:spPr/>
      <dgm:t>
        <a:bodyPr/>
        <a:lstStyle/>
        <a:p>
          <a:endParaRPr lang="es-MX"/>
        </a:p>
      </dgm:t>
    </dgm:pt>
    <dgm:pt modelId="{19FFF2B1-E83B-41AD-AA97-8A638C0457B7}" type="pres">
      <dgm:prSet presAssocID="{8C39B3C3-8E0F-46E7-A827-8EABDA4E0476}" presName="Name0" presStyleCnt="0">
        <dgm:presLayoutVars>
          <dgm:chMax val="7"/>
          <dgm:chPref val="7"/>
          <dgm:dir/>
          <dgm:animLvl val="lvl"/>
        </dgm:presLayoutVars>
      </dgm:prSet>
      <dgm:spPr/>
    </dgm:pt>
    <dgm:pt modelId="{8F43F691-6205-4B04-B0F3-32E94DFB89AA}" type="pres">
      <dgm:prSet presAssocID="{230AFF29-03F6-4628-8723-6427A3E1337C}" presName="Accent1" presStyleCnt="0"/>
      <dgm:spPr/>
    </dgm:pt>
    <dgm:pt modelId="{9A975DDD-4008-4BAB-B3C5-DEE97F6D024D}" type="pres">
      <dgm:prSet presAssocID="{230AFF29-03F6-4628-8723-6427A3E1337C}" presName="Accent" presStyleLbl="node1" presStyleIdx="0" presStyleCnt="3"/>
      <dgm:spPr/>
    </dgm:pt>
    <dgm:pt modelId="{2F23CD19-EDF7-4A9A-AB95-111EB762BF7A}" type="pres">
      <dgm:prSet presAssocID="{230AFF29-03F6-4628-8723-6427A3E1337C}" presName="Parent1" presStyleLbl="revTx" presStyleIdx="0" presStyleCnt="3">
        <dgm:presLayoutVars>
          <dgm:chMax val="1"/>
          <dgm:chPref val="1"/>
          <dgm:bulletEnabled val="1"/>
        </dgm:presLayoutVars>
      </dgm:prSet>
      <dgm:spPr/>
    </dgm:pt>
    <dgm:pt modelId="{B331CADF-5140-48C5-B5C7-0F6C868977E4}" type="pres">
      <dgm:prSet presAssocID="{D9EADB99-240D-4906-B2BE-51575B6C9049}" presName="Accent2" presStyleCnt="0"/>
      <dgm:spPr/>
    </dgm:pt>
    <dgm:pt modelId="{863F1D0D-C965-472C-9A85-987E5C7A0D2F}" type="pres">
      <dgm:prSet presAssocID="{D9EADB99-240D-4906-B2BE-51575B6C9049}" presName="Accent" presStyleLbl="node1" presStyleIdx="1" presStyleCnt="3"/>
      <dgm:spPr/>
    </dgm:pt>
    <dgm:pt modelId="{99D49B73-7372-4FC5-A00C-53FE1746BD94}" type="pres">
      <dgm:prSet presAssocID="{D9EADB99-240D-4906-B2BE-51575B6C9049}" presName="Parent2" presStyleLbl="revTx" presStyleIdx="1" presStyleCnt="3">
        <dgm:presLayoutVars>
          <dgm:chMax val="1"/>
          <dgm:chPref val="1"/>
          <dgm:bulletEnabled val="1"/>
        </dgm:presLayoutVars>
      </dgm:prSet>
      <dgm:spPr/>
    </dgm:pt>
    <dgm:pt modelId="{BC09245B-30B6-4969-8020-9EAD858FEE84}" type="pres">
      <dgm:prSet presAssocID="{F88412FC-AD5C-4F67-B825-F658941FF7DC}" presName="Accent3" presStyleCnt="0"/>
      <dgm:spPr/>
    </dgm:pt>
    <dgm:pt modelId="{C6D2A7EB-7A03-4025-B49E-C80075F8EFD4}" type="pres">
      <dgm:prSet presAssocID="{F88412FC-AD5C-4F67-B825-F658941FF7DC}" presName="Accent" presStyleLbl="node1" presStyleIdx="2" presStyleCnt="3"/>
      <dgm:spPr/>
    </dgm:pt>
    <dgm:pt modelId="{F64E3BD2-827B-490C-9FD0-672E976618C7}" type="pres">
      <dgm:prSet presAssocID="{F88412FC-AD5C-4F67-B825-F658941FF7DC}" presName="Parent3" presStyleLbl="revTx" presStyleIdx="2" presStyleCnt="3">
        <dgm:presLayoutVars>
          <dgm:chMax val="1"/>
          <dgm:chPref val="1"/>
          <dgm:bulletEnabled val="1"/>
        </dgm:presLayoutVars>
      </dgm:prSet>
      <dgm:spPr/>
    </dgm:pt>
  </dgm:ptLst>
  <dgm:cxnLst>
    <dgm:cxn modelId="{02400924-E7DC-4DCE-84F8-88ED74033A81}" type="presOf" srcId="{F88412FC-AD5C-4F67-B825-F658941FF7DC}" destId="{F64E3BD2-827B-490C-9FD0-672E976618C7}" srcOrd="0" destOrd="0" presId="urn:microsoft.com/office/officeart/2009/layout/CircleArrowProcess"/>
    <dgm:cxn modelId="{F96EB035-208F-4807-AB68-55D1F3854D31}" type="presOf" srcId="{D9EADB99-240D-4906-B2BE-51575B6C9049}" destId="{99D49B73-7372-4FC5-A00C-53FE1746BD94}" srcOrd="0" destOrd="0" presId="urn:microsoft.com/office/officeart/2009/layout/CircleArrowProcess"/>
    <dgm:cxn modelId="{1D13DC3E-E155-4CB8-BCBF-3C2A78EDB521}" srcId="{8C39B3C3-8E0F-46E7-A827-8EABDA4E0476}" destId="{230AFF29-03F6-4628-8723-6427A3E1337C}" srcOrd="0" destOrd="0" parTransId="{2E77229A-5A3A-4140-BF8E-C4C3CF7FFC3A}" sibTransId="{1340EF79-7116-4377-8167-69825596069A}"/>
    <dgm:cxn modelId="{67E20C52-1C6C-40EE-9BD8-E0E8988C2E85}" type="presOf" srcId="{230AFF29-03F6-4628-8723-6427A3E1337C}" destId="{2F23CD19-EDF7-4A9A-AB95-111EB762BF7A}" srcOrd="0" destOrd="0" presId="urn:microsoft.com/office/officeart/2009/layout/CircleArrowProcess"/>
    <dgm:cxn modelId="{0D8EC955-3C9E-4223-BE39-4A740540E511}" type="presOf" srcId="{8C39B3C3-8E0F-46E7-A827-8EABDA4E0476}" destId="{19FFF2B1-E83B-41AD-AA97-8A638C0457B7}" srcOrd="0" destOrd="0" presId="urn:microsoft.com/office/officeart/2009/layout/CircleArrowProcess"/>
    <dgm:cxn modelId="{B8BC1F8B-C0A8-44D8-8026-C96B9BDD3D10}" srcId="{8C39B3C3-8E0F-46E7-A827-8EABDA4E0476}" destId="{D9EADB99-240D-4906-B2BE-51575B6C9049}" srcOrd="1" destOrd="0" parTransId="{8AE4A102-8E54-470E-A737-59AE2C7406F6}" sibTransId="{5BEBA482-DAE8-4AED-A755-084C884672CE}"/>
    <dgm:cxn modelId="{AAEC29CB-7D6D-43D4-9D71-CA3346826671}" srcId="{8C39B3C3-8E0F-46E7-A827-8EABDA4E0476}" destId="{F88412FC-AD5C-4F67-B825-F658941FF7DC}" srcOrd="2" destOrd="0" parTransId="{94D54BE1-C60C-47B4-8535-6C7EB8C1382B}" sibTransId="{E33E68B9-71AC-4209-9C5E-997149B74F7B}"/>
    <dgm:cxn modelId="{E18081E9-87B5-4492-807E-9FCDE4D14FCC}" type="presParOf" srcId="{19FFF2B1-E83B-41AD-AA97-8A638C0457B7}" destId="{8F43F691-6205-4B04-B0F3-32E94DFB89AA}" srcOrd="0" destOrd="0" presId="urn:microsoft.com/office/officeart/2009/layout/CircleArrowProcess"/>
    <dgm:cxn modelId="{86725299-75F0-4845-8159-122E531D59B6}" type="presParOf" srcId="{8F43F691-6205-4B04-B0F3-32E94DFB89AA}" destId="{9A975DDD-4008-4BAB-B3C5-DEE97F6D024D}" srcOrd="0" destOrd="0" presId="urn:microsoft.com/office/officeart/2009/layout/CircleArrowProcess"/>
    <dgm:cxn modelId="{23358E47-006A-4B13-B6E5-BB8D1637A0A9}" type="presParOf" srcId="{19FFF2B1-E83B-41AD-AA97-8A638C0457B7}" destId="{2F23CD19-EDF7-4A9A-AB95-111EB762BF7A}" srcOrd="1" destOrd="0" presId="urn:microsoft.com/office/officeart/2009/layout/CircleArrowProcess"/>
    <dgm:cxn modelId="{7F012F70-CED5-46C4-B09E-6619E3D5C3AE}" type="presParOf" srcId="{19FFF2B1-E83B-41AD-AA97-8A638C0457B7}" destId="{B331CADF-5140-48C5-B5C7-0F6C868977E4}" srcOrd="2" destOrd="0" presId="urn:microsoft.com/office/officeart/2009/layout/CircleArrowProcess"/>
    <dgm:cxn modelId="{594A7F15-342A-4E9C-A647-A17EF2551653}" type="presParOf" srcId="{B331CADF-5140-48C5-B5C7-0F6C868977E4}" destId="{863F1D0D-C965-472C-9A85-987E5C7A0D2F}" srcOrd="0" destOrd="0" presId="urn:microsoft.com/office/officeart/2009/layout/CircleArrowProcess"/>
    <dgm:cxn modelId="{26442B91-A34E-43B9-A860-ABCB746C6FAF}" type="presParOf" srcId="{19FFF2B1-E83B-41AD-AA97-8A638C0457B7}" destId="{99D49B73-7372-4FC5-A00C-53FE1746BD94}" srcOrd="3" destOrd="0" presId="urn:microsoft.com/office/officeart/2009/layout/CircleArrowProcess"/>
    <dgm:cxn modelId="{B0870A1F-1C5A-40F3-802F-BB5A8E11D459}" type="presParOf" srcId="{19FFF2B1-E83B-41AD-AA97-8A638C0457B7}" destId="{BC09245B-30B6-4969-8020-9EAD858FEE84}" srcOrd="4" destOrd="0" presId="urn:microsoft.com/office/officeart/2009/layout/CircleArrowProcess"/>
    <dgm:cxn modelId="{0DB6F083-30C9-493F-9A09-EAF98A66170B}" type="presParOf" srcId="{BC09245B-30B6-4969-8020-9EAD858FEE84}" destId="{C6D2A7EB-7A03-4025-B49E-C80075F8EFD4}" srcOrd="0" destOrd="0" presId="urn:microsoft.com/office/officeart/2009/layout/CircleArrowProcess"/>
    <dgm:cxn modelId="{F392795F-A350-4B41-91EC-A7B3C0262800}" type="presParOf" srcId="{19FFF2B1-E83B-41AD-AA97-8A638C0457B7}" destId="{F64E3BD2-827B-490C-9FD0-672E976618C7}"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FBBE51-8098-4AA7-A0FE-51353C37DA94}"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s-MX"/>
        </a:p>
      </dgm:t>
    </dgm:pt>
    <dgm:pt modelId="{1AE9723D-CF5D-4D9F-B391-384626874B93}">
      <dgm:prSet phldrT="[Texto]"/>
      <dgm:spPr/>
      <dgm:t>
        <a:bodyPr/>
        <a:lstStyle/>
        <a:p>
          <a:r>
            <a:rPr lang="es-ES" dirty="0"/>
            <a:t>Comunicación </a:t>
          </a:r>
          <a:endParaRPr lang="es-MX" dirty="0"/>
        </a:p>
      </dgm:t>
    </dgm:pt>
    <dgm:pt modelId="{4F5B351C-07D6-4B0C-894A-A9919D08F4CF}" type="parTrans" cxnId="{7C5999BA-3438-46D1-BF73-DBAA75482005}">
      <dgm:prSet/>
      <dgm:spPr/>
      <dgm:t>
        <a:bodyPr/>
        <a:lstStyle/>
        <a:p>
          <a:endParaRPr lang="es-MX"/>
        </a:p>
      </dgm:t>
    </dgm:pt>
    <dgm:pt modelId="{E2C925C1-7AA3-40BD-B218-419E82816610}" type="sibTrans" cxnId="{7C5999BA-3438-46D1-BF73-DBAA75482005}">
      <dgm:prSet/>
      <dgm:spPr/>
      <dgm:t>
        <a:bodyPr/>
        <a:lstStyle/>
        <a:p>
          <a:endParaRPr lang="es-MX"/>
        </a:p>
      </dgm:t>
    </dgm:pt>
    <dgm:pt modelId="{965DAFF6-B01F-4D93-8DD2-BCC14CD27CB6}">
      <dgm:prSet phldrT="[Texto]"/>
      <dgm:spPr/>
      <dgm:t>
        <a:bodyPr/>
        <a:lstStyle/>
        <a:p>
          <a:r>
            <a:rPr lang="es-ES" dirty="0"/>
            <a:t>Fluidez y reciprocidad de las conexiones</a:t>
          </a:r>
          <a:endParaRPr lang="es-MX" dirty="0"/>
        </a:p>
      </dgm:t>
    </dgm:pt>
    <dgm:pt modelId="{373DB406-70CE-4ECA-B8D8-846AE892C2A8}" type="parTrans" cxnId="{9FDF7955-5403-43E6-93D3-6ED1DC36F787}">
      <dgm:prSet/>
      <dgm:spPr/>
      <dgm:t>
        <a:bodyPr/>
        <a:lstStyle/>
        <a:p>
          <a:endParaRPr lang="es-MX"/>
        </a:p>
      </dgm:t>
    </dgm:pt>
    <dgm:pt modelId="{C978424C-60AE-4D7F-9E86-B728E43A7653}" type="sibTrans" cxnId="{9FDF7955-5403-43E6-93D3-6ED1DC36F787}">
      <dgm:prSet/>
      <dgm:spPr/>
      <dgm:t>
        <a:bodyPr/>
        <a:lstStyle/>
        <a:p>
          <a:endParaRPr lang="es-MX"/>
        </a:p>
      </dgm:t>
    </dgm:pt>
    <dgm:pt modelId="{F02DF935-F17A-4A6A-88F3-BF44C7B92B16}">
      <dgm:prSet phldrT="[Texto]"/>
      <dgm:spPr/>
      <dgm:t>
        <a:bodyPr/>
        <a:lstStyle/>
        <a:p>
          <a:r>
            <a:rPr lang="es-ES" dirty="0"/>
            <a:t>Potenciación de los recursos</a:t>
          </a:r>
          <a:endParaRPr lang="es-MX" dirty="0"/>
        </a:p>
      </dgm:t>
    </dgm:pt>
    <dgm:pt modelId="{C4E29D58-F666-49E2-9F55-BA6DBB9ADDE7}" type="parTrans" cxnId="{E23558E3-44BB-47CF-96E1-8D8CFFF15A7B}">
      <dgm:prSet/>
      <dgm:spPr/>
      <dgm:t>
        <a:bodyPr/>
        <a:lstStyle/>
        <a:p>
          <a:endParaRPr lang="es-MX"/>
        </a:p>
      </dgm:t>
    </dgm:pt>
    <dgm:pt modelId="{38A40BAB-321C-4664-BD10-D3037E4A9784}" type="sibTrans" cxnId="{E23558E3-44BB-47CF-96E1-8D8CFFF15A7B}">
      <dgm:prSet/>
      <dgm:spPr/>
      <dgm:t>
        <a:bodyPr/>
        <a:lstStyle/>
        <a:p>
          <a:endParaRPr lang="es-MX"/>
        </a:p>
      </dgm:t>
    </dgm:pt>
    <dgm:pt modelId="{3A408F52-7D69-498C-B0CA-A03EEF328350}" type="pres">
      <dgm:prSet presAssocID="{36FBBE51-8098-4AA7-A0FE-51353C37DA94}" presName="linear" presStyleCnt="0">
        <dgm:presLayoutVars>
          <dgm:dir/>
          <dgm:animLvl val="lvl"/>
          <dgm:resizeHandles val="exact"/>
        </dgm:presLayoutVars>
      </dgm:prSet>
      <dgm:spPr/>
    </dgm:pt>
    <dgm:pt modelId="{59E8D8DE-5F20-4464-BAD5-B6AFD8E18CF3}" type="pres">
      <dgm:prSet presAssocID="{1AE9723D-CF5D-4D9F-B391-384626874B93}" presName="parentLin" presStyleCnt="0"/>
      <dgm:spPr/>
    </dgm:pt>
    <dgm:pt modelId="{B0447D1C-3FD0-4D09-BC03-DAC54B560D11}" type="pres">
      <dgm:prSet presAssocID="{1AE9723D-CF5D-4D9F-B391-384626874B93}" presName="parentLeftMargin" presStyleLbl="node1" presStyleIdx="0" presStyleCnt="3"/>
      <dgm:spPr/>
    </dgm:pt>
    <dgm:pt modelId="{13799EC7-C8F6-413C-BBCE-3D721D138661}" type="pres">
      <dgm:prSet presAssocID="{1AE9723D-CF5D-4D9F-B391-384626874B93}" presName="parentText" presStyleLbl="node1" presStyleIdx="0" presStyleCnt="3">
        <dgm:presLayoutVars>
          <dgm:chMax val="0"/>
          <dgm:bulletEnabled val="1"/>
        </dgm:presLayoutVars>
      </dgm:prSet>
      <dgm:spPr/>
    </dgm:pt>
    <dgm:pt modelId="{6D41AC14-6DF8-42DB-B249-BBDA46A627CA}" type="pres">
      <dgm:prSet presAssocID="{1AE9723D-CF5D-4D9F-B391-384626874B93}" presName="negativeSpace" presStyleCnt="0"/>
      <dgm:spPr/>
    </dgm:pt>
    <dgm:pt modelId="{BF5E9546-4C1A-4D35-9F81-BC949C794D15}" type="pres">
      <dgm:prSet presAssocID="{1AE9723D-CF5D-4D9F-B391-384626874B93}" presName="childText" presStyleLbl="conFgAcc1" presStyleIdx="0" presStyleCnt="3">
        <dgm:presLayoutVars>
          <dgm:bulletEnabled val="1"/>
        </dgm:presLayoutVars>
      </dgm:prSet>
      <dgm:spPr/>
    </dgm:pt>
    <dgm:pt modelId="{B45EE388-EAB0-4CA4-9787-4C27AC1D7F4C}" type="pres">
      <dgm:prSet presAssocID="{E2C925C1-7AA3-40BD-B218-419E82816610}" presName="spaceBetweenRectangles" presStyleCnt="0"/>
      <dgm:spPr/>
    </dgm:pt>
    <dgm:pt modelId="{DE4B0A6E-ED18-417A-BAE8-159233BC111E}" type="pres">
      <dgm:prSet presAssocID="{965DAFF6-B01F-4D93-8DD2-BCC14CD27CB6}" presName="parentLin" presStyleCnt="0"/>
      <dgm:spPr/>
    </dgm:pt>
    <dgm:pt modelId="{309E854F-34B2-464F-A93F-266CFF571725}" type="pres">
      <dgm:prSet presAssocID="{965DAFF6-B01F-4D93-8DD2-BCC14CD27CB6}" presName="parentLeftMargin" presStyleLbl="node1" presStyleIdx="0" presStyleCnt="3"/>
      <dgm:spPr/>
    </dgm:pt>
    <dgm:pt modelId="{AFB4928A-62E6-4CC6-8161-B6DA2A419114}" type="pres">
      <dgm:prSet presAssocID="{965DAFF6-B01F-4D93-8DD2-BCC14CD27CB6}" presName="parentText" presStyleLbl="node1" presStyleIdx="1" presStyleCnt="3">
        <dgm:presLayoutVars>
          <dgm:chMax val="0"/>
          <dgm:bulletEnabled val="1"/>
        </dgm:presLayoutVars>
      </dgm:prSet>
      <dgm:spPr/>
    </dgm:pt>
    <dgm:pt modelId="{28B95B27-A598-4C44-8C8E-A997058C4E78}" type="pres">
      <dgm:prSet presAssocID="{965DAFF6-B01F-4D93-8DD2-BCC14CD27CB6}" presName="negativeSpace" presStyleCnt="0"/>
      <dgm:spPr/>
    </dgm:pt>
    <dgm:pt modelId="{5CC40CD5-DDFD-468A-B147-0685006337C3}" type="pres">
      <dgm:prSet presAssocID="{965DAFF6-B01F-4D93-8DD2-BCC14CD27CB6}" presName="childText" presStyleLbl="conFgAcc1" presStyleIdx="1" presStyleCnt="3">
        <dgm:presLayoutVars>
          <dgm:bulletEnabled val="1"/>
        </dgm:presLayoutVars>
      </dgm:prSet>
      <dgm:spPr/>
    </dgm:pt>
    <dgm:pt modelId="{2BFA1393-BE1B-4A8E-AD4D-CEC4E3F82DAC}" type="pres">
      <dgm:prSet presAssocID="{C978424C-60AE-4D7F-9E86-B728E43A7653}" presName="spaceBetweenRectangles" presStyleCnt="0"/>
      <dgm:spPr/>
    </dgm:pt>
    <dgm:pt modelId="{D41969A5-789D-4C66-853D-C38C573AF2D4}" type="pres">
      <dgm:prSet presAssocID="{F02DF935-F17A-4A6A-88F3-BF44C7B92B16}" presName="parentLin" presStyleCnt="0"/>
      <dgm:spPr/>
    </dgm:pt>
    <dgm:pt modelId="{E87AE18C-88DF-4BB2-A18A-08E64C1A19B1}" type="pres">
      <dgm:prSet presAssocID="{F02DF935-F17A-4A6A-88F3-BF44C7B92B16}" presName="parentLeftMargin" presStyleLbl="node1" presStyleIdx="1" presStyleCnt="3"/>
      <dgm:spPr/>
    </dgm:pt>
    <dgm:pt modelId="{1FA5DBDF-FD0A-418A-8F84-AFCD187EF5A8}" type="pres">
      <dgm:prSet presAssocID="{F02DF935-F17A-4A6A-88F3-BF44C7B92B16}" presName="parentText" presStyleLbl="node1" presStyleIdx="2" presStyleCnt="3">
        <dgm:presLayoutVars>
          <dgm:chMax val="0"/>
          <dgm:bulletEnabled val="1"/>
        </dgm:presLayoutVars>
      </dgm:prSet>
      <dgm:spPr/>
    </dgm:pt>
    <dgm:pt modelId="{85A3E627-7BE2-4261-B78D-B5BC677B6288}" type="pres">
      <dgm:prSet presAssocID="{F02DF935-F17A-4A6A-88F3-BF44C7B92B16}" presName="negativeSpace" presStyleCnt="0"/>
      <dgm:spPr/>
    </dgm:pt>
    <dgm:pt modelId="{C58D57C2-1C3E-4CB0-867E-29D9D06DB136}" type="pres">
      <dgm:prSet presAssocID="{F02DF935-F17A-4A6A-88F3-BF44C7B92B16}" presName="childText" presStyleLbl="conFgAcc1" presStyleIdx="2" presStyleCnt="3">
        <dgm:presLayoutVars>
          <dgm:bulletEnabled val="1"/>
        </dgm:presLayoutVars>
      </dgm:prSet>
      <dgm:spPr/>
    </dgm:pt>
  </dgm:ptLst>
  <dgm:cxnLst>
    <dgm:cxn modelId="{7738AD1A-E2B7-403D-8638-536EED3B6AB1}" type="presOf" srcId="{1AE9723D-CF5D-4D9F-B391-384626874B93}" destId="{B0447D1C-3FD0-4D09-BC03-DAC54B560D11}" srcOrd="0" destOrd="0" presId="urn:microsoft.com/office/officeart/2005/8/layout/list1"/>
    <dgm:cxn modelId="{324B3423-0F3E-49BA-8674-76070570F1FA}" type="presOf" srcId="{36FBBE51-8098-4AA7-A0FE-51353C37DA94}" destId="{3A408F52-7D69-498C-B0CA-A03EEF328350}" srcOrd="0" destOrd="0" presId="urn:microsoft.com/office/officeart/2005/8/layout/list1"/>
    <dgm:cxn modelId="{9F4C3740-74EC-43DD-A830-3D88A7A0C01C}" type="presOf" srcId="{965DAFF6-B01F-4D93-8DD2-BCC14CD27CB6}" destId="{309E854F-34B2-464F-A93F-266CFF571725}" srcOrd="0" destOrd="0" presId="urn:microsoft.com/office/officeart/2005/8/layout/list1"/>
    <dgm:cxn modelId="{2775CB66-B09F-454E-9AC4-E701256AB6CA}" type="presOf" srcId="{F02DF935-F17A-4A6A-88F3-BF44C7B92B16}" destId="{E87AE18C-88DF-4BB2-A18A-08E64C1A19B1}" srcOrd="0" destOrd="0" presId="urn:microsoft.com/office/officeart/2005/8/layout/list1"/>
    <dgm:cxn modelId="{75FBFF66-E7A6-4A68-9918-885A22A9E938}" type="presOf" srcId="{1AE9723D-CF5D-4D9F-B391-384626874B93}" destId="{13799EC7-C8F6-413C-BBCE-3D721D138661}" srcOrd="1" destOrd="0" presId="urn:microsoft.com/office/officeart/2005/8/layout/list1"/>
    <dgm:cxn modelId="{9FDF7955-5403-43E6-93D3-6ED1DC36F787}" srcId="{36FBBE51-8098-4AA7-A0FE-51353C37DA94}" destId="{965DAFF6-B01F-4D93-8DD2-BCC14CD27CB6}" srcOrd="1" destOrd="0" parTransId="{373DB406-70CE-4ECA-B8D8-846AE892C2A8}" sibTransId="{C978424C-60AE-4D7F-9E86-B728E43A7653}"/>
    <dgm:cxn modelId="{7B50AAA0-52E5-4698-8637-A76A7204058C}" type="presOf" srcId="{965DAFF6-B01F-4D93-8DD2-BCC14CD27CB6}" destId="{AFB4928A-62E6-4CC6-8161-B6DA2A419114}" srcOrd="1" destOrd="0" presId="urn:microsoft.com/office/officeart/2005/8/layout/list1"/>
    <dgm:cxn modelId="{9BADB6A3-AD98-46FB-B509-6ECD6DFC8D30}" type="presOf" srcId="{F02DF935-F17A-4A6A-88F3-BF44C7B92B16}" destId="{1FA5DBDF-FD0A-418A-8F84-AFCD187EF5A8}" srcOrd="1" destOrd="0" presId="urn:microsoft.com/office/officeart/2005/8/layout/list1"/>
    <dgm:cxn modelId="{7C5999BA-3438-46D1-BF73-DBAA75482005}" srcId="{36FBBE51-8098-4AA7-A0FE-51353C37DA94}" destId="{1AE9723D-CF5D-4D9F-B391-384626874B93}" srcOrd="0" destOrd="0" parTransId="{4F5B351C-07D6-4B0C-894A-A9919D08F4CF}" sibTransId="{E2C925C1-7AA3-40BD-B218-419E82816610}"/>
    <dgm:cxn modelId="{E23558E3-44BB-47CF-96E1-8D8CFFF15A7B}" srcId="{36FBBE51-8098-4AA7-A0FE-51353C37DA94}" destId="{F02DF935-F17A-4A6A-88F3-BF44C7B92B16}" srcOrd="2" destOrd="0" parTransId="{C4E29D58-F666-49E2-9F55-BA6DBB9ADDE7}" sibTransId="{38A40BAB-321C-4664-BD10-D3037E4A9784}"/>
    <dgm:cxn modelId="{F0FAB01D-AF4B-4E45-8BF5-42200923A1D3}" type="presParOf" srcId="{3A408F52-7D69-498C-B0CA-A03EEF328350}" destId="{59E8D8DE-5F20-4464-BAD5-B6AFD8E18CF3}" srcOrd="0" destOrd="0" presId="urn:microsoft.com/office/officeart/2005/8/layout/list1"/>
    <dgm:cxn modelId="{2FD0DAE2-FFE4-4E08-9FD0-C8159B97499A}" type="presParOf" srcId="{59E8D8DE-5F20-4464-BAD5-B6AFD8E18CF3}" destId="{B0447D1C-3FD0-4D09-BC03-DAC54B560D11}" srcOrd="0" destOrd="0" presId="urn:microsoft.com/office/officeart/2005/8/layout/list1"/>
    <dgm:cxn modelId="{D67716C3-929D-4D1E-842C-E9D633E06A91}" type="presParOf" srcId="{59E8D8DE-5F20-4464-BAD5-B6AFD8E18CF3}" destId="{13799EC7-C8F6-413C-BBCE-3D721D138661}" srcOrd="1" destOrd="0" presId="urn:microsoft.com/office/officeart/2005/8/layout/list1"/>
    <dgm:cxn modelId="{AFD53416-20B0-46E1-AF95-30E91AB02BAF}" type="presParOf" srcId="{3A408F52-7D69-498C-B0CA-A03EEF328350}" destId="{6D41AC14-6DF8-42DB-B249-BBDA46A627CA}" srcOrd="1" destOrd="0" presId="urn:microsoft.com/office/officeart/2005/8/layout/list1"/>
    <dgm:cxn modelId="{28737F2E-F090-4AF5-97B4-1DBE9A6DBBC6}" type="presParOf" srcId="{3A408F52-7D69-498C-B0CA-A03EEF328350}" destId="{BF5E9546-4C1A-4D35-9F81-BC949C794D15}" srcOrd="2" destOrd="0" presId="urn:microsoft.com/office/officeart/2005/8/layout/list1"/>
    <dgm:cxn modelId="{AE66D6FB-5BA1-4092-9171-0A1B0B580B26}" type="presParOf" srcId="{3A408F52-7D69-498C-B0CA-A03EEF328350}" destId="{B45EE388-EAB0-4CA4-9787-4C27AC1D7F4C}" srcOrd="3" destOrd="0" presId="urn:microsoft.com/office/officeart/2005/8/layout/list1"/>
    <dgm:cxn modelId="{A4E4AC3A-6288-4B6F-A4A5-75A55A3FE491}" type="presParOf" srcId="{3A408F52-7D69-498C-B0CA-A03EEF328350}" destId="{DE4B0A6E-ED18-417A-BAE8-159233BC111E}" srcOrd="4" destOrd="0" presId="urn:microsoft.com/office/officeart/2005/8/layout/list1"/>
    <dgm:cxn modelId="{5497B1A5-FF12-4990-8202-6AB0056E3F63}" type="presParOf" srcId="{DE4B0A6E-ED18-417A-BAE8-159233BC111E}" destId="{309E854F-34B2-464F-A93F-266CFF571725}" srcOrd="0" destOrd="0" presId="urn:microsoft.com/office/officeart/2005/8/layout/list1"/>
    <dgm:cxn modelId="{B1EF3096-78F7-4C91-ACDB-AEF79E58EFDB}" type="presParOf" srcId="{DE4B0A6E-ED18-417A-BAE8-159233BC111E}" destId="{AFB4928A-62E6-4CC6-8161-B6DA2A419114}" srcOrd="1" destOrd="0" presId="urn:microsoft.com/office/officeart/2005/8/layout/list1"/>
    <dgm:cxn modelId="{ACCC9249-48E3-416F-AAA9-117778CFB93E}" type="presParOf" srcId="{3A408F52-7D69-498C-B0CA-A03EEF328350}" destId="{28B95B27-A598-4C44-8C8E-A997058C4E78}" srcOrd="5" destOrd="0" presId="urn:microsoft.com/office/officeart/2005/8/layout/list1"/>
    <dgm:cxn modelId="{427BBE1C-B303-4816-A431-02F69BC80C9B}" type="presParOf" srcId="{3A408F52-7D69-498C-B0CA-A03EEF328350}" destId="{5CC40CD5-DDFD-468A-B147-0685006337C3}" srcOrd="6" destOrd="0" presId="urn:microsoft.com/office/officeart/2005/8/layout/list1"/>
    <dgm:cxn modelId="{6232283F-D074-4E2F-911E-CB126327B655}" type="presParOf" srcId="{3A408F52-7D69-498C-B0CA-A03EEF328350}" destId="{2BFA1393-BE1B-4A8E-AD4D-CEC4E3F82DAC}" srcOrd="7" destOrd="0" presId="urn:microsoft.com/office/officeart/2005/8/layout/list1"/>
    <dgm:cxn modelId="{ED09E451-6DE9-430D-BF5C-8E7CAC66C3BA}" type="presParOf" srcId="{3A408F52-7D69-498C-B0CA-A03EEF328350}" destId="{D41969A5-789D-4C66-853D-C38C573AF2D4}" srcOrd="8" destOrd="0" presId="urn:microsoft.com/office/officeart/2005/8/layout/list1"/>
    <dgm:cxn modelId="{34158EF3-C8E4-4B4D-99CA-C771B1961D5A}" type="presParOf" srcId="{D41969A5-789D-4C66-853D-C38C573AF2D4}" destId="{E87AE18C-88DF-4BB2-A18A-08E64C1A19B1}" srcOrd="0" destOrd="0" presId="urn:microsoft.com/office/officeart/2005/8/layout/list1"/>
    <dgm:cxn modelId="{76943786-072C-499D-A701-E5C14AA9F084}" type="presParOf" srcId="{D41969A5-789D-4C66-853D-C38C573AF2D4}" destId="{1FA5DBDF-FD0A-418A-8F84-AFCD187EF5A8}" srcOrd="1" destOrd="0" presId="urn:microsoft.com/office/officeart/2005/8/layout/list1"/>
    <dgm:cxn modelId="{AF79EA5A-7DA6-49CD-B7B8-E9350B18D76B}" type="presParOf" srcId="{3A408F52-7D69-498C-B0CA-A03EEF328350}" destId="{85A3E627-7BE2-4261-B78D-B5BC677B6288}" srcOrd="9" destOrd="0" presId="urn:microsoft.com/office/officeart/2005/8/layout/list1"/>
    <dgm:cxn modelId="{5C3186C0-697A-4E2B-9962-9D9B563ABD50}" type="presParOf" srcId="{3A408F52-7D69-498C-B0CA-A03EEF328350}" destId="{C58D57C2-1C3E-4CB0-867E-29D9D06DB13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937378-29A1-49EE-8B27-388269F8B902}" type="doc">
      <dgm:prSet loTypeId="urn:microsoft.com/office/officeart/2005/8/layout/hProcess9" loCatId="process" qsTypeId="urn:microsoft.com/office/officeart/2005/8/quickstyle/simple1" qsCatId="simple" csTypeId="urn:microsoft.com/office/officeart/2005/8/colors/accent1_2" csCatId="accent1" phldr="1"/>
      <dgm:spPr/>
    </dgm:pt>
    <dgm:pt modelId="{EED6B75C-E8E8-4F46-A726-2DC248352189}">
      <dgm:prSet phldrT="[Texto]" custT="1"/>
      <dgm:spPr/>
      <dgm:t>
        <a:bodyPr/>
        <a:lstStyle/>
        <a:p>
          <a:r>
            <a:rPr lang="es-ES" sz="1600" dirty="0"/>
            <a:t>Las escuelas son un tipo particular de sistemas complejos</a:t>
          </a:r>
          <a:endParaRPr lang="es-MX" sz="1600" dirty="0"/>
        </a:p>
      </dgm:t>
    </dgm:pt>
    <dgm:pt modelId="{778CDB68-4E5D-4263-A6D6-E70713C5F64F}" type="parTrans" cxnId="{F65A2EB9-07D5-40FF-8127-CC15FD0D8BF4}">
      <dgm:prSet/>
      <dgm:spPr/>
      <dgm:t>
        <a:bodyPr/>
        <a:lstStyle/>
        <a:p>
          <a:endParaRPr lang="es-MX"/>
        </a:p>
      </dgm:t>
    </dgm:pt>
    <dgm:pt modelId="{4215C436-BAF6-4384-B44B-5847A91233FC}" type="sibTrans" cxnId="{F65A2EB9-07D5-40FF-8127-CC15FD0D8BF4}">
      <dgm:prSet/>
      <dgm:spPr/>
      <dgm:t>
        <a:bodyPr/>
        <a:lstStyle/>
        <a:p>
          <a:endParaRPr lang="es-MX"/>
        </a:p>
      </dgm:t>
    </dgm:pt>
    <dgm:pt modelId="{9CA8F02B-C175-484C-910F-54F2F7901332}">
      <dgm:prSet phldrT="[Texto]" custT="1"/>
      <dgm:spPr/>
      <dgm:t>
        <a:bodyPr/>
        <a:lstStyle/>
        <a:p>
          <a:r>
            <a:rPr lang="es-ES" sz="1800" dirty="0"/>
            <a:t>Organizaciones nucleares de un sistema funcional</a:t>
          </a:r>
          <a:endParaRPr lang="es-MX" sz="1800" dirty="0"/>
        </a:p>
      </dgm:t>
    </dgm:pt>
    <dgm:pt modelId="{E77F769E-56AA-460E-96C1-E93A9E4838B2}" type="parTrans" cxnId="{DEFC0C1A-AE08-4900-B182-E79C8E705DB8}">
      <dgm:prSet/>
      <dgm:spPr/>
      <dgm:t>
        <a:bodyPr/>
        <a:lstStyle/>
        <a:p>
          <a:endParaRPr lang="es-MX"/>
        </a:p>
      </dgm:t>
    </dgm:pt>
    <dgm:pt modelId="{26949DC0-38CC-4246-A2B0-8104425EF606}" type="sibTrans" cxnId="{DEFC0C1A-AE08-4900-B182-E79C8E705DB8}">
      <dgm:prSet/>
      <dgm:spPr/>
      <dgm:t>
        <a:bodyPr/>
        <a:lstStyle/>
        <a:p>
          <a:endParaRPr lang="es-MX"/>
        </a:p>
      </dgm:t>
    </dgm:pt>
    <dgm:pt modelId="{014EC070-DE2C-49FE-96EF-3A079120D7D1}">
      <dgm:prSet phldrT="[Texto]" custT="1"/>
      <dgm:spPr/>
      <dgm:t>
        <a:bodyPr/>
        <a:lstStyle/>
        <a:p>
          <a:r>
            <a:rPr lang="es-ES" sz="1800" dirty="0"/>
            <a:t>Sistema educativo</a:t>
          </a:r>
          <a:endParaRPr lang="es-MX" sz="1800" dirty="0"/>
        </a:p>
      </dgm:t>
    </dgm:pt>
    <dgm:pt modelId="{4943F4AC-6649-4B00-BA64-8365E0F9B082}" type="parTrans" cxnId="{B7194D6D-3AA5-44DF-8627-FD1EB9FBB552}">
      <dgm:prSet/>
      <dgm:spPr/>
      <dgm:t>
        <a:bodyPr/>
        <a:lstStyle/>
        <a:p>
          <a:endParaRPr lang="es-MX"/>
        </a:p>
      </dgm:t>
    </dgm:pt>
    <dgm:pt modelId="{82AC6791-E25B-40B1-BA0F-455A22526462}" type="sibTrans" cxnId="{B7194D6D-3AA5-44DF-8627-FD1EB9FBB552}">
      <dgm:prSet/>
      <dgm:spPr/>
      <dgm:t>
        <a:bodyPr/>
        <a:lstStyle/>
        <a:p>
          <a:endParaRPr lang="es-MX"/>
        </a:p>
      </dgm:t>
    </dgm:pt>
    <dgm:pt modelId="{9B8F28F7-05D1-4084-AE59-27F6AD487121}" type="pres">
      <dgm:prSet presAssocID="{D0937378-29A1-49EE-8B27-388269F8B902}" presName="CompostProcess" presStyleCnt="0">
        <dgm:presLayoutVars>
          <dgm:dir/>
          <dgm:resizeHandles val="exact"/>
        </dgm:presLayoutVars>
      </dgm:prSet>
      <dgm:spPr/>
    </dgm:pt>
    <dgm:pt modelId="{97EE46E8-CCAA-4944-A872-5A38ACA1705B}" type="pres">
      <dgm:prSet presAssocID="{D0937378-29A1-49EE-8B27-388269F8B902}" presName="arrow" presStyleLbl="bgShp" presStyleIdx="0" presStyleCnt="1"/>
      <dgm:spPr/>
    </dgm:pt>
    <dgm:pt modelId="{D52593A8-DF38-4132-803B-3C2DD75129AD}" type="pres">
      <dgm:prSet presAssocID="{D0937378-29A1-49EE-8B27-388269F8B902}" presName="linearProcess" presStyleCnt="0"/>
      <dgm:spPr/>
    </dgm:pt>
    <dgm:pt modelId="{3D022981-A391-4C3F-825F-D254FD7EC80C}" type="pres">
      <dgm:prSet presAssocID="{EED6B75C-E8E8-4F46-A726-2DC248352189}" presName="textNode" presStyleLbl="node1" presStyleIdx="0" presStyleCnt="3">
        <dgm:presLayoutVars>
          <dgm:bulletEnabled val="1"/>
        </dgm:presLayoutVars>
      </dgm:prSet>
      <dgm:spPr/>
    </dgm:pt>
    <dgm:pt modelId="{E30B46B5-52B6-4B8A-8310-375BF372EA7D}" type="pres">
      <dgm:prSet presAssocID="{4215C436-BAF6-4384-B44B-5847A91233FC}" presName="sibTrans" presStyleCnt="0"/>
      <dgm:spPr/>
    </dgm:pt>
    <dgm:pt modelId="{587AF57C-69CB-4C5C-A841-DBB63D5EA441}" type="pres">
      <dgm:prSet presAssocID="{9CA8F02B-C175-484C-910F-54F2F7901332}" presName="textNode" presStyleLbl="node1" presStyleIdx="1" presStyleCnt="3">
        <dgm:presLayoutVars>
          <dgm:bulletEnabled val="1"/>
        </dgm:presLayoutVars>
      </dgm:prSet>
      <dgm:spPr/>
    </dgm:pt>
    <dgm:pt modelId="{552C8AA2-6FAC-4913-BE37-40A1B19DB580}" type="pres">
      <dgm:prSet presAssocID="{26949DC0-38CC-4246-A2B0-8104425EF606}" presName="sibTrans" presStyleCnt="0"/>
      <dgm:spPr/>
    </dgm:pt>
    <dgm:pt modelId="{9E07FDA7-5A66-4783-9EE6-B05F34289575}" type="pres">
      <dgm:prSet presAssocID="{014EC070-DE2C-49FE-96EF-3A079120D7D1}" presName="textNode" presStyleLbl="node1" presStyleIdx="2" presStyleCnt="3">
        <dgm:presLayoutVars>
          <dgm:bulletEnabled val="1"/>
        </dgm:presLayoutVars>
      </dgm:prSet>
      <dgm:spPr/>
    </dgm:pt>
  </dgm:ptLst>
  <dgm:cxnLst>
    <dgm:cxn modelId="{18660C08-D939-4993-96C5-931B38A3B51D}" type="presOf" srcId="{D0937378-29A1-49EE-8B27-388269F8B902}" destId="{9B8F28F7-05D1-4084-AE59-27F6AD487121}" srcOrd="0" destOrd="0" presId="urn:microsoft.com/office/officeart/2005/8/layout/hProcess9"/>
    <dgm:cxn modelId="{DEFC0C1A-AE08-4900-B182-E79C8E705DB8}" srcId="{D0937378-29A1-49EE-8B27-388269F8B902}" destId="{9CA8F02B-C175-484C-910F-54F2F7901332}" srcOrd="1" destOrd="0" parTransId="{E77F769E-56AA-460E-96C1-E93A9E4838B2}" sibTransId="{26949DC0-38CC-4246-A2B0-8104425EF606}"/>
    <dgm:cxn modelId="{85248D3F-59CE-423E-A300-FB9FB3E209A4}" type="presOf" srcId="{014EC070-DE2C-49FE-96EF-3A079120D7D1}" destId="{9E07FDA7-5A66-4783-9EE6-B05F34289575}" srcOrd="0" destOrd="0" presId="urn:microsoft.com/office/officeart/2005/8/layout/hProcess9"/>
    <dgm:cxn modelId="{82B3E545-A695-4D1F-9901-8F374363578D}" type="presOf" srcId="{EED6B75C-E8E8-4F46-A726-2DC248352189}" destId="{3D022981-A391-4C3F-825F-D254FD7EC80C}" srcOrd="0" destOrd="0" presId="urn:microsoft.com/office/officeart/2005/8/layout/hProcess9"/>
    <dgm:cxn modelId="{B7194D6D-3AA5-44DF-8627-FD1EB9FBB552}" srcId="{D0937378-29A1-49EE-8B27-388269F8B902}" destId="{014EC070-DE2C-49FE-96EF-3A079120D7D1}" srcOrd="2" destOrd="0" parTransId="{4943F4AC-6649-4B00-BA64-8365E0F9B082}" sibTransId="{82AC6791-E25B-40B1-BA0F-455A22526462}"/>
    <dgm:cxn modelId="{BA9ECF57-E2CD-447E-A93A-26C86A601090}" type="presOf" srcId="{9CA8F02B-C175-484C-910F-54F2F7901332}" destId="{587AF57C-69CB-4C5C-A841-DBB63D5EA441}" srcOrd="0" destOrd="0" presId="urn:microsoft.com/office/officeart/2005/8/layout/hProcess9"/>
    <dgm:cxn modelId="{F65A2EB9-07D5-40FF-8127-CC15FD0D8BF4}" srcId="{D0937378-29A1-49EE-8B27-388269F8B902}" destId="{EED6B75C-E8E8-4F46-A726-2DC248352189}" srcOrd="0" destOrd="0" parTransId="{778CDB68-4E5D-4263-A6D6-E70713C5F64F}" sibTransId="{4215C436-BAF6-4384-B44B-5847A91233FC}"/>
    <dgm:cxn modelId="{E4607A6F-8121-4CB4-A2D2-6C1C6CBEF103}" type="presParOf" srcId="{9B8F28F7-05D1-4084-AE59-27F6AD487121}" destId="{97EE46E8-CCAA-4944-A872-5A38ACA1705B}" srcOrd="0" destOrd="0" presId="urn:microsoft.com/office/officeart/2005/8/layout/hProcess9"/>
    <dgm:cxn modelId="{05652976-2D7C-4D30-AFBC-7D1AFC40310F}" type="presParOf" srcId="{9B8F28F7-05D1-4084-AE59-27F6AD487121}" destId="{D52593A8-DF38-4132-803B-3C2DD75129AD}" srcOrd="1" destOrd="0" presId="urn:microsoft.com/office/officeart/2005/8/layout/hProcess9"/>
    <dgm:cxn modelId="{217DF52D-A39C-4BF2-9265-48474CE586E9}" type="presParOf" srcId="{D52593A8-DF38-4132-803B-3C2DD75129AD}" destId="{3D022981-A391-4C3F-825F-D254FD7EC80C}" srcOrd="0" destOrd="0" presId="urn:microsoft.com/office/officeart/2005/8/layout/hProcess9"/>
    <dgm:cxn modelId="{089EF548-BFE5-432A-B875-12763175D07A}" type="presParOf" srcId="{D52593A8-DF38-4132-803B-3C2DD75129AD}" destId="{E30B46B5-52B6-4B8A-8310-375BF372EA7D}" srcOrd="1" destOrd="0" presId="urn:microsoft.com/office/officeart/2005/8/layout/hProcess9"/>
    <dgm:cxn modelId="{71BDA531-70C3-4476-8B41-6E2FA99EA914}" type="presParOf" srcId="{D52593A8-DF38-4132-803B-3C2DD75129AD}" destId="{587AF57C-69CB-4C5C-A841-DBB63D5EA441}" srcOrd="2" destOrd="0" presId="urn:microsoft.com/office/officeart/2005/8/layout/hProcess9"/>
    <dgm:cxn modelId="{ADFB2A73-12BE-40CA-AFDF-92A3BAAD5946}" type="presParOf" srcId="{D52593A8-DF38-4132-803B-3C2DD75129AD}" destId="{552C8AA2-6FAC-4913-BE37-40A1B19DB580}" srcOrd="3" destOrd="0" presId="urn:microsoft.com/office/officeart/2005/8/layout/hProcess9"/>
    <dgm:cxn modelId="{ACF946CB-D078-40E2-8EC2-4E1A4E0ED353}" type="presParOf" srcId="{D52593A8-DF38-4132-803B-3C2DD75129AD}" destId="{9E07FDA7-5A66-4783-9EE6-B05F34289575}"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975DDD-4008-4BAB-B3C5-DEE97F6D024D}">
      <dsp:nvSpPr>
        <dsp:cNvPr id="0" name=""/>
        <dsp:cNvSpPr/>
      </dsp:nvSpPr>
      <dsp:spPr>
        <a:xfrm>
          <a:off x="2676225" y="0"/>
          <a:ext cx="2271056" cy="2271401"/>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23CD19-EDF7-4A9A-AB95-111EB762BF7A}">
      <dsp:nvSpPr>
        <dsp:cNvPr id="0" name=""/>
        <dsp:cNvSpPr/>
      </dsp:nvSpPr>
      <dsp:spPr>
        <a:xfrm>
          <a:off x="3178203" y="820044"/>
          <a:ext cx="1261982" cy="630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kern="1200" dirty="0"/>
            <a:t>Familia</a:t>
          </a:r>
          <a:endParaRPr lang="es-MX" sz="1300" kern="1200" dirty="0"/>
        </a:p>
      </dsp:txBody>
      <dsp:txXfrm>
        <a:off x="3178203" y="820044"/>
        <a:ext cx="1261982" cy="630840"/>
      </dsp:txXfrm>
    </dsp:sp>
    <dsp:sp modelId="{863F1D0D-C965-472C-9A85-987E5C7A0D2F}">
      <dsp:nvSpPr>
        <dsp:cNvPr id="0" name=""/>
        <dsp:cNvSpPr/>
      </dsp:nvSpPr>
      <dsp:spPr>
        <a:xfrm>
          <a:off x="2045448" y="1305088"/>
          <a:ext cx="2271056" cy="2271401"/>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D49B73-7372-4FC5-A00C-53FE1746BD94}">
      <dsp:nvSpPr>
        <dsp:cNvPr id="0" name=""/>
        <dsp:cNvSpPr/>
      </dsp:nvSpPr>
      <dsp:spPr>
        <a:xfrm>
          <a:off x="2549985" y="2132682"/>
          <a:ext cx="1261982" cy="630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kern="1200" dirty="0"/>
            <a:t>Escuela</a:t>
          </a:r>
          <a:endParaRPr lang="es-MX" sz="1300" kern="1200" dirty="0"/>
        </a:p>
      </dsp:txBody>
      <dsp:txXfrm>
        <a:off x="2549985" y="2132682"/>
        <a:ext cx="1261982" cy="630840"/>
      </dsp:txXfrm>
    </dsp:sp>
    <dsp:sp modelId="{C6D2A7EB-7A03-4025-B49E-C80075F8EFD4}">
      <dsp:nvSpPr>
        <dsp:cNvPr id="0" name=""/>
        <dsp:cNvSpPr/>
      </dsp:nvSpPr>
      <dsp:spPr>
        <a:xfrm>
          <a:off x="2837865" y="2766353"/>
          <a:ext cx="1951188" cy="1951971"/>
        </a:xfrm>
        <a:prstGeom prst="blockArc">
          <a:avLst>
            <a:gd name="adj1" fmla="val 13500000"/>
            <a:gd name="adj2" fmla="val 10800000"/>
            <a:gd name="adj3" fmla="val 1274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4E3BD2-827B-490C-9FD0-672E976618C7}">
      <dsp:nvSpPr>
        <dsp:cNvPr id="0" name=""/>
        <dsp:cNvSpPr/>
      </dsp:nvSpPr>
      <dsp:spPr>
        <a:xfrm>
          <a:off x="3181189" y="3447208"/>
          <a:ext cx="1261982" cy="630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s-ES" sz="1300" kern="1200" dirty="0"/>
            <a:t>Organizaciones sociales</a:t>
          </a:r>
          <a:endParaRPr lang="es-MX" sz="1300" kern="1200" dirty="0"/>
        </a:p>
      </dsp:txBody>
      <dsp:txXfrm>
        <a:off x="3181189" y="3447208"/>
        <a:ext cx="1261982" cy="630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5E9546-4C1A-4D35-9F81-BC949C794D15}">
      <dsp:nvSpPr>
        <dsp:cNvPr id="0" name=""/>
        <dsp:cNvSpPr/>
      </dsp:nvSpPr>
      <dsp:spPr>
        <a:xfrm>
          <a:off x="0" y="1647153"/>
          <a:ext cx="8128000" cy="5292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799EC7-C8F6-413C-BBCE-3D721D138661}">
      <dsp:nvSpPr>
        <dsp:cNvPr id="0" name=""/>
        <dsp:cNvSpPr/>
      </dsp:nvSpPr>
      <dsp:spPr>
        <a:xfrm>
          <a:off x="406400" y="1337193"/>
          <a:ext cx="5689600" cy="619920"/>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933450">
            <a:lnSpc>
              <a:spcPct val="90000"/>
            </a:lnSpc>
            <a:spcBef>
              <a:spcPct val="0"/>
            </a:spcBef>
            <a:spcAft>
              <a:spcPct val="35000"/>
            </a:spcAft>
            <a:buNone/>
          </a:pPr>
          <a:r>
            <a:rPr lang="es-ES" sz="2100" kern="1200" dirty="0"/>
            <a:t>Comunicación </a:t>
          </a:r>
          <a:endParaRPr lang="es-MX" sz="2100" kern="1200" dirty="0"/>
        </a:p>
      </dsp:txBody>
      <dsp:txXfrm>
        <a:off x="436662" y="1367455"/>
        <a:ext cx="5629076" cy="559396"/>
      </dsp:txXfrm>
    </dsp:sp>
    <dsp:sp modelId="{5CC40CD5-DDFD-468A-B147-0685006337C3}">
      <dsp:nvSpPr>
        <dsp:cNvPr id="0" name=""/>
        <dsp:cNvSpPr/>
      </dsp:nvSpPr>
      <dsp:spPr>
        <a:xfrm>
          <a:off x="0" y="2599713"/>
          <a:ext cx="8128000" cy="5292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B4928A-62E6-4CC6-8161-B6DA2A419114}">
      <dsp:nvSpPr>
        <dsp:cNvPr id="0" name=""/>
        <dsp:cNvSpPr/>
      </dsp:nvSpPr>
      <dsp:spPr>
        <a:xfrm>
          <a:off x="406400" y="2289753"/>
          <a:ext cx="5689600" cy="619920"/>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933450">
            <a:lnSpc>
              <a:spcPct val="90000"/>
            </a:lnSpc>
            <a:spcBef>
              <a:spcPct val="0"/>
            </a:spcBef>
            <a:spcAft>
              <a:spcPct val="35000"/>
            </a:spcAft>
            <a:buNone/>
          </a:pPr>
          <a:r>
            <a:rPr lang="es-ES" sz="2100" kern="1200" dirty="0"/>
            <a:t>Fluidez y reciprocidad de las conexiones</a:t>
          </a:r>
          <a:endParaRPr lang="es-MX" sz="2100" kern="1200" dirty="0"/>
        </a:p>
      </dsp:txBody>
      <dsp:txXfrm>
        <a:off x="436662" y="2320015"/>
        <a:ext cx="5629076" cy="559396"/>
      </dsp:txXfrm>
    </dsp:sp>
    <dsp:sp modelId="{C58D57C2-1C3E-4CB0-867E-29D9D06DB136}">
      <dsp:nvSpPr>
        <dsp:cNvPr id="0" name=""/>
        <dsp:cNvSpPr/>
      </dsp:nvSpPr>
      <dsp:spPr>
        <a:xfrm>
          <a:off x="0" y="3552273"/>
          <a:ext cx="8128000" cy="529200"/>
        </a:xfrm>
        <a:prstGeom prst="rect">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A5DBDF-FD0A-418A-8F84-AFCD187EF5A8}">
      <dsp:nvSpPr>
        <dsp:cNvPr id="0" name=""/>
        <dsp:cNvSpPr/>
      </dsp:nvSpPr>
      <dsp:spPr>
        <a:xfrm>
          <a:off x="406400" y="3242313"/>
          <a:ext cx="5689600" cy="619920"/>
        </a:xfrm>
        <a:prstGeom prst="round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933450">
            <a:lnSpc>
              <a:spcPct val="90000"/>
            </a:lnSpc>
            <a:spcBef>
              <a:spcPct val="0"/>
            </a:spcBef>
            <a:spcAft>
              <a:spcPct val="35000"/>
            </a:spcAft>
            <a:buNone/>
          </a:pPr>
          <a:r>
            <a:rPr lang="es-ES" sz="2100" kern="1200" dirty="0"/>
            <a:t>Potenciación de los recursos</a:t>
          </a:r>
          <a:endParaRPr lang="es-MX" sz="2100" kern="1200" dirty="0"/>
        </a:p>
      </dsp:txBody>
      <dsp:txXfrm>
        <a:off x="436662" y="3272575"/>
        <a:ext cx="5629076" cy="5593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E46E8-CCAA-4944-A872-5A38ACA1705B}">
      <dsp:nvSpPr>
        <dsp:cNvPr id="0" name=""/>
        <dsp:cNvSpPr/>
      </dsp:nvSpPr>
      <dsp:spPr>
        <a:xfrm>
          <a:off x="555812" y="0"/>
          <a:ext cx="6299209" cy="428330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022981-A391-4C3F-825F-D254FD7EC80C}">
      <dsp:nvSpPr>
        <dsp:cNvPr id="0" name=""/>
        <dsp:cNvSpPr/>
      </dsp:nvSpPr>
      <dsp:spPr>
        <a:xfrm>
          <a:off x="0" y="1284991"/>
          <a:ext cx="2223250" cy="171332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ES" sz="1600" kern="1200" dirty="0"/>
            <a:t>Las escuelas son un tipo particular de sistemas complejos</a:t>
          </a:r>
          <a:endParaRPr lang="es-MX" sz="1600" kern="1200" dirty="0"/>
        </a:p>
      </dsp:txBody>
      <dsp:txXfrm>
        <a:off x="83637" y="1368628"/>
        <a:ext cx="2055976" cy="1546048"/>
      </dsp:txXfrm>
    </dsp:sp>
    <dsp:sp modelId="{587AF57C-69CB-4C5C-A841-DBB63D5EA441}">
      <dsp:nvSpPr>
        <dsp:cNvPr id="0" name=""/>
        <dsp:cNvSpPr/>
      </dsp:nvSpPr>
      <dsp:spPr>
        <a:xfrm>
          <a:off x="2593792" y="1284991"/>
          <a:ext cx="2223250" cy="171332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Organizaciones nucleares de un sistema funcional</a:t>
          </a:r>
          <a:endParaRPr lang="es-MX" sz="1800" kern="1200" dirty="0"/>
        </a:p>
      </dsp:txBody>
      <dsp:txXfrm>
        <a:off x="2677429" y="1368628"/>
        <a:ext cx="2055976" cy="1546048"/>
      </dsp:txXfrm>
    </dsp:sp>
    <dsp:sp modelId="{9E07FDA7-5A66-4783-9EE6-B05F34289575}">
      <dsp:nvSpPr>
        <dsp:cNvPr id="0" name=""/>
        <dsp:cNvSpPr/>
      </dsp:nvSpPr>
      <dsp:spPr>
        <a:xfrm>
          <a:off x="5187584" y="1284991"/>
          <a:ext cx="2223250" cy="171332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ES" sz="1800" kern="1200" dirty="0"/>
            <a:t>Sistema educativo</a:t>
          </a:r>
          <a:endParaRPr lang="es-MX" sz="1800" kern="1200" dirty="0"/>
        </a:p>
      </dsp:txBody>
      <dsp:txXfrm>
        <a:off x="5271221" y="1368628"/>
        <a:ext cx="2055976" cy="1546048"/>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4/14/2021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4/14/2021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0ADE95-7280-4926-A00F-D39A8F2E0A0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02C1400-0467-40D1-AAA9-DA9A6153D8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28F6290F-1930-42F2-8A68-505BBC9D03A8}"/>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5" name="Marcador de pie de página 4">
            <a:extLst>
              <a:ext uri="{FF2B5EF4-FFF2-40B4-BE49-F238E27FC236}">
                <a16:creationId xmlns:a16="http://schemas.microsoft.com/office/drawing/2014/main" id="{6704F504-2BB0-4C74-B2B1-8BA6AEA65D5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43687CD-769A-4CC3-8C37-2397AC9D0AE3}"/>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366847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F2F7B-DE34-4EE7-8777-E69F86BA9A3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64554D0-1978-4FB9-9906-7DFBF088301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C7D5331-6D01-4540-936F-F0883E7531EE}"/>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5" name="Marcador de pie de página 4">
            <a:extLst>
              <a:ext uri="{FF2B5EF4-FFF2-40B4-BE49-F238E27FC236}">
                <a16:creationId xmlns:a16="http://schemas.microsoft.com/office/drawing/2014/main" id="{5B146D7C-038D-4980-B44B-454A69E4248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7A0D4B3-ADEF-4F30-AE4A-3FDE02ED8D8A}"/>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2241990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22794E-7E16-46AB-A29B-2B3D640B39F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BC9D381-73B3-4DDC-8794-8C80DC9E0A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C0ACBBA-5F6D-4733-A2A5-D45256F1384F}"/>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5" name="Marcador de pie de página 4">
            <a:extLst>
              <a:ext uri="{FF2B5EF4-FFF2-40B4-BE49-F238E27FC236}">
                <a16:creationId xmlns:a16="http://schemas.microsoft.com/office/drawing/2014/main" id="{6403ED3A-C470-4655-8B6B-7D2502A5C0A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AB90DCA-C8AE-4017-9F1F-189239530572}"/>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2021916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C0D1BD-11F1-48DB-8156-045ECA36655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7AAC579-F1AA-4719-9EAC-96D18457B53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5C59879F-1ADD-4B73-9C6E-194C23223D9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153134DC-38C5-4827-84D8-EFA2BD8DD63D}"/>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6" name="Marcador de pie de página 5">
            <a:extLst>
              <a:ext uri="{FF2B5EF4-FFF2-40B4-BE49-F238E27FC236}">
                <a16:creationId xmlns:a16="http://schemas.microsoft.com/office/drawing/2014/main" id="{CCBF0F47-5002-4149-AB8C-55A03F7E378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6D48A487-2342-464A-82C3-49B3DE88B8F2}"/>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3385679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A895BB-8EC0-45EA-B746-2DD76C13B6E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55C0CA3-736C-496F-AF0D-3593160BC2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2A9BBF68-B100-43AB-91BC-84E0CC7B342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04CA9BD-4902-49CA-89A3-2047F1ADF8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FF5D79B-FE7E-4542-9E71-AA305C0316A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256F5D2-E298-423C-8E27-1E27FBCB380B}"/>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8" name="Marcador de pie de página 7">
            <a:extLst>
              <a:ext uri="{FF2B5EF4-FFF2-40B4-BE49-F238E27FC236}">
                <a16:creationId xmlns:a16="http://schemas.microsoft.com/office/drawing/2014/main" id="{C405D50A-86E4-43E4-AAA5-ECFF3D5BD93E}"/>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F42932C-AB31-499C-A655-D34942142EEF}"/>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3364922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C9DD48-889C-437E-8F04-BCE8519E665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08A0155-9182-4714-A6D2-AA50B84F7AE2}"/>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4" name="Marcador de pie de página 3">
            <a:extLst>
              <a:ext uri="{FF2B5EF4-FFF2-40B4-BE49-F238E27FC236}">
                <a16:creationId xmlns:a16="http://schemas.microsoft.com/office/drawing/2014/main" id="{29764D32-1FFB-4CDE-84EB-6E4EF35B9E62}"/>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A6AB2E73-FE8A-46AE-B982-A4EA2032D504}"/>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35265411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56B8E18-179B-4EA8-AD7F-871286F9BE55}"/>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3" name="Marcador de pie de página 2">
            <a:extLst>
              <a:ext uri="{FF2B5EF4-FFF2-40B4-BE49-F238E27FC236}">
                <a16:creationId xmlns:a16="http://schemas.microsoft.com/office/drawing/2014/main" id="{EAAC8829-EACB-49A1-A3F6-7B5C98E30583}"/>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B507AA4F-FECB-4B2F-A358-A8B44AE07FB7}"/>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31146268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2C71AA-04A6-49DD-B6C8-740385CF0D4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58C70D2-CC0B-4071-8ED0-0AA1BD83D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C4BA52EC-251C-4EC3-829D-D107CC1B70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2A2F2F2-3379-42F4-A44C-73C780CA7055}"/>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6" name="Marcador de pie de página 5">
            <a:extLst>
              <a:ext uri="{FF2B5EF4-FFF2-40B4-BE49-F238E27FC236}">
                <a16:creationId xmlns:a16="http://schemas.microsoft.com/office/drawing/2014/main" id="{A13B1FFA-D037-4C10-AF0F-6376F62FDA1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36D38F1-B509-4500-8FEC-ADE724C99943}"/>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3605978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A77A77-A093-4579-AB08-F6332B481A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C9DE0E7F-ABA7-44C1-B5E3-EA983E1595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7DC7C378-4224-4EC4-B88C-72BDB0A7F0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84A15C7-ABE8-4AC6-BD25-4EA3A52D9DC4}"/>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6" name="Marcador de pie de página 5">
            <a:extLst>
              <a:ext uri="{FF2B5EF4-FFF2-40B4-BE49-F238E27FC236}">
                <a16:creationId xmlns:a16="http://schemas.microsoft.com/office/drawing/2014/main" id="{B93DCD1F-388F-4547-B23D-8BDCD3097FA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14C468-8D9C-433F-9A13-06381592F0C9}"/>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17179574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862F28-EBF1-4EC4-A2D1-67D50A3EB10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1282512-E351-41ED-9A4E-2367EF293A1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EB79314-DF0E-470D-B7D7-EEC5B9B55B7D}"/>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5" name="Marcador de pie de página 4">
            <a:extLst>
              <a:ext uri="{FF2B5EF4-FFF2-40B4-BE49-F238E27FC236}">
                <a16:creationId xmlns:a16="http://schemas.microsoft.com/office/drawing/2014/main" id="{B4445E45-8EA1-4FAF-AD09-79699819219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6D223E6-794F-4C5B-AD5A-8A224F9CCDE4}"/>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7728731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5C127B2-A8B5-410F-BC45-BDE6354AF3C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8EA3BA9-D67D-4D47-AA63-64B4FA6AB5F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381CE16-7DB1-4684-A5A3-2D3A491437B4}"/>
              </a:ext>
            </a:extLst>
          </p:cNvPr>
          <p:cNvSpPr>
            <a:spLocks noGrp="1"/>
          </p:cNvSpPr>
          <p:nvPr>
            <p:ph type="dt" sz="half" idx="10"/>
          </p:nvPr>
        </p:nvSpPr>
        <p:spPr/>
        <p:txBody>
          <a:bodyPr/>
          <a:lstStyle/>
          <a:p>
            <a:fld id="{E30F7CA7-460F-46E9-97B8-1F2494CA25C7}" type="datetimeFigureOut">
              <a:rPr lang="es-MX" smtClean="0"/>
              <a:t>14/04/2021</a:t>
            </a:fld>
            <a:endParaRPr lang="es-MX"/>
          </a:p>
        </p:txBody>
      </p:sp>
      <p:sp>
        <p:nvSpPr>
          <p:cNvPr id="5" name="Marcador de pie de página 4">
            <a:extLst>
              <a:ext uri="{FF2B5EF4-FFF2-40B4-BE49-F238E27FC236}">
                <a16:creationId xmlns:a16="http://schemas.microsoft.com/office/drawing/2014/main" id="{70834DEA-2D3D-46F9-8F17-4EBEDA321FE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71D12D4-C481-4938-B5B0-500BA74B8C3F}"/>
              </a:ext>
            </a:extLst>
          </p:cNvPr>
          <p:cNvSpPr>
            <a:spLocks noGrp="1"/>
          </p:cNvSpPr>
          <p:nvPr>
            <p:ph type="sldNum" sz="quarter" idx="12"/>
          </p:nvPr>
        </p:nvSpPr>
        <p:spPr/>
        <p:txBody>
          <a:bodyPr/>
          <a:lstStyle/>
          <a:p>
            <a:fld id="{8F1F2CEB-4D9B-44D0-A6C5-767A896ABEA4}" type="slidenum">
              <a:rPr lang="es-MX" smtClean="0"/>
              <a:t>‹Nº›</a:t>
            </a:fld>
            <a:endParaRPr lang="es-MX"/>
          </a:p>
        </p:txBody>
      </p:sp>
    </p:spTree>
    <p:extLst>
      <p:ext uri="{BB962C8B-B14F-4D97-AF65-F5344CB8AC3E}">
        <p14:creationId xmlns:p14="http://schemas.microsoft.com/office/powerpoint/2010/main" val="24411055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Wednesday, April 14, 2021</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34164680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Wednesday, April 14, 2021</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24648171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Wednesday, April 14, 2021</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28951983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Wednesday, April 14, 2021</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4337697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Wednesday, April 14, 2021</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‹Nº›</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2126361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Wednesday, April 14, 2021</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10328890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Wednesday, April 14, 2021</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62446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4/14/2021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Wednesday, April 14, 2021</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5822893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Wednesday, April 14, 2021</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22747910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Wednesday, April 14, 2021</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35549283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Wednesday, April 14, 2021</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‹Nº›</a:t>
            </a:fld>
            <a:endParaRPr lang="en-US"/>
          </a:p>
        </p:txBody>
      </p:sp>
    </p:spTree>
    <p:extLst>
      <p:ext uri="{BB962C8B-B14F-4D97-AF65-F5344CB8AC3E}">
        <p14:creationId xmlns:p14="http://schemas.microsoft.com/office/powerpoint/2010/main" val="297455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4/14/2021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5125305" y="1488985"/>
            <a:ext cx="6264350" cy="169685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118447" y="4351687"/>
            <a:ext cx="6265588" cy="17040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4/14/2021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4/14/2021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4/14/2021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4/14/2021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4/14/2021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703B008-985A-483D-AD69-3254E8B619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63114DF-CB3B-48F3-A937-D61727848C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F06F574-F51A-4CB9-8450-6D210C6553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F7CA7-460F-46E9-97B8-1F2494CA25C7}" type="datetimeFigureOut">
              <a:rPr lang="es-MX" smtClean="0"/>
              <a:t>14/04/2021</a:t>
            </a:fld>
            <a:endParaRPr lang="es-MX"/>
          </a:p>
        </p:txBody>
      </p:sp>
      <p:sp>
        <p:nvSpPr>
          <p:cNvPr id="5" name="Marcador de pie de página 4">
            <a:extLst>
              <a:ext uri="{FF2B5EF4-FFF2-40B4-BE49-F238E27FC236}">
                <a16:creationId xmlns:a16="http://schemas.microsoft.com/office/drawing/2014/main" id="{AD39C079-AA7B-47EC-B5CA-7BC51A3332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7AAA8CB4-BDF6-4804-AA13-A55A65693D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F2CEB-4D9B-44D0-A6C5-767A896ABEA4}" type="slidenum">
              <a:rPr lang="es-MX" smtClean="0"/>
              <a:t>‹Nº›</a:t>
            </a:fld>
            <a:endParaRPr lang="es-MX"/>
          </a:p>
        </p:txBody>
      </p:sp>
    </p:spTree>
    <p:extLst>
      <p:ext uri="{BB962C8B-B14F-4D97-AF65-F5344CB8AC3E}">
        <p14:creationId xmlns:p14="http://schemas.microsoft.com/office/powerpoint/2010/main" val="1991062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Wednesday, April 14, 2021</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25095804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DA2761D3-8024-45E8-B06C-AEF12C7563AA}"/>
              </a:ext>
            </a:extLst>
          </p:cNvPr>
          <p:cNvGrpSpPr/>
          <p:nvPr/>
        </p:nvGrpSpPr>
        <p:grpSpPr>
          <a:xfrm>
            <a:off x="3343273" y="528038"/>
            <a:ext cx="5191126" cy="1300763"/>
            <a:chOff x="0" y="0"/>
            <a:chExt cx="4364042" cy="909701"/>
          </a:xfrm>
        </p:grpSpPr>
        <p:pic>
          <p:nvPicPr>
            <p:cNvPr id="5" name="2 Imagen">
              <a:extLst>
                <a:ext uri="{FF2B5EF4-FFF2-40B4-BE49-F238E27FC236}">
                  <a16:creationId xmlns:a16="http://schemas.microsoft.com/office/drawing/2014/main" id="{38827AA5-7B51-46FE-9F5C-1EC6AD9415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61952" cy="909701"/>
            </a:xfrm>
            <a:prstGeom prst="rect">
              <a:avLst/>
            </a:prstGeom>
          </p:spPr>
        </p:pic>
        <p:sp>
          <p:nvSpPr>
            <p:cNvPr id="6" name="1 CuadroTexto">
              <a:extLst>
                <a:ext uri="{FF2B5EF4-FFF2-40B4-BE49-F238E27FC236}">
                  <a16:creationId xmlns:a16="http://schemas.microsoft.com/office/drawing/2014/main" id="{B18F9A32-27B2-4DEF-BA33-494FBC58ABB1}"/>
                </a:ext>
              </a:extLst>
            </p:cNvPr>
            <p:cNvSpPr txBox="1"/>
            <p:nvPr/>
          </p:nvSpPr>
          <p:spPr>
            <a:xfrm>
              <a:off x="2079312" y="171831"/>
              <a:ext cx="2284730" cy="737870"/>
            </a:xfrm>
            <a:prstGeom prst="rect">
              <a:avLst/>
            </a:prstGeom>
            <a:noFill/>
          </p:spPr>
          <p:txBody>
            <a:bodyPr wrap="square" rtlCol="0">
              <a:no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es-MX" sz="1200" b="1" i="0" u="none" strike="noStrike" kern="1200" cap="none" spc="0" normalizeH="0" baseline="0" noProof="0" dirty="0">
                  <a:ln>
                    <a:noFill/>
                  </a:ln>
                  <a:solidFill>
                    <a:srgbClr val="939393"/>
                  </a:solidFill>
                  <a:effectLst/>
                  <a:uLnTx/>
                  <a:uFillTx/>
                  <a:latin typeface="Arial" panose="020B0604020202020204" pitchFamily="34" charset="0"/>
                  <a:ea typeface="Times New Roman" panose="02020603050405020304" pitchFamily="18" charset="0"/>
                  <a:cs typeface="Arial"/>
                  <a:sym typeface="Arial"/>
                </a:rPr>
                <a:t>​OBSERVACION Y ANALISIS DE PRACTICAS Y CONTEXTOS ESCOLARES</a:t>
              </a:r>
              <a:endParaRPr kumimoji="0" lang="es-MX" sz="1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Arial"/>
                <a:sym typeface="Arial"/>
              </a:endParaRPr>
            </a:p>
          </p:txBody>
        </p:sp>
        <p:cxnSp>
          <p:nvCxnSpPr>
            <p:cNvPr id="7" name="12 Conector recto">
              <a:extLst>
                <a:ext uri="{FF2B5EF4-FFF2-40B4-BE49-F238E27FC236}">
                  <a16:creationId xmlns:a16="http://schemas.microsoft.com/office/drawing/2014/main" id="{5C33177D-1F95-4A54-B5E7-3950CB40026A}"/>
                </a:ext>
              </a:extLst>
            </p:cNvPr>
            <p:cNvCxnSpPr/>
            <p:nvPr/>
          </p:nvCxnSpPr>
          <p:spPr>
            <a:xfrm>
              <a:off x="2079312" y="4"/>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8" name="Rectangle 5">
            <a:extLst>
              <a:ext uri="{FF2B5EF4-FFF2-40B4-BE49-F238E27FC236}">
                <a16:creationId xmlns:a16="http://schemas.microsoft.com/office/drawing/2014/main" id="{D7094BA5-E013-4CA1-93A9-2ADD9B240F6F}"/>
              </a:ext>
            </a:extLst>
          </p:cNvPr>
          <p:cNvSpPr>
            <a:spLocks noChangeArrowheads="1"/>
          </p:cNvSpPr>
          <p:nvPr/>
        </p:nvSpPr>
        <p:spPr bwMode="auto">
          <a:xfrm>
            <a:off x="1889758" y="1986669"/>
            <a:ext cx="841247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4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ESCUELA NORMAL DE EDUCACI</a:t>
            </a:r>
            <a:r>
              <a:rPr kumimoji="0" lang="es-MX" altLang="es-MX" sz="1400" b="1" i="0" u="none" strike="noStrike" kern="0" cap="none" spc="0" normalizeH="0" baseline="0" noProof="0" dirty="0">
                <a:ln>
                  <a:noFill/>
                </a:ln>
                <a:solidFill>
                  <a:srgbClr val="393346"/>
                </a:solidFill>
                <a:effectLst/>
                <a:uLnTx/>
                <a:uFillTx/>
                <a:latin typeface="Calibri" panose="020F0502020204030204" pitchFamily="34" charset="0"/>
                <a:ea typeface="Times New Roman" panose="02020603050405020304" pitchFamily="18" charset="0"/>
                <a:cs typeface="Times New Roman" panose="02020603050405020304" pitchFamily="18" charset="0"/>
                <a:sym typeface="Arial"/>
              </a:rPr>
              <a:t>Ó</a:t>
            </a:r>
            <a:r>
              <a:rPr kumimoji="0" lang="es-MX" altLang="es-MX" sz="14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N PREESCOLAR</a:t>
            </a:r>
            <a:endParaRPr kumimoji="0" lang="es-MX" altLang="es-MX" sz="1200" b="0" i="0" u="none" strike="noStrike" kern="0" cap="none" spc="0" normalizeH="0" baseline="0" noProof="0" dirty="0">
              <a:ln>
                <a:noFill/>
              </a:ln>
              <a:solidFill>
                <a:srgbClr val="393346"/>
              </a:solidFill>
              <a:effectLst/>
              <a:uLnTx/>
              <a:uFillTx/>
              <a:latin typeface="Arial"/>
              <a:ea typeface="Times New Roman" panose="02020603050405020304" pitchFamily="18" charset="0"/>
              <a:cs typeface="Arial"/>
              <a:sym typeface="Arial"/>
            </a:endParaRP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4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Licenciatura en Educaci</a:t>
            </a:r>
            <a:r>
              <a:rPr kumimoji="0" lang="es-MX" altLang="es-MX" sz="1400" b="1" i="0" u="none" strike="noStrike" kern="0" cap="none" spc="0" normalizeH="0" baseline="0" noProof="0" dirty="0">
                <a:ln>
                  <a:noFill/>
                </a:ln>
                <a:solidFill>
                  <a:srgbClr val="393346"/>
                </a:solidFill>
                <a:effectLst/>
                <a:uLnTx/>
                <a:uFillTx/>
                <a:latin typeface="Calibri" panose="020F0502020204030204" pitchFamily="34" charset="0"/>
                <a:ea typeface="Times New Roman" panose="02020603050405020304" pitchFamily="18" charset="0"/>
                <a:cs typeface="Times New Roman" panose="02020603050405020304" pitchFamily="18" charset="0"/>
                <a:sym typeface="Arial"/>
              </a:rPr>
              <a:t>ó</a:t>
            </a:r>
            <a:r>
              <a:rPr kumimoji="0" lang="es-MX" altLang="es-MX" sz="14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n preescolar</a:t>
            </a:r>
            <a:endParaRPr kumimoji="0" lang="es-MX" altLang="es-MX" sz="1200" b="0" i="0" u="none" strike="noStrike" kern="0" cap="none" spc="0" normalizeH="0" baseline="0" noProof="0" dirty="0">
              <a:ln>
                <a:noFill/>
              </a:ln>
              <a:solidFill>
                <a:srgbClr val="393346"/>
              </a:solidFill>
              <a:effectLst/>
              <a:uLnTx/>
              <a:uFillTx/>
              <a:latin typeface="Arial"/>
              <a:ea typeface="Times New Roman" panose="02020603050405020304" pitchFamily="18" charset="0"/>
              <a:cs typeface="Arial"/>
              <a:sym typeface="Arial"/>
            </a:endParaRP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4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Ciclo escolar 2020 </a:t>
            </a:r>
            <a:r>
              <a:rPr kumimoji="0" lang="es-MX" altLang="es-MX" sz="1400" b="1" i="0" u="none" strike="noStrike" kern="0" cap="none" spc="0" normalizeH="0" baseline="0" noProof="0" dirty="0">
                <a:ln>
                  <a:noFill/>
                </a:ln>
                <a:solidFill>
                  <a:srgbClr val="393346"/>
                </a:solidFill>
                <a:effectLst/>
                <a:uLnTx/>
                <a:uFillTx/>
                <a:latin typeface="Calibri" panose="020F0502020204030204" pitchFamily="34" charset="0"/>
                <a:ea typeface="Times New Roman" panose="02020603050405020304" pitchFamily="18" charset="0"/>
                <a:cs typeface="Times New Roman" panose="02020603050405020304" pitchFamily="18" charset="0"/>
                <a:sym typeface="Arial"/>
              </a:rPr>
              <a:t>–</a:t>
            </a:r>
            <a:r>
              <a:rPr kumimoji="0" lang="es-MX" altLang="es-MX" sz="14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 2021</a:t>
            </a:r>
            <a:endParaRPr kumimoji="0" lang="es-MX" altLang="es-MX" sz="1200" b="0" i="0" u="none" strike="noStrike" kern="0" cap="none" spc="0" normalizeH="0" baseline="0" noProof="0" dirty="0">
              <a:ln>
                <a:noFill/>
              </a:ln>
              <a:solidFill>
                <a:srgbClr val="393346"/>
              </a:solidFill>
              <a:effectLst/>
              <a:uLnTx/>
              <a:uFillTx/>
              <a:latin typeface="Arial"/>
              <a:ea typeface="Times New Roman" panose="02020603050405020304" pitchFamily="18" charset="0"/>
              <a:cs typeface="Arial"/>
              <a:sym typeface="Arial"/>
            </a:endParaRPr>
          </a:p>
          <a:p>
            <a:pPr marL="0" marR="0" lvl="0" indent="0" algn="ctr" defTabSz="914377" rtl="0" eaLnBrk="0" fontAlgn="base" latinLnBrk="0" hangingPunct="0">
              <a:lnSpc>
                <a:spcPct val="100000"/>
              </a:lnSpc>
              <a:spcBef>
                <a:spcPct val="0"/>
              </a:spcBef>
              <a:spcAft>
                <a:spcPct val="0"/>
              </a:spcAft>
              <a:buClrTx/>
              <a:buSzTx/>
              <a:buFontTx/>
              <a:buNone/>
              <a:tabLst/>
              <a:defRPr/>
            </a:pPr>
            <a:endParaRPr kumimoji="0" lang="es-MX" altLang="es-MX" sz="1800" b="0" i="0" u="none" strike="noStrike" kern="0" cap="none" spc="0" normalizeH="0" baseline="0" noProof="0" dirty="0">
              <a:ln>
                <a:noFill/>
              </a:ln>
              <a:solidFill>
                <a:srgbClr val="393346"/>
              </a:solidFill>
              <a:effectLst/>
              <a:uLnTx/>
              <a:uFillTx/>
              <a:latin typeface="Arial" panose="020B0604020202020204" pitchFamily="34" charset="0"/>
              <a:ea typeface="+mn-ea"/>
              <a:cs typeface="Arial"/>
              <a:sym typeface="Arial"/>
            </a:endParaRPr>
          </a:p>
        </p:txBody>
      </p:sp>
      <p:sp>
        <p:nvSpPr>
          <p:cNvPr id="9" name="Rectangle 7">
            <a:extLst>
              <a:ext uri="{FF2B5EF4-FFF2-40B4-BE49-F238E27FC236}">
                <a16:creationId xmlns:a16="http://schemas.microsoft.com/office/drawing/2014/main" id="{D3153440-F44D-46AA-87E0-BD5BB24701AF}"/>
              </a:ext>
            </a:extLst>
          </p:cNvPr>
          <p:cNvSpPr>
            <a:spLocks noChangeArrowheads="1"/>
          </p:cNvSpPr>
          <p:nvPr/>
        </p:nvSpPr>
        <p:spPr bwMode="auto">
          <a:xfrm>
            <a:off x="2259331" y="2749295"/>
            <a:ext cx="7673331" cy="377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377" rtl="0" eaLnBrk="0" fontAlgn="base" latinLnBrk="0" hangingPunct="0">
              <a:lnSpc>
                <a:spcPct val="100000"/>
              </a:lnSpc>
              <a:spcBef>
                <a:spcPct val="0"/>
              </a:spcBef>
              <a:spcAft>
                <a:spcPct val="0"/>
              </a:spcAft>
              <a:buClrTx/>
              <a:buSzTx/>
              <a:buFontTx/>
              <a:buNone/>
              <a:tabLst/>
              <a:defRPr/>
            </a:pPr>
            <a:endParaRPr kumimoji="0" lang="es-MX" altLang="es-MX" sz="1100" b="0" i="0" u="none" strike="noStrike" kern="0" cap="none" spc="0" normalizeH="0" baseline="0" noProof="0" dirty="0">
              <a:ln>
                <a:noFill/>
              </a:ln>
              <a:solidFill>
                <a:srgbClr val="393346"/>
              </a:solidFill>
              <a:effectLst/>
              <a:uLnTx/>
              <a:uFillTx/>
              <a:latin typeface="Arial"/>
              <a:ea typeface="+mn-ea"/>
              <a:cs typeface="Arial"/>
              <a:sym typeface="Arial"/>
            </a:endParaRP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800" b="1" i="0" u="none" strike="noStrike" kern="0" cap="none" spc="0" normalizeH="0" baseline="0" noProof="0" dirty="0">
                <a:ln>
                  <a:noFill/>
                </a:ln>
                <a:solidFill>
                  <a:srgbClr val="393346"/>
                </a:solidFill>
                <a:effectLst/>
                <a:uLnTx/>
                <a:uFillTx/>
                <a:latin typeface="Times New Roman" panose="02020603050405020304" pitchFamily="18" charset="0"/>
                <a:ea typeface="+mn-ea"/>
                <a:cs typeface="Times New Roman" panose="02020603050405020304" pitchFamily="18" charset="0"/>
                <a:sym typeface="Arial"/>
              </a:rPr>
              <a:t>UNIDAD I </a:t>
            </a: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800" b="0" i="0" u="none" strike="noStrike" kern="0" cap="none" spc="0" normalizeH="0" baseline="0" noProof="0" dirty="0">
                <a:ln>
                  <a:noFill/>
                </a:ln>
                <a:solidFill>
                  <a:srgbClr val="393346"/>
                </a:solidFill>
                <a:effectLst/>
                <a:uLnTx/>
                <a:uFillTx/>
                <a:latin typeface="Arial" panose="020B0604020202020204" pitchFamily="34" charset="0"/>
                <a:ea typeface="+mn-ea"/>
                <a:cs typeface="Arial"/>
                <a:sym typeface="Arial"/>
              </a:rPr>
              <a:t>Escuela y comunidad, encuentros y desencuentros.</a:t>
            </a:r>
          </a:p>
          <a:p>
            <a:pPr marL="0" marR="0" lvl="0" indent="0" algn="ctr" defTabSz="914377" rtl="0" eaLnBrk="0" fontAlgn="base" latinLnBrk="0" hangingPunct="0">
              <a:lnSpc>
                <a:spcPct val="100000"/>
              </a:lnSpc>
              <a:spcBef>
                <a:spcPct val="0"/>
              </a:spcBef>
              <a:spcAft>
                <a:spcPct val="0"/>
              </a:spcAft>
              <a:buClrTx/>
              <a:buSzTx/>
              <a:buFontTx/>
              <a:buNone/>
              <a:tabLst/>
              <a:defRPr/>
            </a:pPr>
            <a:endParaRPr lang="es-MX" altLang="es-MX" kern="0" dirty="0">
              <a:solidFill>
                <a:srgbClr val="393346"/>
              </a:solidFill>
              <a:latin typeface="Arial" panose="020B0604020202020204" pitchFamily="34" charset="0"/>
              <a:cs typeface="Arial"/>
              <a:sym typeface="Arial"/>
            </a:endParaRP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800" b="0" i="0" u="none" strike="noStrike" kern="0" cap="none" spc="0" normalizeH="0" baseline="0" noProof="0" dirty="0">
                <a:ln>
                  <a:noFill/>
                </a:ln>
                <a:solidFill>
                  <a:srgbClr val="393346"/>
                </a:solidFill>
                <a:effectLst/>
                <a:uLnTx/>
                <a:uFillTx/>
                <a:latin typeface="Arial" panose="020B0604020202020204" pitchFamily="34" charset="0"/>
                <a:ea typeface="+mn-ea"/>
                <a:cs typeface="Arial"/>
                <a:sym typeface="Arial"/>
              </a:rPr>
              <a:t> </a:t>
            </a:r>
            <a:endParaRPr kumimoji="0" lang="es-MX" altLang="es-MX" sz="1200" b="0" i="0" u="none" strike="noStrike" kern="0" cap="none" spc="0" normalizeH="0" baseline="0" noProof="0" dirty="0">
              <a:ln>
                <a:noFill/>
              </a:ln>
              <a:solidFill>
                <a:srgbClr val="393346"/>
              </a:solidFill>
              <a:effectLst/>
              <a:uLnTx/>
              <a:uFillTx/>
              <a:latin typeface="Arial" panose="020B0604020202020204" pitchFamily="34" charset="0"/>
              <a:ea typeface="Times New Roman" panose="02020603050405020304" pitchFamily="18" charset="0"/>
              <a:cs typeface="Arial"/>
              <a:sym typeface="Arial"/>
            </a:endParaRP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4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Grupo: 1°C</a:t>
            </a: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6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Nombre del docente: </a:t>
            </a:r>
            <a:r>
              <a:rPr kumimoji="0" lang="es-MX" altLang="es-MX" sz="1600"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María Efigenia Maury Arredondo </a:t>
            </a: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6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Nombre de las alumnas: </a:t>
            </a:r>
          </a:p>
          <a:p>
            <a:pPr marL="0" marR="0" lvl="0" indent="0" algn="ctr" defTabSz="914377" rtl="0" eaLnBrk="0" fontAlgn="base" latinLnBrk="0" hangingPunct="0">
              <a:lnSpc>
                <a:spcPct val="100000"/>
              </a:lnSpc>
              <a:spcBef>
                <a:spcPct val="0"/>
              </a:spcBef>
              <a:spcAft>
                <a:spcPct val="0"/>
              </a:spcAft>
              <a:buClrTx/>
              <a:buSzTx/>
              <a:buFontTx/>
              <a:buNone/>
              <a:tabLst/>
              <a:defRPr/>
            </a:pPr>
            <a:r>
              <a:rPr lang="es-MX" altLang="es-MX" sz="1600" kern="0" dirty="0">
                <a:solidFill>
                  <a:srgbClr val="393346"/>
                </a:solidFill>
                <a:latin typeface="Times New Roman" panose="02020603050405020304" pitchFamily="18" charset="0"/>
                <a:ea typeface="Times New Roman" panose="02020603050405020304" pitchFamily="18" charset="0"/>
                <a:cs typeface="Times New Roman" panose="02020603050405020304" pitchFamily="18" charset="0"/>
                <a:sym typeface="Arial"/>
              </a:rPr>
              <a:t>Kathia Anahí Castañuela Salas </a:t>
            </a: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6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Numero de lista: 3 </a:t>
            </a: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600"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Samantha de León Huitron Ramos </a:t>
            </a: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6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Numero de lista: 4 </a:t>
            </a:r>
          </a:p>
          <a:p>
            <a:pPr marL="0" marR="0" lvl="0" indent="0" algn="ctr" defTabSz="914377" rtl="0" eaLnBrk="0" fontAlgn="base" latinLnBrk="0" hangingPunct="0">
              <a:lnSpc>
                <a:spcPct val="100000"/>
              </a:lnSpc>
              <a:spcBef>
                <a:spcPct val="0"/>
              </a:spcBef>
              <a:spcAft>
                <a:spcPct val="0"/>
              </a:spcAft>
              <a:buClrTx/>
              <a:buSzTx/>
              <a:buFontTx/>
              <a:buNone/>
              <a:tabLst/>
              <a:defRPr/>
            </a:pPr>
            <a:endParaRPr kumimoji="0" lang="es-MX" altLang="es-MX" sz="16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endParaRPr>
          </a:p>
          <a:p>
            <a:pPr marL="0" marR="0" lvl="0" indent="0" algn="ctr" defTabSz="914377" rtl="0" eaLnBrk="0" fontAlgn="base" latinLnBrk="0" hangingPunct="0">
              <a:lnSpc>
                <a:spcPct val="100000"/>
              </a:lnSpc>
              <a:spcBef>
                <a:spcPct val="0"/>
              </a:spcBef>
              <a:spcAft>
                <a:spcPct val="0"/>
              </a:spcAft>
              <a:buClrTx/>
              <a:buSzTx/>
              <a:buFontTx/>
              <a:buNone/>
              <a:tabLst/>
              <a:defRPr/>
            </a:pPr>
            <a:endParaRPr kumimoji="0" lang="es-MX" altLang="es-MX" sz="16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endParaRPr>
          </a:p>
          <a:p>
            <a:pPr marL="0" marR="0" lvl="0" indent="0" algn="ctr" defTabSz="914377" rtl="0" eaLnBrk="0" fontAlgn="base" latinLnBrk="0" hangingPunct="0">
              <a:lnSpc>
                <a:spcPct val="100000"/>
              </a:lnSpc>
              <a:spcBef>
                <a:spcPct val="0"/>
              </a:spcBef>
              <a:spcAft>
                <a:spcPct val="0"/>
              </a:spcAft>
              <a:buClrTx/>
              <a:buSzTx/>
              <a:buFontTx/>
              <a:buNone/>
              <a:tabLst/>
              <a:defRPr/>
            </a:pPr>
            <a:r>
              <a:rPr kumimoji="0" lang="es-MX" altLang="es-MX" sz="14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Fecha: </a:t>
            </a:r>
            <a:r>
              <a:rPr lang="es-MX" altLang="es-MX" sz="1400" b="1" kern="0" dirty="0">
                <a:solidFill>
                  <a:srgbClr val="393346"/>
                </a:solidFill>
                <a:latin typeface="Times New Roman" panose="02020603050405020304" pitchFamily="18" charset="0"/>
                <a:ea typeface="Times New Roman" panose="02020603050405020304" pitchFamily="18" charset="0"/>
                <a:cs typeface="Times New Roman" panose="02020603050405020304" pitchFamily="18" charset="0"/>
                <a:sym typeface="Arial"/>
              </a:rPr>
              <a:t>14</a:t>
            </a:r>
            <a:r>
              <a:rPr kumimoji="0" lang="es-MX" altLang="es-MX" sz="1400" b="1" i="0" u="none" strike="noStrike" kern="0" cap="none" spc="0" normalizeH="0" baseline="0" noProof="0" dirty="0">
                <a:ln>
                  <a:noFill/>
                </a:ln>
                <a:solidFill>
                  <a:srgbClr val="393346"/>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Arial"/>
              </a:rPr>
              <a:t>/04/2021</a:t>
            </a:r>
            <a:endParaRPr kumimoji="0" lang="es-MX" altLang="es-MX" sz="2400" b="0" i="0" u="none" strike="noStrike" kern="0" cap="none" spc="0" normalizeH="0" baseline="0" noProof="0" dirty="0">
              <a:ln>
                <a:noFill/>
              </a:ln>
              <a:solidFill>
                <a:srgbClr val="393346"/>
              </a:solidFill>
              <a:effectLst/>
              <a:uLnTx/>
              <a:uFillTx/>
              <a:latin typeface="Arial" panose="020B0604020202020204" pitchFamily="34" charset="0"/>
              <a:ea typeface="+mn-ea"/>
              <a:cs typeface="Arial"/>
              <a:sym typeface="Arial"/>
            </a:endParaRPr>
          </a:p>
        </p:txBody>
      </p:sp>
    </p:spTree>
    <p:extLst>
      <p:ext uri="{BB962C8B-B14F-4D97-AF65-F5344CB8AC3E}">
        <p14:creationId xmlns:p14="http://schemas.microsoft.com/office/powerpoint/2010/main" val="3743068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5EDC8B-3CB1-4DA2-BA90-98D822A1F012}"/>
              </a:ext>
            </a:extLst>
          </p:cNvPr>
          <p:cNvSpPr>
            <a:spLocks noGrp="1"/>
          </p:cNvSpPr>
          <p:nvPr>
            <p:ph type="title"/>
          </p:nvPr>
        </p:nvSpPr>
        <p:spPr/>
        <p:txBody>
          <a:bodyPr>
            <a:normAutofit/>
          </a:bodyPr>
          <a:lstStyle/>
          <a:p>
            <a:r>
              <a:rPr lang="es-ES" sz="3600" dirty="0"/>
              <a:t>Autobservación de la escuela </a:t>
            </a:r>
            <a:br>
              <a:rPr lang="es-ES" dirty="0"/>
            </a:br>
            <a:r>
              <a:rPr lang="es-ES" sz="2000" dirty="0"/>
              <a:t>Una observación de la comunidad</a:t>
            </a:r>
            <a:endParaRPr lang="es-MX" dirty="0"/>
          </a:p>
        </p:txBody>
      </p:sp>
      <p:sp>
        <p:nvSpPr>
          <p:cNvPr id="3" name="Marcador de contenido 2">
            <a:extLst>
              <a:ext uri="{FF2B5EF4-FFF2-40B4-BE49-F238E27FC236}">
                <a16:creationId xmlns:a16="http://schemas.microsoft.com/office/drawing/2014/main" id="{BDE7AB53-3689-49DA-AA37-E089E43E1D73}"/>
              </a:ext>
            </a:extLst>
          </p:cNvPr>
          <p:cNvSpPr>
            <a:spLocks noGrp="1"/>
          </p:cNvSpPr>
          <p:nvPr>
            <p:ph idx="1"/>
          </p:nvPr>
        </p:nvSpPr>
        <p:spPr>
          <a:xfrm>
            <a:off x="4813647" y="-124466"/>
            <a:ext cx="6810956" cy="5248622"/>
          </a:xfrm>
        </p:spPr>
        <p:txBody>
          <a:bodyPr>
            <a:normAutofit/>
          </a:bodyPr>
          <a:lstStyle/>
          <a:p>
            <a:r>
              <a:rPr lang="es-ES" sz="1600" dirty="0"/>
              <a:t>En todas las actividades cotidianas de la escuela hay una definición de si misma y de su entorno, así como una observación de si misma supone una observación del entorno. </a:t>
            </a:r>
          </a:p>
          <a:p>
            <a:pPr marL="0" indent="0" algn="ctr">
              <a:buNone/>
            </a:pPr>
            <a:r>
              <a:rPr lang="es-ES" sz="1600" b="1" dirty="0"/>
              <a:t>¿Qué es para una escuela ser una escuela? Y ¿Qué es para la escuela una comunidad? </a:t>
            </a:r>
          </a:p>
          <a:p>
            <a:r>
              <a:rPr lang="es-ES" sz="1600" dirty="0"/>
              <a:t>Estos cuestionamientos suponen que se entienda a la escuela como una organización educativa y sistema social complejo capaz de observar al entorno. </a:t>
            </a:r>
            <a:endParaRPr lang="es-MX" sz="1600" dirty="0"/>
          </a:p>
        </p:txBody>
      </p:sp>
      <p:sp>
        <p:nvSpPr>
          <p:cNvPr id="4" name="CuadroTexto 3">
            <a:extLst>
              <a:ext uri="{FF2B5EF4-FFF2-40B4-BE49-F238E27FC236}">
                <a16:creationId xmlns:a16="http://schemas.microsoft.com/office/drawing/2014/main" id="{634C5A14-CA17-4C88-9799-2F9F8E73D4E6}"/>
              </a:ext>
            </a:extLst>
          </p:cNvPr>
          <p:cNvSpPr txBox="1"/>
          <p:nvPr/>
        </p:nvSpPr>
        <p:spPr>
          <a:xfrm>
            <a:off x="4929808" y="4497860"/>
            <a:ext cx="1881809" cy="307777"/>
          </a:xfrm>
          <a:prstGeom prst="rect">
            <a:avLst/>
          </a:prstGeom>
          <a:solidFill>
            <a:schemeClr val="bg2">
              <a:lumMod val="75000"/>
            </a:schemeClr>
          </a:solidFill>
        </p:spPr>
        <p:txBody>
          <a:bodyPr wrap="square" rtlCol="0">
            <a:spAutoFit/>
          </a:bodyPr>
          <a:lstStyle/>
          <a:p>
            <a:r>
              <a:rPr lang="es-ES" sz="1400" dirty="0"/>
              <a:t>AUTOREFERENTES</a:t>
            </a:r>
            <a:endParaRPr lang="es-MX" sz="1400" dirty="0"/>
          </a:p>
        </p:txBody>
      </p:sp>
      <p:sp>
        <p:nvSpPr>
          <p:cNvPr id="5" name="Flecha: a la derecha 4">
            <a:extLst>
              <a:ext uri="{FF2B5EF4-FFF2-40B4-BE49-F238E27FC236}">
                <a16:creationId xmlns:a16="http://schemas.microsoft.com/office/drawing/2014/main" id="{49C264BD-40F1-4DCF-B9B6-233F82551574}"/>
              </a:ext>
            </a:extLst>
          </p:cNvPr>
          <p:cNvSpPr/>
          <p:nvPr/>
        </p:nvSpPr>
        <p:spPr>
          <a:xfrm>
            <a:off x="6927778" y="4536887"/>
            <a:ext cx="795130" cy="2562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a:extLst>
              <a:ext uri="{FF2B5EF4-FFF2-40B4-BE49-F238E27FC236}">
                <a16:creationId xmlns:a16="http://schemas.microsoft.com/office/drawing/2014/main" id="{14AF2E24-D521-45D5-A1DD-4E883A3A39C1}"/>
              </a:ext>
            </a:extLst>
          </p:cNvPr>
          <p:cNvSpPr txBox="1"/>
          <p:nvPr/>
        </p:nvSpPr>
        <p:spPr>
          <a:xfrm>
            <a:off x="7871056" y="4293159"/>
            <a:ext cx="3432313" cy="830997"/>
          </a:xfrm>
          <a:prstGeom prst="rect">
            <a:avLst/>
          </a:prstGeom>
          <a:noFill/>
          <a:ln>
            <a:solidFill>
              <a:schemeClr val="accent1"/>
            </a:solidFill>
          </a:ln>
        </p:spPr>
        <p:txBody>
          <a:bodyPr wrap="square" rtlCol="0">
            <a:spAutoFit/>
          </a:bodyPr>
          <a:lstStyle/>
          <a:p>
            <a:r>
              <a:rPr lang="es-ES" sz="1600" dirty="0"/>
              <a:t>Producidas por los sistemas con respecto a si mismas sin recibir influencia del ambiente. </a:t>
            </a:r>
            <a:endParaRPr lang="es-MX" sz="1600" dirty="0"/>
          </a:p>
        </p:txBody>
      </p:sp>
      <p:sp>
        <p:nvSpPr>
          <p:cNvPr id="7" name="Flecha: hacia abajo 6">
            <a:extLst>
              <a:ext uri="{FF2B5EF4-FFF2-40B4-BE49-F238E27FC236}">
                <a16:creationId xmlns:a16="http://schemas.microsoft.com/office/drawing/2014/main" id="{533AD4F4-262B-41E2-8700-563BFDC697CD}"/>
              </a:ext>
            </a:extLst>
          </p:cNvPr>
          <p:cNvSpPr/>
          <p:nvPr/>
        </p:nvSpPr>
        <p:spPr>
          <a:xfrm>
            <a:off x="5804450" y="4883692"/>
            <a:ext cx="225288" cy="5482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a:extLst>
              <a:ext uri="{FF2B5EF4-FFF2-40B4-BE49-F238E27FC236}">
                <a16:creationId xmlns:a16="http://schemas.microsoft.com/office/drawing/2014/main" id="{6EAD7AB8-0446-41E3-A9DF-49E4E4E93F93}"/>
              </a:ext>
            </a:extLst>
          </p:cNvPr>
          <p:cNvSpPr txBox="1"/>
          <p:nvPr/>
        </p:nvSpPr>
        <p:spPr>
          <a:xfrm>
            <a:off x="4387610" y="5509988"/>
            <a:ext cx="3925794" cy="1077218"/>
          </a:xfrm>
          <a:prstGeom prst="rect">
            <a:avLst/>
          </a:prstGeom>
          <a:noFill/>
          <a:ln>
            <a:solidFill>
              <a:schemeClr val="accent1"/>
            </a:solidFill>
          </a:ln>
        </p:spPr>
        <p:txBody>
          <a:bodyPr wrap="square" rtlCol="0">
            <a:spAutoFit/>
          </a:bodyPr>
          <a:lstStyle/>
          <a:p>
            <a:r>
              <a:rPr lang="es-ES" sz="1600" dirty="0"/>
              <a:t>Se adaptan de forma estructural al entorno y todo lo que producen se orienta de tal forma que podemos distinguir lo del sistema del entorno</a:t>
            </a:r>
            <a:endParaRPr lang="es-MX" sz="1600" dirty="0"/>
          </a:p>
        </p:txBody>
      </p:sp>
    </p:spTree>
    <p:extLst>
      <p:ext uri="{BB962C8B-B14F-4D97-AF65-F5344CB8AC3E}">
        <p14:creationId xmlns:p14="http://schemas.microsoft.com/office/powerpoint/2010/main" val="1388202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0"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1"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6"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7"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 name="Group 31">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3" name="Rectangle 32">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4"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Rectangle 34">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7" name="Rectangle 36">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0"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62" name="Rectangle 61">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CuadroTexto 3">
            <a:extLst>
              <a:ext uri="{FF2B5EF4-FFF2-40B4-BE49-F238E27FC236}">
                <a16:creationId xmlns:a16="http://schemas.microsoft.com/office/drawing/2014/main" id="{A9FED81B-2B98-4458-9589-E11E0962FEA5}"/>
              </a:ext>
            </a:extLst>
          </p:cNvPr>
          <p:cNvSpPr txBox="1"/>
          <p:nvPr/>
        </p:nvSpPr>
        <p:spPr>
          <a:xfrm>
            <a:off x="2425211" y="743618"/>
            <a:ext cx="8765076" cy="3802762"/>
          </a:xfrm>
          <a:prstGeom prst="rect">
            <a:avLst/>
          </a:prstGeom>
        </p:spPr>
        <p:txBody>
          <a:bodyPr vert="horz" lIns="91440" tIns="45720" rIns="91440" bIns="45720" rtlCol="0" anchor="t">
            <a:norm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en-US" sz="1600" dirty="0"/>
              <a:t>La </a:t>
            </a:r>
            <a:r>
              <a:rPr lang="en-US" sz="1600" dirty="0" err="1"/>
              <a:t>observación</a:t>
            </a:r>
            <a:r>
              <a:rPr lang="en-US" sz="1600" dirty="0"/>
              <a:t> que las </a:t>
            </a:r>
            <a:r>
              <a:rPr lang="en-US" sz="1600" dirty="0" err="1"/>
              <a:t>escuelas</a:t>
            </a:r>
            <a:r>
              <a:rPr lang="en-US" sz="1600" dirty="0"/>
              <a:t> </a:t>
            </a:r>
            <a:r>
              <a:rPr lang="en-US" sz="1600" dirty="0" err="1"/>
              <a:t>hacen</a:t>
            </a:r>
            <a:r>
              <a:rPr lang="en-US" sz="1600" dirty="0"/>
              <a:t> de </a:t>
            </a:r>
            <a:r>
              <a:rPr lang="en-US" sz="1600" dirty="0" err="1"/>
              <a:t>si</a:t>
            </a:r>
            <a:r>
              <a:rPr lang="en-US" sz="1600" dirty="0"/>
              <a:t> </a:t>
            </a:r>
            <a:r>
              <a:rPr lang="en-US" sz="1600" dirty="0" err="1"/>
              <a:t>mismas</a:t>
            </a:r>
            <a:r>
              <a:rPr lang="en-US" sz="1600" dirty="0"/>
              <a:t> y de </a:t>
            </a:r>
            <a:r>
              <a:rPr lang="en-US" sz="1600" dirty="0" err="1"/>
              <a:t>su</a:t>
            </a:r>
            <a:r>
              <a:rPr lang="en-US" sz="1600" dirty="0"/>
              <a:t> </a:t>
            </a:r>
            <a:r>
              <a:rPr lang="en-US" sz="1600" dirty="0" err="1"/>
              <a:t>entorno</a:t>
            </a:r>
            <a:r>
              <a:rPr lang="en-US" sz="1600" dirty="0"/>
              <a:t> </a:t>
            </a:r>
            <a:r>
              <a:rPr lang="en-US" sz="1600" dirty="0" err="1"/>
              <a:t>esta</a:t>
            </a:r>
            <a:r>
              <a:rPr lang="en-US" sz="1600" dirty="0"/>
              <a:t> </a:t>
            </a:r>
            <a:r>
              <a:rPr lang="en-US" sz="1600" dirty="0" err="1"/>
              <a:t>condicionada</a:t>
            </a:r>
            <a:r>
              <a:rPr lang="en-US" sz="1600" dirty="0"/>
              <a:t> por </a:t>
            </a:r>
            <a:r>
              <a:rPr lang="en-US" sz="1600" dirty="0" err="1"/>
              <a:t>su</a:t>
            </a:r>
            <a:r>
              <a:rPr lang="en-US" sz="1600" dirty="0"/>
              <a:t> </a:t>
            </a:r>
            <a:r>
              <a:rPr lang="en-US" sz="1600" dirty="0" err="1"/>
              <a:t>estructura</a:t>
            </a:r>
            <a:r>
              <a:rPr lang="en-US" sz="1600" dirty="0"/>
              <a:t>. </a:t>
            </a:r>
          </a:p>
          <a:p>
            <a:pPr indent="-228600" defTabSz="914400">
              <a:lnSpc>
                <a:spcPct val="120000"/>
              </a:lnSpc>
              <a:spcAft>
                <a:spcPts val="600"/>
              </a:spcAft>
              <a:buClr>
                <a:schemeClr val="accent1"/>
              </a:buClr>
              <a:buSzPct val="110000"/>
              <a:buFont typeface="Wingdings" panose="05000000000000000000" pitchFamily="2" charset="2"/>
              <a:buChar char="§"/>
            </a:pPr>
            <a:endParaRPr lang="en-US" sz="1600" dirty="0"/>
          </a:p>
        </p:txBody>
      </p:sp>
      <p:graphicFrame>
        <p:nvGraphicFramePr>
          <p:cNvPr id="5" name="Diagrama 4">
            <a:extLst>
              <a:ext uri="{FF2B5EF4-FFF2-40B4-BE49-F238E27FC236}">
                <a16:creationId xmlns:a16="http://schemas.microsoft.com/office/drawing/2014/main" id="{7589122B-2489-472C-9883-433F15778A75}"/>
              </a:ext>
            </a:extLst>
          </p:cNvPr>
          <p:cNvGraphicFramePr/>
          <p:nvPr>
            <p:extLst>
              <p:ext uri="{D42A27DB-BD31-4B8C-83A1-F6EECF244321}">
                <p14:modId xmlns:p14="http://schemas.microsoft.com/office/powerpoint/2010/main" val="1195509028"/>
              </p:ext>
            </p:extLst>
          </p:nvPr>
        </p:nvGraphicFramePr>
        <p:xfrm>
          <a:off x="3168072" y="1287347"/>
          <a:ext cx="7410835" cy="4283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 name="CuadroTexto 60">
            <a:extLst>
              <a:ext uri="{FF2B5EF4-FFF2-40B4-BE49-F238E27FC236}">
                <a16:creationId xmlns:a16="http://schemas.microsoft.com/office/drawing/2014/main" id="{424060F1-247B-4DDE-813B-5DDF1D685CC2}"/>
              </a:ext>
            </a:extLst>
          </p:cNvPr>
          <p:cNvSpPr txBox="1"/>
          <p:nvPr/>
        </p:nvSpPr>
        <p:spPr>
          <a:xfrm>
            <a:off x="2482484" y="5739010"/>
            <a:ext cx="8765076" cy="1013918"/>
          </a:xfrm>
          <a:prstGeom prst="rect">
            <a:avLst/>
          </a:prstGeom>
        </p:spPr>
        <p:txBody>
          <a:bodyPr vert="horz" lIns="91440" tIns="45720" rIns="91440" bIns="45720" rtlCol="0" anchor="t">
            <a:normAutofit/>
          </a:bodyPr>
          <a:lstStyle/>
          <a:p>
            <a:pPr indent="-228600" defTabSz="914400">
              <a:lnSpc>
                <a:spcPct val="120000"/>
              </a:lnSpc>
              <a:spcAft>
                <a:spcPts val="600"/>
              </a:spcAft>
              <a:buClr>
                <a:schemeClr val="accent1"/>
              </a:buClr>
              <a:buSzPct val="110000"/>
              <a:buFont typeface="Wingdings" panose="05000000000000000000" pitchFamily="2" charset="2"/>
              <a:buChar char="§"/>
            </a:pPr>
            <a:r>
              <a:rPr lang="en-US" sz="1600" dirty="0" err="1"/>
              <a:t>Realizan</a:t>
            </a:r>
            <a:r>
              <a:rPr lang="en-US" sz="1600" dirty="0"/>
              <a:t> la </a:t>
            </a:r>
            <a:r>
              <a:rPr lang="en-US" sz="1600" dirty="0" err="1"/>
              <a:t>autobservacion</a:t>
            </a:r>
            <a:r>
              <a:rPr lang="en-US" sz="1600" dirty="0"/>
              <a:t> del Sistema </a:t>
            </a:r>
            <a:r>
              <a:rPr lang="en-US" sz="1600" dirty="0" err="1"/>
              <a:t>educativo</a:t>
            </a:r>
            <a:r>
              <a:rPr lang="en-US" sz="1600" dirty="0"/>
              <a:t> y la </a:t>
            </a:r>
            <a:r>
              <a:rPr lang="en-US" sz="1600" dirty="0" err="1"/>
              <a:t>obsevracion</a:t>
            </a:r>
            <a:r>
              <a:rPr lang="en-US" sz="1600" dirty="0"/>
              <a:t> del </a:t>
            </a:r>
            <a:r>
              <a:rPr lang="en-US" sz="1600" dirty="0" err="1"/>
              <a:t>entorno</a:t>
            </a:r>
            <a:r>
              <a:rPr lang="en-US" sz="1600" dirty="0"/>
              <a:t> que </a:t>
            </a:r>
            <a:r>
              <a:rPr lang="es-MX" sz="1600" dirty="0" err="1"/>
              <a:t>èsta</a:t>
            </a:r>
            <a:r>
              <a:rPr lang="en-US" sz="1600" dirty="0"/>
              <a:t> </a:t>
            </a:r>
            <a:r>
              <a:rPr lang="en-US" sz="1600" dirty="0" err="1"/>
              <a:t>supone</a:t>
            </a:r>
            <a:r>
              <a:rPr lang="en-US" sz="1600" dirty="0"/>
              <a:t>, y a </a:t>
            </a:r>
            <a:r>
              <a:rPr lang="en-US" sz="1600" dirty="0" err="1"/>
              <a:t>su</a:t>
            </a:r>
            <a:r>
              <a:rPr lang="en-US" sz="1600" dirty="0"/>
              <a:t> </a:t>
            </a:r>
            <a:r>
              <a:rPr lang="en-US" sz="1600" dirty="0" err="1"/>
              <a:t>vez</a:t>
            </a:r>
            <a:r>
              <a:rPr lang="en-US" sz="1600" dirty="0"/>
              <a:t>, </a:t>
            </a:r>
            <a:r>
              <a:rPr lang="en-US" sz="1600" dirty="0" err="1"/>
              <a:t>realizan</a:t>
            </a:r>
            <a:r>
              <a:rPr lang="en-US" sz="1600" dirty="0"/>
              <a:t> una </a:t>
            </a:r>
            <a:r>
              <a:rPr lang="en-US" sz="1600" dirty="0" err="1"/>
              <a:t>autobservacion</a:t>
            </a:r>
            <a:r>
              <a:rPr lang="en-US" sz="1600" dirty="0"/>
              <a:t> </a:t>
            </a:r>
            <a:r>
              <a:rPr lang="en-US" sz="1600" dirty="0" err="1"/>
              <a:t>propia</a:t>
            </a:r>
            <a:r>
              <a:rPr lang="en-US" sz="1600" dirty="0"/>
              <a:t> </a:t>
            </a:r>
            <a:r>
              <a:rPr lang="en-US" sz="1600" dirty="0" err="1"/>
              <a:t>como</a:t>
            </a:r>
            <a:r>
              <a:rPr lang="en-US" sz="1600" dirty="0"/>
              <a:t> </a:t>
            </a:r>
            <a:r>
              <a:rPr lang="en-US" sz="1600" dirty="0" err="1"/>
              <a:t>organizaciones</a:t>
            </a:r>
            <a:r>
              <a:rPr lang="en-US" sz="1600" dirty="0"/>
              <a:t> </a:t>
            </a:r>
            <a:r>
              <a:rPr lang="en-US" sz="1600" dirty="0" err="1"/>
              <a:t>sociales</a:t>
            </a:r>
            <a:r>
              <a:rPr lang="en-US" sz="1600" dirty="0"/>
              <a:t>.</a:t>
            </a:r>
          </a:p>
          <a:p>
            <a:pPr indent="-228600" defTabSz="914400">
              <a:lnSpc>
                <a:spcPct val="120000"/>
              </a:lnSpc>
              <a:spcAft>
                <a:spcPts val="600"/>
              </a:spcAft>
              <a:buClr>
                <a:schemeClr val="accent1"/>
              </a:buClr>
              <a:buSzPct val="110000"/>
              <a:buFont typeface="Wingdings" panose="05000000000000000000" pitchFamily="2" charset="2"/>
              <a:buChar char="§"/>
            </a:pPr>
            <a:endParaRPr lang="en-US" sz="1600" dirty="0"/>
          </a:p>
        </p:txBody>
      </p:sp>
    </p:spTree>
    <p:extLst>
      <p:ext uri="{BB962C8B-B14F-4D97-AF65-F5344CB8AC3E}">
        <p14:creationId xmlns:p14="http://schemas.microsoft.com/office/powerpoint/2010/main" val="353598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64BAD2C2-3033-4B4F-889A-F75989AB8B00}"/>
              </a:ext>
            </a:extLst>
          </p:cNvPr>
          <p:cNvSpPr>
            <a:spLocks noGrp="1"/>
          </p:cNvSpPr>
          <p:nvPr>
            <p:ph type="title"/>
          </p:nvPr>
        </p:nvSpPr>
        <p:spPr>
          <a:xfrm>
            <a:off x="645459" y="960120"/>
            <a:ext cx="3865695" cy="4171278"/>
          </a:xfrm>
        </p:spPr>
        <p:txBody>
          <a:bodyPr>
            <a:normAutofit/>
          </a:bodyPr>
          <a:lstStyle/>
          <a:p>
            <a:r>
              <a:rPr lang="es-ES" sz="3200" dirty="0">
                <a:solidFill>
                  <a:schemeClr val="accent1"/>
                </a:solidFill>
              </a:rPr>
              <a:t>ASPECTOS METODOLOGICOS</a:t>
            </a:r>
            <a:endParaRPr lang="es-MX" sz="3200" dirty="0">
              <a:solidFill>
                <a:schemeClr val="accent1"/>
              </a:solidFill>
            </a:endParaRP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EDC73576-2E4C-44CB-B039-9DB164294708}"/>
              </a:ext>
            </a:extLst>
          </p:cNvPr>
          <p:cNvSpPr>
            <a:spLocks noGrp="1"/>
          </p:cNvSpPr>
          <p:nvPr>
            <p:ph idx="1"/>
          </p:nvPr>
        </p:nvSpPr>
        <p:spPr>
          <a:xfrm>
            <a:off x="4983164" y="960120"/>
            <a:ext cx="5511800" cy="4171278"/>
          </a:xfrm>
        </p:spPr>
        <p:txBody>
          <a:bodyPr>
            <a:normAutofit/>
          </a:bodyPr>
          <a:lstStyle/>
          <a:p>
            <a:r>
              <a:rPr lang="es-ES" dirty="0"/>
              <a:t>Los esquemas de autobservación de un sistema complejos suponen la utilización de </a:t>
            </a:r>
            <a:r>
              <a:rPr lang="es-ES" b="1" dirty="0"/>
              <a:t>códigos </a:t>
            </a:r>
            <a:r>
              <a:rPr lang="es-ES" dirty="0"/>
              <a:t>y </a:t>
            </a:r>
            <a:r>
              <a:rPr lang="es-ES" b="1" dirty="0"/>
              <a:t>decisiones. </a:t>
            </a:r>
            <a:endParaRPr lang="es-MX" dirty="0"/>
          </a:p>
        </p:txBody>
      </p:sp>
    </p:spTree>
    <p:extLst>
      <p:ext uri="{BB962C8B-B14F-4D97-AF65-F5344CB8AC3E}">
        <p14:creationId xmlns:p14="http://schemas.microsoft.com/office/powerpoint/2010/main" val="3362065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9875CE6-630F-4425-A82A-F8EBF9A866EA}"/>
              </a:ext>
            </a:extLst>
          </p:cNvPr>
          <p:cNvSpPr txBox="1"/>
          <p:nvPr/>
        </p:nvSpPr>
        <p:spPr>
          <a:xfrm>
            <a:off x="662609" y="1060174"/>
            <a:ext cx="1802295" cy="369332"/>
          </a:xfrm>
          <a:prstGeom prst="rect">
            <a:avLst/>
          </a:prstGeom>
          <a:solidFill>
            <a:schemeClr val="accent1">
              <a:lumMod val="60000"/>
              <a:lumOff val="40000"/>
            </a:schemeClr>
          </a:solidFill>
        </p:spPr>
        <p:txBody>
          <a:bodyPr wrap="square" rtlCol="0">
            <a:spAutoFit/>
          </a:bodyPr>
          <a:lstStyle/>
          <a:p>
            <a:pPr algn="ctr"/>
            <a:r>
              <a:rPr lang="es-ES" dirty="0"/>
              <a:t>CÒDIGOS</a:t>
            </a:r>
            <a:r>
              <a:rPr lang="es-ES" b="1" dirty="0"/>
              <a:t> </a:t>
            </a:r>
            <a:endParaRPr lang="es-MX" b="1" dirty="0"/>
          </a:p>
        </p:txBody>
      </p:sp>
      <p:cxnSp>
        <p:nvCxnSpPr>
          <p:cNvPr id="6" name="Conector recto de flecha 5">
            <a:extLst>
              <a:ext uri="{FF2B5EF4-FFF2-40B4-BE49-F238E27FC236}">
                <a16:creationId xmlns:a16="http://schemas.microsoft.com/office/drawing/2014/main" id="{71395D43-57F9-4084-A649-9C4F70DF54B3}"/>
              </a:ext>
            </a:extLst>
          </p:cNvPr>
          <p:cNvCxnSpPr>
            <a:cxnSpLocks/>
            <a:stCxn id="4" idx="3"/>
          </p:cNvCxnSpPr>
          <p:nvPr/>
        </p:nvCxnSpPr>
        <p:spPr>
          <a:xfrm>
            <a:off x="2464904" y="1244840"/>
            <a:ext cx="795131" cy="8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CuadroTexto 7">
            <a:extLst>
              <a:ext uri="{FF2B5EF4-FFF2-40B4-BE49-F238E27FC236}">
                <a16:creationId xmlns:a16="http://schemas.microsoft.com/office/drawing/2014/main" id="{315FF6B8-19C5-4DAE-A91F-D97CBF40E356}"/>
              </a:ext>
            </a:extLst>
          </p:cNvPr>
          <p:cNvSpPr txBox="1"/>
          <p:nvPr/>
        </p:nvSpPr>
        <p:spPr>
          <a:xfrm>
            <a:off x="3419061" y="876372"/>
            <a:ext cx="6850354" cy="830997"/>
          </a:xfrm>
          <a:prstGeom prst="rect">
            <a:avLst/>
          </a:prstGeom>
          <a:noFill/>
        </p:spPr>
        <p:txBody>
          <a:bodyPr wrap="square" rtlCol="0">
            <a:spAutoFit/>
          </a:bodyPr>
          <a:lstStyle/>
          <a:p>
            <a:r>
              <a:rPr lang="es-ES" sz="1600" dirty="0"/>
              <a:t>Una observación sobre cuales son los códigos que una escuela utiliza para definirse a si misma, señala que es para esta ser una escuela y como se diferencia de su entorno. </a:t>
            </a:r>
            <a:endParaRPr lang="es-MX" sz="1600" dirty="0"/>
          </a:p>
        </p:txBody>
      </p:sp>
      <p:sp>
        <p:nvSpPr>
          <p:cNvPr id="9" name="CuadroTexto 8">
            <a:extLst>
              <a:ext uri="{FF2B5EF4-FFF2-40B4-BE49-F238E27FC236}">
                <a16:creationId xmlns:a16="http://schemas.microsoft.com/office/drawing/2014/main" id="{1052E6A9-1C51-41BA-B59B-C4127985C3E3}"/>
              </a:ext>
            </a:extLst>
          </p:cNvPr>
          <p:cNvSpPr txBox="1"/>
          <p:nvPr/>
        </p:nvSpPr>
        <p:spPr>
          <a:xfrm>
            <a:off x="662609" y="2654214"/>
            <a:ext cx="1802295" cy="369332"/>
          </a:xfrm>
          <a:prstGeom prst="rect">
            <a:avLst/>
          </a:prstGeom>
          <a:solidFill>
            <a:schemeClr val="accent1">
              <a:lumMod val="60000"/>
              <a:lumOff val="40000"/>
            </a:schemeClr>
          </a:solidFill>
        </p:spPr>
        <p:txBody>
          <a:bodyPr wrap="square" rtlCol="0">
            <a:spAutoFit/>
          </a:bodyPr>
          <a:lstStyle/>
          <a:p>
            <a:pPr algn="ctr"/>
            <a:r>
              <a:rPr lang="es-ES" dirty="0"/>
              <a:t>DECISIONES</a:t>
            </a:r>
            <a:r>
              <a:rPr lang="es-ES" b="1" dirty="0"/>
              <a:t> </a:t>
            </a:r>
            <a:endParaRPr lang="es-MX" b="1" dirty="0"/>
          </a:p>
        </p:txBody>
      </p:sp>
      <p:cxnSp>
        <p:nvCxnSpPr>
          <p:cNvPr id="10" name="Conector recto de flecha 9">
            <a:extLst>
              <a:ext uri="{FF2B5EF4-FFF2-40B4-BE49-F238E27FC236}">
                <a16:creationId xmlns:a16="http://schemas.microsoft.com/office/drawing/2014/main" id="{0725FF6E-1696-45DE-A33B-082F9E8A3A71}"/>
              </a:ext>
            </a:extLst>
          </p:cNvPr>
          <p:cNvCxnSpPr>
            <a:cxnSpLocks/>
          </p:cNvCxnSpPr>
          <p:nvPr/>
        </p:nvCxnSpPr>
        <p:spPr>
          <a:xfrm>
            <a:off x="2504660" y="2838880"/>
            <a:ext cx="795131" cy="8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CuadroTexto 10">
            <a:extLst>
              <a:ext uri="{FF2B5EF4-FFF2-40B4-BE49-F238E27FC236}">
                <a16:creationId xmlns:a16="http://schemas.microsoft.com/office/drawing/2014/main" id="{D511B0B1-E650-4C8B-A4A7-895385092519}"/>
              </a:ext>
            </a:extLst>
          </p:cNvPr>
          <p:cNvSpPr txBox="1"/>
          <p:nvPr/>
        </p:nvSpPr>
        <p:spPr>
          <a:xfrm>
            <a:off x="3419061" y="2579092"/>
            <a:ext cx="6850354" cy="584775"/>
          </a:xfrm>
          <a:prstGeom prst="rect">
            <a:avLst/>
          </a:prstGeom>
          <a:noFill/>
        </p:spPr>
        <p:txBody>
          <a:bodyPr wrap="square" rtlCol="0">
            <a:spAutoFit/>
          </a:bodyPr>
          <a:lstStyle/>
          <a:p>
            <a:r>
              <a:rPr lang="es-ES" sz="1600" dirty="0"/>
              <a:t>La aplicación de los esquemas de autobservación puede examinarse en forma privilegiada en las decisiones de la escuela. </a:t>
            </a:r>
            <a:endParaRPr lang="es-MX" sz="1600" dirty="0"/>
          </a:p>
        </p:txBody>
      </p:sp>
      <p:cxnSp>
        <p:nvCxnSpPr>
          <p:cNvPr id="13" name="Conector recto de flecha 12">
            <a:extLst>
              <a:ext uri="{FF2B5EF4-FFF2-40B4-BE49-F238E27FC236}">
                <a16:creationId xmlns:a16="http://schemas.microsoft.com/office/drawing/2014/main" id="{ECA9CACF-86F6-48CF-B480-AED5F6E26B64}"/>
              </a:ext>
            </a:extLst>
          </p:cNvPr>
          <p:cNvCxnSpPr/>
          <p:nvPr/>
        </p:nvCxnSpPr>
        <p:spPr>
          <a:xfrm>
            <a:off x="6255638" y="3189849"/>
            <a:ext cx="0" cy="4783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CuadroTexto 13">
            <a:extLst>
              <a:ext uri="{FF2B5EF4-FFF2-40B4-BE49-F238E27FC236}">
                <a16:creationId xmlns:a16="http://schemas.microsoft.com/office/drawing/2014/main" id="{EA5D7109-1382-47CC-B32E-E688A387ABB4}"/>
              </a:ext>
            </a:extLst>
          </p:cNvPr>
          <p:cNvSpPr txBox="1"/>
          <p:nvPr/>
        </p:nvSpPr>
        <p:spPr>
          <a:xfrm>
            <a:off x="3525078" y="3743202"/>
            <a:ext cx="6850354" cy="584775"/>
          </a:xfrm>
          <a:prstGeom prst="rect">
            <a:avLst/>
          </a:prstGeom>
          <a:noFill/>
        </p:spPr>
        <p:txBody>
          <a:bodyPr wrap="square" rtlCol="0">
            <a:spAutoFit/>
          </a:bodyPr>
          <a:lstStyle/>
          <a:p>
            <a:r>
              <a:rPr lang="es-ES" sz="1600" dirty="0"/>
              <a:t>Lo que distingue a las organizaciones de los otros sistemas complejos es que están compuestas por decisiones. </a:t>
            </a:r>
            <a:endParaRPr lang="es-MX" sz="1600" dirty="0"/>
          </a:p>
        </p:txBody>
      </p:sp>
      <p:sp>
        <p:nvSpPr>
          <p:cNvPr id="15" name="CuadroTexto 14">
            <a:extLst>
              <a:ext uri="{FF2B5EF4-FFF2-40B4-BE49-F238E27FC236}">
                <a16:creationId xmlns:a16="http://schemas.microsoft.com/office/drawing/2014/main" id="{9A629A1B-3587-4D58-A26A-F3A093E38F74}"/>
              </a:ext>
            </a:extLst>
          </p:cNvPr>
          <p:cNvSpPr txBox="1"/>
          <p:nvPr/>
        </p:nvSpPr>
        <p:spPr>
          <a:xfrm>
            <a:off x="829281" y="6179143"/>
            <a:ext cx="1974573" cy="369332"/>
          </a:xfrm>
          <a:prstGeom prst="rect">
            <a:avLst/>
          </a:prstGeom>
          <a:solidFill>
            <a:schemeClr val="tx2">
              <a:lumMod val="60000"/>
              <a:lumOff val="40000"/>
            </a:schemeClr>
          </a:solidFill>
        </p:spPr>
        <p:txBody>
          <a:bodyPr wrap="square" rtlCol="0">
            <a:spAutoFit/>
          </a:bodyPr>
          <a:lstStyle/>
          <a:p>
            <a:pPr algn="ctr"/>
            <a:r>
              <a:rPr lang="es-ES" dirty="0"/>
              <a:t>ORGANIZACION</a:t>
            </a:r>
            <a:r>
              <a:rPr lang="es-ES" b="1" dirty="0"/>
              <a:t> </a:t>
            </a:r>
            <a:endParaRPr lang="es-MX" b="1" dirty="0"/>
          </a:p>
        </p:txBody>
      </p:sp>
      <p:cxnSp>
        <p:nvCxnSpPr>
          <p:cNvPr id="16" name="Conector recto de flecha 15">
            <a:extLst>
              <a:ext uri="{FF2B5EF4-FFF2-40B4-BE49-F238E27FC236}">
                <a16:creationId xmlns:a16="http://schemas.microsoft.com/office/drawing/2014/main" id="{F152C46C-ABB9-43FF-B5F3-90524ADB9AEA}"/>
              </a:ext>
            </a:extLst>
          </p:cNvPr>
          <p:cNvCxnSpPr>
            <a:cxnSpLocks/>
          </p:cNvCxnSpPr>
          <p:nvPr/>
        </p:nvCxnSpPr>
        <p:spPr>
          <a:xfrm flipH="1">
            <a:off x="2862469" y="6363809"/>
            <a:ext cx="6228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CuadroTexto 17">
            <a:extLst>
              <a:ext uri="{FF2B5EF4-FFF2-40B4-BE49-F238E27FC236}">
                <a16:creationId xmlns:a16="http://schemas.microsoft.com/office/drawing/2014/main" id="{3D6AEA19-EA94-4D7B-A4F5-A40F36875138}"/>
              </a:ext>
            </a:extLst>
          </p:cNvPr>
          <p:cNvSpPr txBox="1"/>
          <p:nvPr/>
        </p:nvSpPr>
        <p:spPr>
          <a:xfrm>
            <a:off x="3525078" y="5948311"/>
            <a:ext cx="6850354" cy="830997"/>
          </a:xfrm>
          <a:prstGeom prst="rect">
            <a:avLst/>
          </a:prstGeom>
          <a:noFill/>
        </p:spPr>
        <p:txBody>
          <a:bodyPr wrap="square" rtlCol="0">
            <a:spAutoFit/>
          </a:bodyPr>
          <a:lstStyle/>
          <a:p>
            <a:r>
              <a:rPr lang="es-ES" sz="1600" dirty="0"/>
              <a:t>Cadena de definiciones donde las decisiones que se van tomando sirven como premisas para las decisiones actuales y, asimismo, estas para las decisiones futuras. </a:t>
            </a:r>
            <a:endParaRPr lang="es-MX" sz="1600" dirty="0"/>
          </a:p>
        </p:txBody>
      </p:sp>
      <p:cxnSp>
        <p:nvCxnSpPr>
          <p:cNvPr id="19" name="Conector recto de flecha 18">
            <a:extLst>
              <a:ext uri="{FF2B5EF4-FFF2-40B4-BE49-F238E27FC236}">
                <a16:creationId xmlns:a16="http://schemas.microsoft.com/office/drawing/2014/main" id="{84E4F86B-2462-4C0E-B147-CCB846E856DB}"/>
              </a:ext>
            </a:extLst>
          </p:cNvPr>
          <p:cNvCxnSpPr/>
          <p:nvPr/>
        </p:nvCxnSpPr>
        <p:spPr>
          <a:xfrm>
            <a:off x="6223119" y="4327977"/>
            <a:ext cx="0" cy="4783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CuadroTexto 19">
            <a:extLst>
              <a:ext uri="{FF2B5EF4-FFF2-40B4-BE49-F238E27FC236}">
                <a16:creationId xmlns:a16="http://schemas.microsoft.com/office/drawing/2014/main" id="{EFEA0EE4-2301-476E-A550-8F87C57F9E34}"/>
              </a:ext>
            </a:extLst>
          </p:cNvPr>
          <p:cNvSpPr txBox="1"/>
          <p:nvPr/>
        </p:nvSpPr>
        <p:spPr>
          <a:xfrm>
            <a:off x="3485322" y="4845756"/>
            <a:ext cx="6850354" cy="584775"/>
          </a:xfrm>
          <a:prstGeom prst="rect">
            <a:avLst/>
          </a:prstGeom>
          <a:noFill/>
        </p:spPr>
        <p:txBody>
          <a:bodyPr wrap="square" rtlCol="0">
            <a:spAutoFit/>
          </a:bodyPr>
          <a:lstStyle/>
          <a:p>
            <a:r>
              <a:rPr lang="es-ES" sz="1600" dirty="0"/>
              <a:t>A través de estas, las escuelas comunican lo que son para si mismas y como se diferencian de su entorno. </a:t>
            </a:r>
            <a:endParaRPr lang="es-MX" sz="1600" dirty="0"/>
          </a:p>
        </p:txBody>
      </p:sp>
    </p:spTree>
    <p:extLst>
      <p:ext uri="{BB962C8B-B14F-4D97-AF65-F5344CB8AC3E}">
        <p14:creationId xmlns:p14="http://schemas.microsoft.com/office/powerpoint/2010/main" val="2545286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28F65B6B-35FD-411B-B759-28B837E87CC9}"/>
              </a:ext>
            </a:extLst>
          </p:cNvPr>
          <p:cNvSpPr>
            <a:spLocks noGrp="1"/>
          </p:cNvSpPr>
          <p:nvPr>
            <p:ph type="body" idx="1"/>
          </p:nvPr>
        </p:nvSpPr>
        <p:spPr/>
        <p:txBody>
          <a:bodyPr/>
          <a:lstStyle/>
          <a:p>
            <a:r>
              <a:rPr lang="es-ES" dirty="0"/>
              <a:t>Códigos</a:t>
            </a:r>
            <a:endParaRPr lang="es-MX" dirty="0"/>
          </a:p>
        </p:txBody>
      </p:sp>
      <p:sp>
        <p:nvSpPr>
          <p:cNvPr id="4" name="Marcador de contenido 3">
            <a:extLst>
              <a:ext uri="{FF2B5EF4-FFF2-40B4-BE49-F238E27FC236}">
                <a16:creationId xmlns:a16="http://schemas.microsoft.com/office/drawing/2014/main" id="{C3A8F648-F620-474D-9FE4-FA2C799F9294}"/>
              </a:ext>
            </a:extLst>
          </p:cNvPr>
          <p:cNvSpPr>
            <a:spLocks noGrp="1"/>
          </p:cNvSpPr>
          <p:nvPr>
            <p:ph sz="half" idx="2"/>
          </p:nvPr>
        </p:nvSpPr>
        <p:spPr/>
        <p:txBody>
          <a:bodyPr>
            <a:normAutofit fontScale="92500" lnSpcReduction="20000"/>
          </a:bodyPr>
          <a:lstStyle/>
          <a:p>
            <a:r>
              <a:rPr lang="es-ES" dirty="0"/>
              <a:t>Para la observación de los códigos que conforman el esquema de autobservación de la escuela, se desarrollo una estrategia de análisis que desde la observación de las oposiciones presentes en los textos de las entrevistas, permitiera observar las principales diferencias en que la escuela se basaba para organizar sus definiciones. </a:t>
            </a:r>
            <a:endParaRPr lang="es-MX" dirty="0"/>
          </a:p>
        </p:txBody>
      </p:sp>
      <p:sp>
        <p:nvSpPr>
          <p:cNvPr id="5" name="Marcador de texto 4">
            <a:extLst>
              <a:ext uri="{FF2B5EF4-FFF2-40B4-BE49-F238E27FC236}">
                <a16:creationId xmlns:a16="http://schemas.microsoft.com/office/drawing/2014/main" id="{FB342F23-3ED9-404B-A755-4B7391317BBC}"/>
              </a:ext>
            </a:extLst>
          </p:cNvPr>
          <p:cNvSpPr>
            <a:spLocks noGrp="1"/>
          </p:cNvSpPr>
          <p:nvPr>
            <p:ph type="body" sz="quarter" idx="3"/>
          </p:nvPr>
        </p:nvSpPr>
        <p:spPr/>
        <p:txBody>
          <a:bodyPr/>
          <a:lstStyle/>
          <a:p>
            <a:r>
              <a:rPr lang="es-ES" dirty="0"/>
              <a:t>decisiones</a:t>
            </a:r>
            <a:endParaRPr lang="es-MX" dirty="0"/>
          </a:p>
        </p:txBody>
      </p:sp>
      <p:sp>
        <p:nvSpPr>
          <p:cNvPr id="6" name="Marcador de contenido 5">
            <a:extLst>
              <a:ext uri="{FF2B5EF4-FFF2-40B4-BE49-F238E27FC236}">
                <a16:creationId xmlns:a16="http://schemas.microsoft.com/office/drawing/2014/main" id="{BA8C8A5B-795E-4034-A739-0D80F95C02C0}"/>
              </a:ext>
            </a:extLst>
          </p:cNvPr>
          <p:cNvSpPr>
            <a:spLocks noGrp="1"/>
          </p:cNvSpPr>
          <p:nvPr>
            <p:ph sz="quarter" idx="4"/>
          </p:nvPr>
        </p:nvSpPr>
        <p:spPr/>
        <p:txBody>
          <a:bodyPr>
            <a:normAutofit fontScale="92500" lnSpcReduction="20000"/>
          </a:bodyPr>
          <a:lstStyle/>
          <a:p>
            <a:r>
              <a:rPr lang="es-ES" dirty="0"/>
              <a:t>Se usaron 3 cadenas de decisiones: la importancia dada a la concurrencia a la escuela, el lugar de la escuela en el barrio y que considera la escuela que es importante que los niños aprendan y como lo evalúan. </a:t>
            </a:r>
            <a:endParaRPr lang="es-MX" dirty="0"/>
          </a:p>
        </p:txBody>
      </p:sp>
      <p:pic>
        <p:nvPicPr>
          <p:cNvPr id="7" name="Imagen 6">
            <a:extLst>
              <a:ext uri="{FF2B5EF4-FFF2-40B4-BE49-F238E27FC236}">
                <a16:creationId xmlns:a16="http://schemas.microsoft.com/office/drawing/2014/main" id="{1D88672E-8213-48E2-895A-CA6C6C1E2A02}"/>
              </a:ext>
            </a:extLst>
          </p:cNvPr>
          <p:cNvPicPr>
            <a:picLocks noChangeAspect="1"/>
          </p:cNvPicPr>
          <p:nvPr/>
        </p:nvPicPr>
        <p:blipFill>
          <a:blip r:embed="rId2"/>
          <a:stretch>
            <a:fillRect/>
          </a:stretch>
        </p:blipFill>
        <p:spPr>
          <a:xfrm>
            <a:off x="920847" y="2885797"/>
            <a:ext cx="3429000" cy="1333500"/>
          </a:xfrm>
          <a:prstGeom prst="rect">
            <a:avLst/>
          </a:prstGeom>
        </p:spPr>
      </p:pic>
    </p:spTree>
    <p:extLst>
      <p:ext uri="{BB962C8B-B14F-4D97-AF65-F5344CB8AC3E}">
        <p14:creationId xmlns:p14="http://schemas.microsoft.com/office/powerpoint/2010/main" val="759615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useBgFill="1">
        <p:nvSpPr>
          <p:cNvPr id="13" name="Rectangle 12">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5" name="Rectangle 14">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4">
                  <a:alpha val="61000"/>
                </a:schemeClr>
              </a:gs>
              <a:gs pos="100000">
                <a:schemeClr val="accent5">
                  <a:alpha val="89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7" name="Rectangle 16">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5333145" y="0"/>
            <a:ext cx="6858855" cy="6857572"/>
          </a:xfrm>
          <a:prstGeom prst="rect">
            <a:avLst/>
          </a:prstGeom>
          <a:gradFill>
            <a:gsLst>
              <a:gs pos="8000">
                <a:schemeClr val="accent6">
                  <a:alpha val="11000"/>
                </a:schemeClr>
              </a:gs>
              <a:gs pos="100000">
                <a:schemeClr val="accent4">
                  <a:alpha val="70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9" name="Rectangle 18">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7945" y="-1686055"/>
            <a:ext cx="4894564" cy="12193546"/>
          </a:xfrm>
          <a:prstGeom prst="rect">
            <a:avLst/>
          </a:prstGeom>
          <a:gradFill>
            <a:gsLst>
              <a:gs pos="0">
                <a:schemeClr val="accent5">
                  <a:lumMod val="60000"/>
                  <a:lumOff val="40000"/>
                  <a:alpha val="0"/>
                </a:schemeClr>
              </a:gs>
              <a:gs pos="99000">
                <a:schemeClr val="accent2"/>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4" name="Marcador de contenido 3">
            <a:extLst>
              <a:ext uri="{FF2B5EF4-FFF2-40B4-BE49-F238E27FC236}">
                <a16:creationId xmlns:a16="http://schemas.microsoft.com/office/drawing/2014/main" id="{AE8B9980-D300-450F-B33E-AC686DF621C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738" r="4568"/>
          <a:stretch/>
        </p:blipFill>
        <p:spPr>
          <a:xfrm rot="16200000">
            <a:off x="4765919" y="-594834"/>
            <a:ext cx="6501071" cy="7955706"/>
          </a:xfrm>
          <a:prstGeom prst="rect">
            <a:avLst/>
          </a:prstGeom>
        </p:spPr>
      </p:pic>
      <p:sp>
        <p:nvSpPr>
          <p:cNvPr id="5" name="CuadroTexto 4">
            <a:extLst>
              <a:ext uri="{FF2B5EF4-FFF2-40B4-BE49-F238E27FC236}">
                <a16:creationId xmlns:a16="http://schemas.microsoft.com/office/drawing/2014/main" id="{52340C7E-F78C-418D-B1A8-E368BB666F89}"/>
              </a:ext>
            </a:extLst>
          </p:cNvPr>
          <p:cNvSpPr txBox="1"/>
          <p:nvPr/>
        </p:nvSpPr>
        <p:spPr>
          <a:xfrm>
            <a:off x="508348" y="1882155"/>
            <a:ext cx="1930337" cy="646331"/>
          </a:xfrm>
          <a:prstGeom prst="rect">
            <a:avLst/>
          </a:prstGeom>
          <a:solidFill>
            <a:schemeClr val="accent2"/>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Aspectos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metodológicos </a:t>
            </a:r>
          </a:p>
        </p:txBody>
      </p:sp>
      <p:sp>
        <p:nvSpPr>
          <p:cNvPr id="7" name="CuadroTexto 6">
            <a:extLst>
              <a:ext uri="{FF2B5EF4-FFF2-40B4-BE49-F238E27FC236}">
                <a16:creationId xmlns:a16="http://schemas.microsoft.com/office/drawing/2014/main" id="{C5B10161-BE16-4A45-B210-619D67B5E179}"/>
              </a:ext>
            </a:extLst>
          </p:cNvPr>
          <p:cNvSpPr txBox="1"/>
          <p:nvPr/>
        </p:nvSpPr>
        <p:spPr>
          <a:xfrm>
            <a:off x="629907" y="454496"/>
            <a:ext cx="6476709" cy="954107"/>
          </a:xfrm>
          <a:prstGeom prst="rect">
            <a:avLst/>
          </a:prstGeom>
          <a:solidFill>
            <a:schemeClr val="tx1"/>
          </a:solidFill>
          <a:effectLst>
            <a:innerShdw blurRad="63500" dist="50800" dir="13500000">
              <a:prstClr val="black">
                <a:alpha val="50000"/>
              </a:prstClr>
            </a:innerShdw>
          </a:effectLst>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800" b="1" i="0" u="none" strike="noStrike" kern="1200" cap="none" spc="0" normalizeH="0" baseline="0" noProof="0" dirty="0">
                <a:ln w="12700">
                  <a:solidFill>
                    <a:srgbClr val="A3A3A3">
                      <a:lumMod val="50000"/>
                    </a:srgbClr>
                  </a:solidFill>
                  <a:prstDash val="solid"/>
                </a:ln>
                <a:solidFill>
                  <a:srgbClr val="CF9B00">
                    <a:lumMod val="60000"/>
                    <a:lumOff val="40000"/>
                  </a:srgbClr>
                </a:solidFill>
                <a:effectLst/>
                <a:uLnTx/>
                <a:uFillTx/>
                <a:latin typeface="Avenir Next LT Pro"/>
                <a:ea typeface="+mn-ea"/>
                <a:cs typeface="+mn-cs"/>
              </a:rPr>
              <a:t>Observación de la comunidad y la autoobservación </a:t>
            </a:r>
          </a:p>
        </p:txBody>
      </p:sp>
      <p:sp>
        <p:nvSpPr>
          <p:cNvPr id="8" name="CuadroTexto 7">
            <a:extLst>
              <a:ext uri="{FF2B5EF4-FFF2-40B4-BE49-F238E27FC236}">
                <a16:creationId xmlns:a16="http://schemas.microsoft.com/office/drawing/2014/main" id="{5F48012A-350B-40AE-8CB3-00B93F72C7C9}"/>
              </a:ext>
            </a:extLst>
          </p:cNvPr>
          <p:cNvSpPr txBox="1"/>
          <p:nvPr/>
        </p:nvSpPr>
        <p:spPr>
          <a:xfrm>
            <a:off x="3697921" y="1871345"/>
            <a:ext cx="3348204" cy="1323439"/>
          </a:xfrm>
          <a:prstGeom prst="rect">
            <a:avLst/>
          </a:prstGeom>
          <a:solidFill>
            <a:schemeClr val="bg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Las escuelas son los sistemas sociales capaces de observarse a si mismos y estos, observar el entorno</a:t>
            </a:r>
          </a:p>
        </p:txBody>
      </p:sp>
      <p:sp>
        <p:nvSpPr>
          <p:cNvPr id="10" name="CuadroTexto 9">
            <a:extLst>
              <a:ext uri="{FF2B5EF4-FFF2-40B4-BE49-F238E27FC236}">
                <a16:creationId xmlns:a16="http://schemas.microsoft.com/office/drawing/2014/main" id="{A3DF2704-E122-4354-AC8D-90E0058B83C2}"/>
              </a:ext>
            </a:extLst>
          </p:cNvPr>
          <p:cNvSpPr txBox="1"/>
          <p:nvPr/>
        </p:nvSpPr>
        <p:spPr>
          <a:xfrm>
            <a:off x="7249655" y="2581193"/>
            <a:ext cx="3025833" cy="1477328"/>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Sistemas complejos: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Organizaciones nucleares  de un sistema funcional, estos son los organizadores del sistema. </a:t>
            </a:r>
          </a:p>
        </p:txBody>
      </p:sp>
      <p:sp>
        <p:nvSpPr>
          <p:cNvPr id="18" name="Flecha: hacia abajo 17">
            <a:extLst>
              <a:ext uri="{FF2B5EF4-FFF2-40B4-BE49-F238E27FC236}">
                <a16:creationId xmlns:a16="http://schemas.microsoft.com/office/drawing/2014/main" id="{A52058BE-2180-4B20-B528-CCD4452DA993}"/>
              </a:ext>
            </a:extLst>
          </p:cNvPr>
          <p:cNvSpPr/>
          <p:nvPr/>
        </p:nvSpPr>
        <p:spPr>
          <a:xfrm rot="16200000">
            <a:off x="2812009" y="1769337"/>
            <a:ext cx="484632" cy="94651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1026" name="Picture 2" descr="Unidad de aprendizaje I. Escuela y comunidad: complejos procesos de  vinculación - Observación y análisis de la practica educativa">
            <a:extLst>
              <a:ext uri="{FF2B5EF4-FFF2-40B4-BE49-F238E27FC236}">
                <a16:creationId xmlns:a16="http://schemas.microsoft.com/office/drawing/2014/main" id="{61F304C0-C9F1-4694-BBD0-79101107C7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081" y="2723978"/>
            <a:ext cx="2687265" cy="2051514"/>
          </a:xfrm>
          <a:prstGeom prst="rect">
            <a:avLst/>
          </a:prstGeom>
          <a:noFill/>
          <a:extLst>
            <a:ext uri="{909E8E84-426E-40DD-AFC4-6F175D3DCCD1}">
              <a14:hiddenFill xmlns:a14="http://schemas.microsoft.com/office/drawing/2010/main">
                <a:solidFill>
                  <a:srgbClr val="FFFFFF"/>
                </a:solidFill>
              </a14:hiddenFill>
            </a:ext>
          </a:extLst>
        </p:spPr>
      </p:pic>
      <p:sp>
        <p:nvSpPr>
          <p:cNvPr id="12" name="CuadroTexto 11">
            <a:extLst>
              <a:ext uri="{FF2B5EF4-FFF2-40B4-BE49-F238E27FC236}">
                <a16:creationId xmlns:a16="http://schemas.microsoft.com/office/drawing/2014/main" id="{235F6896-1AE1-4E97-A8DE-EB26B97E9763}"/>
              </a:ext>
            </a:extLst>
          </p:cNvPr>
          <p:cNvSpPr txBox="1"/>
          <p:nvPr/>
        </p:nvSpPr>
        <p:spPr>
          <a:xfrm>
            <a:off x="569416" y="5324811"/>
            <a:ext cx="2156360" cy="461665"/>
          </a:xfrm>
          <a:prstGeom prst="rect">
            <a:avLst/>
          </a:prstGeom>
          <a:solidFill>
            <a:schemeClr val="accent2"/>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Observación </a:t>
            </a:r>
          </a:p>
        </p:txBody>
      </p:sp>
      <p:sp>
        <p:nvSpPr>
          <p:cNvPr id="14" name="CuadroTexto 13">
            <a:extLst>
              <a:ext uri="{FF2B5EF4-FFF2-40B4-BE49-F238E27FC236}">
                <a16:creationId xmlns:a16="http://schemas.microsoft.com/office/drawing/2014/main" id="{80170CBE-962D-4884-81E4-0277E4473942}"/>
              </a:ext>
            </a:extLst>
          </p:cNvPr>
          <p:cNvSpPr txBox="1"/>
          <p:nvPr/>
        </p:nvSpPr>
        <p:spPr>
          <a:xfrm>
            <a:off x="4870131" y="4889760"/>
            <a:ext cx="4351988" cy="1200329"/>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venir Next LT Pro"/>
                <a:ea typeface="+mn-ea"/>
                <a:cs typeface="+mn-cs"/>
              </a:rPr>
              <a:t> se utiliza una técnica del análisis documental para la observación, proyectos y registro en el centro educativo.   </a:t>
            </a:r>
          </a:p>
        </p:txBody>
      </p:sp>
      <p:sp>
        <p:nvSpPr>
          <p:cNvPr id="20" name="Flecha: doblada 19">
            <a:extLst>
              <a:ext uri="{FF2B5EF4-FFF2-40B4-BE49-F238E27FC236}">
                <a16:creationId xmlns:a16="http://schemas.microsoft.com/office/drawing/2014/main" id="{01852174-4F7B-4E70-B689-12B314487899}"/>
              </a:ext>
            </a:extLst>
          </p:cNvPr>
          <p:cNvSpPr/>
          <p:nvPr/>
        </p:nvSpPr>
        <p:spPr>
          <a:xfrm flipV="1">
            <a:off x="5499365" y="3369222"/>
            <a:ext cx="1625357" cy="549102"/>
          </a:xfrm>
          <a:prstGeom prst="bentArrow">
            <a:avLst>
              <a:gd name="adj1" fmla="val 34083"/>
              <a:gd name="adj2" fmla="val 40139"/>
              <a:gd name="adj3" fmla="val 50000"/>
              <a:gd name="adj4" fmla="val 165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2" name="Flecha: hacia abajo 21">
            <a:extLst>
              <a:ext uri="{FF2B5EF4-FFF2-40B4-BE49-F238E27FC236}">
                <a16:creationId xmlns:a16="http://schemas.microsoft.com/office/drawing/2014/main" id="{91AAF32A-DF2C-4B09-93D3-3456C569A099}"/>
              </a:ext>
            </a:extLst>
          </p:cNvPr>
          <p:cNvSpPr/>
          <p:nvPr/>
        </p:nvSpPr>
        <p:spPr>
          <a:xfrm rot="16200000">
            <a:off x="3691008" y="4702010"/>
            <a:ext cx="484632" cy="166908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FFFFFF"/>
              </a:solidFill>
              <a:effectLst/>
              <a:uLnTx/>
              <a:uFillTx/>
              <a:latin typeface="Avenir Next LT Pro"/>
              <a:ea typeface="+mn-ea"/>
              <a:cs typeface="+mn-cs"/>
            </a:endParaRPr>
          </a:p>
        </p:txBody>
      </p:sp>
    </p:spTree>
    <p:extLst>
      <p:ext uri="{BB962C8B-B14F-4D97-AF65-F5344CB8AC3E}">
        <p14:creationId xmlns:p14="http://schemas.microsoft.com/office/powerpoint/2010/main" val="3324122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D26BA04A-4AA4-4C32-82F8-B72D50CC17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5021085" y="-748343"/>
            <a:ext cx="6422572" cy="7919257"/>
          </a:xfrm>
          <a:prstGeom prst="rect">
            <a:avLst/>
          </a:prstGeom>
        </p:spPr>
      </p:pic>
      <p:sp>
        <p:nvSpPr>
          <p:cNvPr id="5" name="CuadroTexto 4">
            <a:extLst>
              <a:ext uri="{FF2B5EF4-FFF2-40B4-BE49-F238E27FC236}">
                <a16:creationId xmlns:a16="http://schemas.microsoft.com/office/drawing/2014/main" id="{70DF64CD-6CB5-4BC5-A9FF-C2468BF6303A}"/>
              </a:ext>
            </a:extLst>
          </p:cNvPr>
          <p:cNvSpPr txBox="1"/>
          <p:nvPr/>
        </p:nvSpPr>
        <p:spPr>
          <a:xfrm>
            <a:off x="743690" y="631431"/>
            <a:ext cx="2901736" cy="830997"/>
          </a:xfrm>
          <a:prstGeom prst="rect">
            <a:avLst/>
          </a:prstGeom>
          <a:solidFill>
            <a:schemeClr val="tx1"/>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badi" panose="020B0604020104020204" pitchFamily="34" charset="0"/>
                <a:ea typeface="+mn-ea"/>
                <a:cs typeface="+mn-cs"/>
              </a:rPr>
              <a:t>Decisiones relativas a evaluar </a:t>
            </a:r>
          </a:p>
        </p:txBody>
      </p:sp>
      <p:sp>
        <p:nvSpPr>
          <p:cNvPr id="6" name="CuadroTexto 5">
            <a:extLst>
              <a:ext uri="{FF2B5EF4-FFF2-40B4-BE49-F238E27FC236}">
                <a16:creationId xmlns:a16="http://schemas.microsoft.com/office/drawing/2014/main" id="{2A92D605-726E-4A18-9D04-96A6F1E3EB69}"/>
              </a:ext>
            </a:extLst>
          </p:cNvPr>
          <p:cNvSpPr txBox="1"/>
          <p:nvPr/>
        </p:nvSpPr>
        <p:spPr>
          <a:xfrm>
            <a:off x="805542" y="4087368"/>
            <a:ext cx="2778033" cy="646331"/>
          </a:xfrm>
          <a:prstGeom prst="rect">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Organización por tipos de aprendizajes y evaluación </a:t>
            </a:r>
          </a:p>
        </p:txBody>
      </p:sp>
      <p:sp>
        <p:nvSpPr>
          <p:cNvPr id="7" name="CuadroTexto 6">
            <a:extLst>
              <a:ext uri="{FF2B5EF4-FFF2-40B4-BE49-F238E27FC236}">
                <a16:creationId xmlns:a16="http://schemas.microsoft.com/office/drawing/2014/main" id="{17069CC0-480B-4E21-AD2A-22768324DD05}"/>
              </a:ext>
            </a:extLst>
          </p:cNvPr>
          <p:cNvSpPr txBox="1"/>
          <p:nvPr/>
        </p:nvSpPr>
        <p:spPr>
          <a:xfrm>
            <a:off x="399010" y="2036234"/>
            <a:ext cx="3591098" cy="1477328"/>
          </a:xfrm>
          <a:prstGeom prst="rect">
            <a:avLst/>
          </a:prstGeom>
          <a:ln>
            <a:solidFill>
              <a:schemeClr val="bg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Evaluar aprendizajes afectivo- relacionales, priorizando criterios de entrada- salida , como éxito o fracaso y dando importancia a la asistencia a la escuela </a:t>
            </a:r>
          </a:p>
        </p:txBody>
      </p:sp>
      <p:sp>
        <p:nvSpPr>
          <p:cNvPr id="8" name="CuadroTexto 7">
            <a:extLst>
              <a:ext uri="{FF2B5EF4-FFF2-40B4-BE49-F238E27FC236}">
                <a16:creationId xmlns:a16="http://schemas.microsoft.com/office/drawing/2014/main" id="{A03F937D-6AEB-4812-ABCF-92F4D1FA051F}"/>
              </a:ext>
            </a:extLst>
          </p:cNvPr>
          <p:cNvSpPr txBox="1"/>
          <p:nvPr/>
        </p:nvSpPr>
        <p:spPr>
          <a:xfrm>
            <a:off x="4588569" y="1139262"/>
            <a:ext cx="2173993" cy="646331"/>
          </a:xfrm>
          <a:prstGeom prst="rect">
            <a:avLst/>
          </a:prstGeom>
          <a:solidFill>
            <a:schemeClr val="accent2">
              <a:lumMod val="50000"/>
            </a:schemeClr>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La estructura  de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autoobservación  </a:t>
            </a:r>
          </a:p>
        </p:txBody>
      </p:sp>
      <p:sp>
        <p:nvSpPr>
          <p:cNvPr id="9" name="CuadroTexto 8">
            <a:extLst>
              <a:ext uri="{FF2B5EF4-FFF2-40B4-BE49-F238E27FC236}">
                <a16:creationId xmlns:a16="http://schemas.microsoft.com/office/drawing/2014/main" id="{DC3F01D4-BC2D-4C45-B5F5-6FC99AB33A8C}"/>
              </a:ext>
            </a:extLst>
          </p:cNvPr>
          <p:cNvSpPr txBox="1"/>
          <p:nvPr/>
        </p:nvSpPr>
        <p:spPr>
          <a:xfrm>
            <a:off x="7082445" y="1020572"/>
            <a:ext cx="4710545" cy="1754326"/>
          </a:xfrm>
          <a:prstGeom prst="rect">
            <a:avLst/>
          </a:prstGeom>
          <a:solidFill>
            <a:schemeClr val="accent4">
              <a:lumMod val="5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uLnTx/>
                <a:uFillTx/>
                <a:latin typeface="Avenir Next LT Pro"/>
                <a:ea typeface="+mn-ea"/>
                <a:cs typeface="+mn-cs"/>
              </a:rPr>
              <a:t>Códigos que conformaban la autobservación de la escuela, donde se desarrollo una estrategia de análisis , que a partir de la observación y textos que permitiera observar las diferencias que están en la escuela. </a:t>
            </a:r>
          </a:p>
        </p:txBody>
      </p:sp>
      <p:sp>
        <p:nvSpPr>
          <p:cNvPr id="12" name="CuadroTexto 11">
            <a:extLst>
              <a:ext uri="{FF2B5EF4-FFF2-40B4-BE49-F238E27FC236}">
                <a16:creationId xmlns:a16="http://schemas.microsoft.com/office/drawing/2014/main" id="{BBCC3305-7512-4EA2-B9F0-8C5371BD07A3}"/>
              </a:ext>
            </a:extLst>
          </p:cNvPr>
          <p:cNvSpPr txBox="1"/>
          <p:nvPr/>
        </p:nvSpPr>
        <p:spPr>
          <a:xfrm>
            <a:off x="4617424" y="4087368"/>
            <a:ext cx="2116285" cy="646331"/>
          </a:xfrm>
          <a:prstGeom prst="rect">
            <a:avLst/>
          </a:prstGeom>
          <a:solidFill>
            <a:schemeClr val="accent2">
              <a:lumMod val="50000"/>
            </a:schemeClr>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La  aplicación de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autoobservación </a:t>
            </a:r>
          </a:p>
        </p:txBody>
      </p:sp>
      <p:sp>
        <p:nvSpPr>
          <p:cNvPr id="13" name="CuadroTexto 12">
            <a:extLst>
              <a:ext uri="{FF2B5EF4-FFF2-40B4-BE49-F238E27FC236}">
                <a16:creationId xmlns:a16="http://schemas.microsoft.com/office/drawing/2014/main" id="{BC7680A2-01C0-4CF2-8127-A95A93309B25}"/>
              </a:ext>
            </a:extLst>
          </p:cNvPr>
          <p:cNvSpPr txBox="1"/>
          <p:nvPr/>
        </p:nvSpPr>
        <p:spPr>
          <a:xfrm>
            <a:off x="7313872" y="3805005"/>
            <a:ext cx="3640975" cy="2031325"/>
          </a:xfrm>
          <a:prstGeom prst="rect">
            <a:avLst/>
          </a:prstGeom>
          <a:solidFill>
            <a:schemeClr val="accent4">
              <a:lumMod val="5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3 decisiones: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*concurrencia  ala escuela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*lugar de la escuela en el barrio y qué  considera la escuela importante para los niños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venir Next LT Pro"/>
                <a:ea typeface="+mn-ea"/>
                <a:cs typeface="+mn-cs"/>
              </a:rPr>
              <a:t>* Como la evalúan </a:t>
            </a:r>
          </a:p>
        </p:txBody>
      </p:sp>
      <p:sp>
        <p:nvSpPr>
          <p:cNvPr id="14" name="Flecha: doblada 13">
            <a:extLst>
              <a:ext uri="{FF2B5EF4-FFF2-40B4-BE49-F238E27FC236}">
                <a16:creationId xmlns:a16="http://schemas.microsoft.com/office/drawing/2014/main" id="{FCE5A44E-682E-4C89-994C-F51A568873E7}"/>
              </a:ext>
            </a:extLst>
          </p:cNvPr>
          <p:cNvSpPr/>
          <p:nvPr/>
        </p:nvSpPr>
        <p:spPr>
          <a:xfrm rot="10800000" flipH="1">
            <a:off x="5066922" y="1793978"/>
            <a:ext cx="1855581" cy="868682"/>
          </a:xfrm>
          <a:prstGeom prst="ben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15" name="Flecha: doblada 14">
            <a:extLst>
              <a:ext uri="{FF2B5EF4-FFF2-40B4-BE49-F238E27FC236}">
                <a16:creationId xmlns:a16="http://schemas.microsoft.com/office/drawing/2014/main" id="{2003511D-9BD8-4015-9E34-C364614068E0}"/>
              </a:ext>
            </a:extLst>
          </p:cNvPr>
          <p:cNvSpPr/>
          <p:nvPr/>
        </p:nvSpPr>
        <p:spPr>
          <a:xfrm rot="10800000" flipH="1">
            <a:off x="5316975" y="4820667"/>
            <a:ext cx="1855580" cy="868680"/>
          </a:xfrm>
          <a:prstGeom prst="ben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000000"/>
              </a:solidFill>
              <a:effectLst/>
              <a:uLnTx/>
              <a:uFillTx/>
              <a:latin typeface="Avenir Next LT Pro"/>
              <a:ea typeface="+mn-ea"/>
              <a:cs typeface="+mn-cs"/>
            </a:endParaRPr>
          </a:p>
        </p:txBody>
      </p:sp>
    </p:spTree>
    <p:extLst>
      <p:ext uri="{BB962C8B-B14F-4D97-AF65-F5344CB8AC3E}">
        <p14:creationId xmlns:p14="http://schemas.microsoft.com/office/powerpoint/2010/main" val="1417243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E66F331-0DC2-40B4-AF85-AF564CA676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916692" y="-2916692"/>
            <a:ext cx="6334299" cy="12167681"/>
          </a:xfrm>
          <a:prstGeom prst="rect">
            <a:avLst/>
          </a:prstGeom>
        </p:spPr>
      </p:pic>
      <p:sp>
        <p:nvSpPr>
          <p:cNvPr id="6" name="CuadroTexto 5">
            <a:extLst>
              <a:ext uri="{FF2B5EF4-FFF2-40B4-BE49-F238E27FC236}">
                <a16:creationId xmlns:a16="http://schemas.microsoft.com/office/drawing/2014/main" id="{86F90976-1EE5-437A-87EF-9829EA5DABBA}"/>
              </a:ext>
            </a:extLst>
          </p:cNvPr>
          <p:cNvSpPr txBox="1"/>
          <p:nvPr/>
        </p:nvSpPr>
        <p:spPr>
          <a:xfrm>
            <a:off x="370720" y="951582"/>
            <a:ext cx="4278638" cy="1323439"/>
          </a:xfrm>
          <a:prstGeom prst="rect">
            <a:avLst/>
          </a:prstGeom>
          <a:solidFill>
            <a:schemeClr val="accent6"/>
          </a:solidFill>
          <a:ln>
            <a:noFill/>
          </a:ln>
        </p:spPr>
        <p:style>
          <a:lnRef idx="1">
            <a:schemeClr val="accent2"/>
          </a:lnRef>
          <a:fillRef idx="3">
            <a:schemeClr val="accent2"/>
          </a:fillRef>
          <a:effectRef idx="2">
            <a:schemeClr val="accent2"/>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adi" panose="020B0604020104020204" pitchFamily="34" charset="0"/>
                <a:ea typeface="+mn-ea"/>
                <a:cs typeface="+mn-cs"/>
              </a:rPr>
              <a:t>En primer lugar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adi" panose="020B0604020104020204" pitchFamily="34" charset="0"/>
                <a:ea typeface="+mn-ea"/>
                <a:cs typeface="+mn-cs"/>
              </a:rPr>
              <a:t>Considerara la escuela como el centro social, como la única organización en el contexto local cercano. </a:t>
            </a:r>
          </a:p>
        </p:txBody>
      </p:sp>
      <p:sp>
        <p:nvSpPr>
          <p:cNvPr id="7" name="CuadroTexto 6">
            <a:extLst>
              <a:ext uri="{FF2B5EF4-FFF2-40B4-BE49-F238E27FC236}">
                <a16:creationId xmlns:a16="http://schemas.microsoft.com/office/drawing/2014/main" id="{BE23250F-B56C-43B2-989C-EE2ADDB29E57}"/>
              </a:ext>
            </a:extLst>
          </p:cNvPr>
          <p:cNvSpPr txBox="1"/>
          <p:nvPr/>
        </p:nvSpPr>
        <p:spPr>
          <a:xfrm>
            <a:off x="2365807" y="2722829"/>
            <a:ext cx="7012968" cy="1015663"/>
          </a:xfrm>
          <a:prstGeom prst="rect">
            <a:avLst/>
          </a:prstGeom>
          <a:solidFill>
            <a:schemeClr val="accent6"/>
          </a:solidFill>
          <a:ln>
            <a:noFill/>
          </a:ln>
        </p:spPr>
        <p:style>
          <a:lnRef idx="1">
            <a:schemeClr val="accent2"/>
          </a:lnRef>
          <a:fillRef idx="3">
            <a:schemeClr val="accent2"/>
          </a:fillRef>
          <a:effectRef idx="2">
            <a:schemeClr val="accent2"/>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adi" panose="020B0604020104020204" pitchFamily="34" charset="0"/>
                <a:ea typeface="+mn-ea"/>
                <a:cs typeface="Cavolini" panose="03000502040302020204" pitchFamily="66" charset="0"/>
              </a:rPr>
              <a:t>Segundo lugar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adi" panose="020B0604020104020204" pitchFamily="34" charset="0"/>
                <a:ea typeface="+mn-ea"/>
                <a:cs typeface="Cavolini" panose="03000502040302020204" pitchFamily="66" charset="0"/>
              </a:rPr>
              <a:t>Forma de cumplir con las funciones de escuela, marcando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adi" panose="020B0604020104020204" pitchFamily="34" charset="0"/>
                <a:ea typeface="+mn-ea"/>
                <a:cs typeface="Cavolini" panose="03000502040302020204" pitchFamily="66" charset="0"/>
              </a:rPr>
              <a:t>diferencias de club del barrio y ser una escuela en el barrio .</a:t>
            </a:r>
          </a:p>
        </p:txBody>
      </p:sp>
      <p:sp>
        <p:nvSpPr>
          <p:cNvPr id="8" name="CuadroTexto 7">
            <a:extLst>
              <a:ext uri="{FF2B5EF4-FFF2-40B4-BE49-F238E27FC236}">
                <a16:creationId xmlns:a16="http://schemas.microsoft.com/office/drawing/2014/main" id="{681C3C8F-F8E9-4CA1-B69A-810130320895}"/>
              </a:ext>
            </a:extLst>
          </p:cNvPr>
          <p:cNvSpPr txBox="1"/>
          <p:nvPr/>
        </p:nvSpPr>
        <p:spPr>
          <a:xfrm>
            <a:off x="307936" y="4291942"/>
            <a:ext cx="4115741" cy="923330"/>
          </a:xfrm>
          <a:prstGeom prst="rect">
            <a:avLst/>
          </a:prstGeom>
          <a:solidFill>
            <a:schemeClr val="accent2">
              <a:lumMod val="60000"/>
              <a:lumOff val="40000"/>
            </a:schemeClr>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Descripción de la organización escolar en términos de sus elementos.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Condicionadas por la autobservación .</a:t>
            </a:r>
          </a:p>
        </p:txBody>
      </p:sp>
      <p:sp>
        <p:nvSpPr>
          <p:cNvPr id="9" name="CuadroTexto 8">
            <a:extLst>
              <a:ext uri="{FF2B5EF4-FFF2-40B4-BE49-F238E27FC236}">
                <a16:creationId xmlns:a16="http://schemas.microsoft.com/office/drawing/2014/main" id="{290F83FB-EC29-4CE3-907F-8359230AD61F}"/>
              </a:ext>
            </a:extLst>
          </p:cNvPr>
          <p:cNvSpPr txBox="1"/>
          <p:nvPr/>
        </p:nvSpPr>
        <p:spPr>
          <a:xfrm>
            <a:off x="6662997" y="4404044"/>
            <a:ext cx="4331574" cy="1200329"/>
          </a:xfrm>
          <a:prstGeom prst="rect">
            <a:avLst/>
          </a:prstGeom>
          <a:solidFill>
            <a:schemeClr val="bg1"/>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Cavolini" panose="03000502040302020204" pitchFamily="66" charset="0"/>
              </a:rPr>
              <a:t>Tomaban decisiones como funciones extras de la educación, a partir estas, asumir algunas funciones dentro del barrio de las funciones escolares.  </a:t>
            </a:r>
          </a:p>
        </p:txBody>
      </p:sp>
      <p:sp>
        <p:nvSpPr>
          <p:cNvPr id="10" name="Flecha: hacia abajo 9">
            <a:extLst>
              <a:ext uri="{FF2B5EF4-FFF2-40B4-BE49-F238E27FC236}">
                <a16:creationId xmlns:a16="http://schemas.microsoft.com/office/drawing/2014/main" id="{8D46C62C-E81D-488B-8360-468C1B903354}"/>
              </a:ext>
            </a:extLst>
          </p:cNvPr>
          <p:cNvSpPr/>
          <p:nvPr/>
        </p:nvSpPr>
        <p:spPr>
          <a:xfrm>
            <a:off x="9032051" y="3572679"/>
            <a:ext cx="484632" cy="645229"/>
          </a:xfrm>
          <a:prstGeom prst="downArrow">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1" name="Flecha: hacia abajo 10">
            <a:extLst>
              <a:ext uri="{FF2B5EF4-FFF2-40B4-BE49-F238E27FC236}">
                <a16:creationId xmlns:a16="http://schemas.microsoft.com/office/drawing/2014/main" id="{11669C36-16F6-4FBB-B901-CAD02FDFFA83}"/>
              </a:ext>
            </a:extLst>
          </p:cNvPr>
          <p:cNvSpPr/>
          <p:nvPr/>
        </p:nvSpPr>
        <p:spPr>
          <a:xfrm>
            <a:off x="1948368" y="3610098"/>
            <a:ext cx="484632" cy="645229"/>
          </a:xfrm>
          <a:prstGeom prst="downArrow">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3" name="CuadroTexto 12">
            <a:extLst>
              <a:ext uri="{FF2B5EF4-FFF2-40B4-BE49-F238E27FC236}">
                <a16:creationId xmlns:a16="http://schemas.microsoft.com/office/drawing/2014/main" id="{98C2D760-B223-4706-8FF1-6E6E509A5880}"/>
              </a:ext>
            </a:extLst>
          </p:cNvPr>
          <p:cNvSpPr txBox="1"/>
          <p:nvPr/>
        </p:nvSpPr>
        <p:spPr>
          <a:xfrm>
            <a:off x="174051" y="228302"/>
            <a:ext cx="4598276" cy="584775"/>
          </a:xfrm>
          <a:prstGeom prst="rect">
            <a:avLst/>
          </a:prstGeom>
          <a:solidFill>
            <a:srgbClr val="FFC000"/>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3200" b="1" i="0" u="none" strike="noStrike" kern="1200" cap="none" spc="0" normalizeH="0" baseline="0" noProof="0" dirty="0">
                <a:ln>
                  <a:noFill/>
                </a:ln>
                <a:solidFill>
                  <a:srgbClr val="000000"/>
                </a:solidFill>
                <a:effectLst/>
                <a:uLnTx/>
                <a:uFillTx/>
                <a:latin typeface="Aharoni" panose="02010803020104030203" pitchFamily="2" charset="-79"/>
                <a:ea typeface="+mn-ea"/>
                <a:cs typeface="Aharoni" panose="02010803020104030203" pitchFamily="2" charset="-79"/>
              </a:rPr>
              <a:t>Decisiones principales </a:t>
            </a:r>
          </a:p>
        </p:txBody>
      </p:sp>
      <p:sp>
        <p:nvSpPr>
          <p:cNvPr id="14" name="CuadroTexto 13">
            <a:extLst>
              <a:ext uri="{FF2B5EF4-FFF2-40B4-BE49-F238E27FC236}">
                <a16:creationId xmlns:a16="http://schemas.microsoft.com/office/drawing/2014/main" id="{4FB8705E-DCD9-42C1-A51C-C2D7F471DC3D}"/>
              </a:ext>
            </a:extLst>
          </p:cNvPr>
          <p:cNvSpPr txBox="1"/>
          <p:nvPr/>
        </p:nvSpPr>
        <p:spPr>
          <a:xfrm>
            <a:off x="5349183" y="1645865"/>
            <a:ext cx="5286733" cy="830997"/>
          </a:xfrm>
          <a:prstGeom prst="rect">
            <a:avLst/>
          </a:prstGeom>
          <a:solidFill>
            <a:srgbClr val="FFC000"/>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000000"/>
                </a:solidFill>
                <a:effectLst/>
                <a:uLnTx/>
                <a:uFillTx/>
                <a:latin typeface="Avenir Next LT Pro"/>
                <a:ea typeface="+mn-ea"/>
                <a:cs typeface="+mn-cs"/>
              </a:rPr>
              <a:t>Decisiones ubicadas en  torno a la observación </a:t>
            </a:r>
          </a:p>
        </p:txBody>
      </p:sp>
      <p:sp>
        <p:nvSpPr>
          <p:cNvPr id="15" name="CuadroTexto 14">
            <a:extLst>
              <a:ext uri="{FF2B5EF4-FFF2-40B4-BE49-F238E27FC236}">
                <a16:creationId xmlns:a16="http://schemas.microsoft.com/office/drawing/2014/main" id="{0791607D-9D62-46C7-878F-785418EB9FA4}"/>
              </a:ext>
            </a:extLst>
          </p:cNvPr>
          <p:cNvSpPr txBox="1"/>
          <p:nvPr/>
        </p:nvSpPr>
        <p:spPr>
          <a:xfrm>
            <a:off x="5647563" y="1219631"/>
            <a:ext cx="3111749" cy="369332"/>
          </a:xfrm>
          <a:prstGeom prst="rect">
            <a:avLst/>
          </a:prstGeom>
          <a:solidFill>
            <a:schemeClr val="bg1"/>
          </a:solidFill>
        </p:spPr>
        <p:style>
          <a:lnRef idx="1">
            <a:schemeClr val="accent6"/>
          </a:lnRef>
          <a:fillRef idx="2">
            <a:schemeClr val="accent6"/>
          </a:fillRef>
          <a:effectRef idx="1">
            <a:schemeClr val="accent6"/>
          </a:effectRef>
          <a:fontRef idx="minor">
            <a:schemeClr val="dk1"/>
          </a:fontRef>
        </p:style>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venir Next LT Pro"/>
                <a:ea typeface="+mn-ea"/>
                <a:cs typeface="+mn-cs"/>
              </a:rPr>
              <a:t>Socializada de sus alumnos </a:t>
            </a:r>
          </a:p>
        </p:txBody>
      </p:sp>
      <p:sp>
        <p:nvSpPr>
          <p:cNvPr id="16" name="Flecha: hacia abajo 15">
            <a:extLst>
              <a:ext uri="{FF2B5EF4-FFF2-40B4-BE49-F238E27FC236}">
                <a16:creationId xmlns:a16="http://schemas.microsoft.com/office/drawing/2014/main" id="{11ABF1DE-EC95-4E91-B74C-98F3451F056E}"/>
              </a:ext>
            </a:extLst>
          </p:cNvPr>
          <p:cNvSpPr/>
          <p:nvPr/>
        </p:nvSpPr>
        <p:spPr>
          <a:xfrm rot="5400000">
            <a:off x="4729656" y="1175478"/>
            <a:ext cx="484632" cy="645229"/>
          </a:xfrm>
          <a:prstGeom prst="downArrow">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srgbClr val="FFFFFF"/>
              </a:solidFill>
              <a:effectLst/>
              <a:uLnTx/>
              <a:uFillTx/>
              <a:latin typeface="Avenir Next LT Pro"/>
              <a:ea typeface="+mn-ea"/>
              <a:cs typeface="+mn-cs"/>
            </a:endParaRPr>
          </a:p>
        </p:txBody>
      </p:sp>
    </p:spTree>
    <p:extLst>
      <p:ext uri="{BB962C8B-B14F-4D97-AF65-F5344CB8AC3E}">
        <p14:creationId xmlns:p14="http://schemas.microsoft.com/office/powerpoint/2010/main" val="820969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useBgFill="1">
        <p:nvSpPr>
          <p:cNvPr id="13" name="Rectangle 12">
            <a:extLst>
              <a:ext uri="{FF2B5EF4-FFF2-40B4-BE49-F238E27FC236}">
                <a16:creationId xmlns:a16="http://schemas.microsoft.com/office/drawing/2014/main" id="{1A132FCB-B5B4-417C-9E11-9813E1104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5" name="Rectangle 14">
            <a:extLst>
              <a:ext uri="{FF2B5EF4-FFF2-40B4-BE49-F238E27FC236}">
                <a16:creationId xmlns:a16="http://schemas.microsoft.com/office/drawing/2014/main" id="{AF7614F1-58A8-4F51-BE9E-460C2D12B5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88577" y="1839884"/>
            <a:ext cx="8203421" cy="5017687"/>
          </a:xfrm>
          <a:prstGeom prst="rect">
            <a:avLst/>
          </a:prstGeom>
          <a:gradFill>
            <a:gsLst>
              <a:gs pos="0">
                <a:schemeClr val="accent5">
                  <a:alpha val="92000"/>
                </a:schemeClr>
              </a:gs>
              <a:gs pos="100000">
                <a:schemeClr val="accent2"/>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7" name="Rectangle 16">
            <a:extLst>
              <a:ext uri="{FF2B5EF4-FFF2-40B4-BE49-F238E27FC236}">
                <a16:creationId xmlns:a16="http://schemas.microsoft.com/office/drawing/2014/main" id="{9A949972-ABE9-4305-8999-ABC76BCAA0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0"/>
            <a:ext cx="8157458" cy="6858000"/>
          </a:xfrm>
          <a:prstGeom prst="rect">
            <a:avLst/>
          </a:prstGeom>
          <a:gradFill>
            <a:gsLst>
              <a:gs pos="0">
                <a:schemeClr val="accent5">
                  <a:alpha val="3000"/>
                </a:schemeClr>
              </a:gs>
              <a:gs pos="100000">
                <a:schemeClr val="accent6">
                  <a:lumMod val="7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4" name="Marcador de contenido 3">
            <a:extLst>
              <a:ext uri="{FF2B5EF4-FFF2-40B4-BE49-F238E27FC236}">
                <a16:creationId xmlns:a16="http://schemas.microsoft.com/office/drawing/2014/main" id="{E8AE0139-8C83-4020-B06E-D4E055C5F37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738" r="4568"/>
          <a:stretch/>
        </p:blipFill>
        <p:spPr>
          <a:xfrm rot="16200000">
            <a:off x="3124200" y="-2197769"/>
            <a:ext cx="5943600" cy="11253537"/>
          </a:xfrm>
          <a:prstGeom prst="rect">
            <a:avLst/>
          </a:prstGeom>
        </p:spPr>
      </p:pic>
      <p:sp>
        <p:nvSpPr>
          <p:cNvPr id="6" name="CuadroTexto 5">
            <a:extLst>
              <a:ext uri="{FF2B5EF4-FFF2-40B4-BE49-F238E27FC236}">
                <a16:creationId xmlns:a16="http://schemas.microsoft.com/office/drawing/2014/main" id="{35755842-A221-4C66-B57C-F4AC0C6BE31D}"/>
              </a:ext>
            </a:extLst>
          </p:cNvPr>
          <p:cNvSpPr txBox="1"/>
          <p:nvPr/>
        </p:nvSpPr>
        <p:spPr>
          <a:xfrm>
            <a:off x="1392143" y="992231"/>
            <a:ext cx="2592376" cy="369332"/>
          </a:xfrm>
          <a:prstGeom prst="rect">
            <a:avLst/>
          </a:prstGeom>
          <a:solidFill>
            <a:schemeClr val="tx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uLnTx/>
                <a:uFillTx/>
                <a:latin typeface="Avenir Next LT Pro"/>
                <a:ea typeface="+mn-ea"/>
                <a:cs typeface="+mn-cs"/>
              </a:rPr>
              <a:t>Escuela y comunidad </a:t>
            </a:r>
          </a:p>
        </p:txBody>
      </p:sp>
      <p:sp>
        <p:nvSpPr>
          <p:cNvPr id="7" name="CuadroTexto 6">
            <a:extLst>
              <a:ext uri="{FF2B5EF4-FFF2-40B4-BE49-F238E27FC236}">
                <a16:creationId xmlns:a16="http://schemas.microsoft.com/office/drawing/2014/main" id="{D4749C9F-1397-4717-B6B8-5837B38737B7}"/>
              </a:ext>
            </a:extLst>
          </p:cNvPr>
          <p:cNvSpPr txBox="1"/>
          <p:nvPr/>
        </p:nvSpPr>
        <p:spPr>
          <a:xfrm>
            <a:off x="891618" y="1774647"/>
            <a:ext cx="3092901" cy="3170099"/>
          </a:xfrm>
          <a:prstGeom prst="rect">
            <a:avLst/>
          </a:prstGeom>
          <a:solidFill>
            <a:schemeClr val="accent2">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srgbClr val="FFFFFF"/>
                </a:solidFill>
                <a:effectLst/>
                <a:uLnTx/>
                <a:uFillTx/>
                <a:latin typeface="Abadi" panose="020B0604020104020204" pitchFamily="34" charset="0"/>
                <a:ea typeface="+mn-ea"/>
                <a:cs typeface="+mn-cs"/>
              </a:rPr>
              <a:t>Observación de los elementos estructurales de la relación, las condiciones  estructurales de los centros educativos que produce la relación  entre escuela y comunidad como la relación de autobservación de la escuela </a:t>
            </a:r>
          </a:p>
        </p:txBody>
      </p:sp>
      <p:sp>
        <p:nvSpPr>
          <p:cNvPr id="8" name="CuadroTexto 7">
            <a:extLst>
              <a:ext uri="{FF2B5EF4-FFF2-40B4-BE49-F238E27FC236}">
                <a16:creationId xmlns:a16="http://schemas.microsoft.com/office/drawing/2014/main" id="{990CA84B-1151-469A-86B7-4495DF0286DE}"/>
              </a:ext>
            </a:extLst>
          </p:cNvPr>
          <p:cNvSpPr txBox="1"/>
          <p:nvPr/>
        </p:nvSpPr>
        <p:spPr>
          <a:xfrm>
            <a:off x="5874138" y="776610"/>
            <a:ext cx="5345313" cy="707886"/>
          </a:xfrm>
          <a:prstGeom prst="rect">
            <a:avLst/>
          </a:prstGeom>
          <a:solidFill>
            <a:srgbClr val="7030A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srgbClr val="FFFFFF"/>
                </a:solidFill>
                <a:effectLst/>
                <a:uLnTx/>
                <a:uFillTx/>
                <a:latin typeface="Abadi" panose="020B0604020104020204" pitchFamily="34" charset="0"/>
                <a:ea typeface="+mn-ea"/>
                <a:cs typeface="+mn-cs"/>
              </a:rPr>
              <a:t>Condiciones sociales correspondientes a las operaciones del sistema educativo   </a:t>
            </a:r>
          </a:p>
        </p:txBody>
      </p:sp>
      <p:sp>
        <p:nvSpPr>
          <p:cNvPr id="12" name="CuadroTexto 11">
            <a:extLst>
              <a:ext uri="{FF2B5EF4-FFF2-40B4-BE49-F238E27FC236}">
                <a16:creationId xmlns:a16="http://schemas.microsoft.com/office/drawing/2014/main" id="{A8265D9D-D3F6-4FDE-8F02-0E94524AE31F}"/>
              </a:ext>
            </a:extLst>
          </p:cNvPr>
          <p:cNvSpPr txBox="1"/>
          <p:nvPr/>
        </p:nvSpPr>
        <p:spPr>
          <a:xfrm>
            <a:off x="7636042" y="1797783"/>
            <a:ext cx="2025023" cy="1631216"/>
          </a:xfrm>
          <a:prstGeom prst="rect">
            <a:avLst/>
          </a:prstGeom>
          <a:solidFill>
            <a:schemeClr val="accent4">
              <a:lumMod val="75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Abadi" panose="020B0604020104020204" pitchFamily="34" charset="0"/>
                <a:ea typeface="+mn-ea"/>
                <a:cs typeface="+mn-cs"/>
              </a:rPr>
              <a:t>Sistema educativo es un sistema funcional de la sociedad </a:t>
            </a:r>
          </a:p>
        </p:txBody>
      </p:sp>
      <p:sp>
        <p:nvSpPr>
          <p:cNvPr id="14" name="Flecha: doblada 13">
            <a:extLst>
              <a:ext uri="{FF2B5EF4-FFF2-40B4-BE49-F238E27FC236}">
                <a16:creationId xmlns:a16="http://schemas.microsoft.com/office/drawing/2014/main" id="{B3384995-F9C0-46F8-90D0-AF50B112CF96}"/>
              </a:ext>
            </a:extLst>
          </p:cNvPr>
          <p:cNvSpPr/>
          <p:nvPr/>
        </p:nvSpPr>
        <p:spPr>
          <a:xfrm flipV="1">
            <a:off x="6972260" y="1555227"/>
            <a:ext cx="949153" cy="719438"/>
          </a:xfrm>
          <a:prstGeom prst="ben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24" name="Flecha: hacia abajo 23">
            <a:extLst>
              <a:ext uri="{FF2B5EF4-FFF2-40B4-BE49-F238E27FC236}">
                <a16:creationId xmlns:a16="http://schemas.microsoft.com/office/drawing/2014/main" id="{F190DAD1-5766-4A61-BCEC-0C9649402C1F}"/>
              </a:ext>
            </a:extLst>
          </p:cNvPr>
          <p:cNvSpPr/>
          <p:nvPr/>
        </p:nvSpPr>
        <p:spPr>
          <a:xfrm>
            <a:off x="6831230" y="1585654"/>
            <a:ext cx="484632" cy="1512479"/>
          </a:xfrm>
          <a:prstGeom prst="downArrow">
            <a:avLst>
              <a:gd name="adj1" fmla="val 39722"/>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2050" name="Picture 2" descr="Triada (escuela, familia y comunidad): Relación Escuela, Familia y Comunidad">
            <a:extLst>
              <a:ext uri="{FF2B5EF4-FFF2-40B4-BE49-F238E27FC236}">
                <a16:creationId xmlns:a16="http://schemas.microsoft.com/office/drawing/2014/main" id="{0B30DA0A-59AE-4DF2-AF92-AE6A529258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1717" y="3449439"/>
            <a:ext cx="3315119" cy="1779535"/>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rgbClr val="FFFFFF"/>
                </a:solidFill>
              </a14:hiddenFill>
            </a:ext>
          </a:extLst>
        </p:spPr>
      </p:pic>
      <p:sp>
        <p:nvSpPr>
          <p:cNvPr id="16" name="Flecha: a la izquierda, derecha y arriba 15">
            <a:extLst>
              <a:ext uri="{FF2B5EF4-FFF2-40B4-BE49-F238E27FC236}">
                <a16:creationId xmlns:a16="http://schemas.microsoft.com/office/drawing/2014/main" id="{FFE38429-5D17-4023-A7B4-94116CB74E11}"/>
              </a:ext>
            </a:extLst>
          </p:cNvPr>
          <p:cNvSpPr/>
          <p:nvPr/>
        </p:nvSpPr>
        <p:spPr>
          <a:xfrm>
            <a:off x="5280702" y="4300179"/>
            <a:ext cx="1186872" cy="801298"/>
          </a:xfrm>
          <a:prstGeom prst="leftRigh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6" name="CuadroTexto 25">
            <a:extLst>
              <a:ext uri="{FF2B5EF4-FFF2-40B4-BE49-F238E27FC236}">
                <a16:creationId xmlns:a16="http://schemas.microsoft.com/office/drawing/2014/main" id="{668B8272-BEBA-4F07-8E2E-51434D6BC2EA}"/>
              </a:ext>
            </a:extLst>
          </p:cNvPr>
          <p:cNvSpPr txBox="1"/>
          <p:nvPr/>
        </p:nvSpPr>
        <p:spPr>
          <a:xfrm>
            <a:off x="4881523" y="2259404"/>
            <a:ext cx="1856122" cy="923330"/>
          </a:xfrm>
          <a:prstGeom prst="rect">
            <a:avLst/>
          </a:prstGeom>
          <a:solidFill>
            <a:srgbClr val="002060"/>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uLnTx/>
                <a:uFillTx/>
                <a:latin typeface="Abadi" panose="020B0604020104020204" pitchFamily="34" charset="0"/>
                <a:ea typeface="+mn-ea"/>
                <a:cs typeface="+mn-cs"/>
              </a:rPr>
              <a:t>Relación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FFFFFF"/>
                </a:solidFill>
                <a:effectLst/>
                <a:uLnTx/>
                <a:uFillTx/>
                <a:latin typeface="Abadi" panose="020B0604020104020204" pitchFamily="34" charset="0"/>
                <a:ea typeface="+mn-ea"/>
                <a:cs typeface="+mn-cs"/>
              </a:rPr>
              <a:t>  escuela – comunidad </a:t>
            </a:r>
          </a:p>
        </p:txBody>
      </p:sp>
      <p:sp>
        <p:nvSpPr>
          <p:cNvPr id="18" name="CuadroTexto 17">
            <a:extLst>
              <a:ext uri="{FF2B5EF4-FFF2-40B4-BE49-F238E27FC236}">
                <a16:creationId xmlns:a16="http://schemas.microsoft.com/office/drawing/2014/main" id="{D0E91241-48B5-41CE-9F8F-E6B864C6B292}"/>
              </a:ext>
            </a:extLst>
          </p:cNvPr>
          <p:cNvSpPr txBox="1"/>
          <p:nvPr/>
        </p:nvSpPr>
        <p:spPr>
          <a:xfrm>
            <a:off x="9872381" y="2293044"/>
            <a:ext cx="2170568" cy="2031325"/>
          </a:xfrm>
          <a:prstGeom prst="rect">
            <a:avLst/>
          </a:prstGeom>
          <a:solidFill>
            <a:srgbClr val="00206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FFFFFF"/>
                </a:solidFill>
                <a:effectLst/>
                <a:uLnTx/>
                <a:uFillTx/>
                <a:latin typeface="Abadi" panose="020B0604020104020204" pitchFamily="34" charset="0"/>
                <a:ea typeface="+mn-ea"/>
                <a:cs typeface="+mn-cs"/>
              </a:rPr>
              <a:t>El sistema educativo estructurado crea operaciones que están socialmente condicionados para cumplir una función de la sociedad. </a:t>
            </a:r>
          </a:p>
        </p:txBody>
      </p:sp>
      <p:sp>
        <p:nvSpPr>
          <p:cNvPr id="27" name="CuadroTexto 26">
            <a:extLst>
              <a:ext uri="{FF2B5EF4-FFF2-40B4-BE49-F238E27FC236}">
                <a16:creationId xmlns:a16="http://schemas.microsoft.com/office/drawing/2014/main" id="{4A277B7E-4C2F-40D3-932E-6D92B807A59F}"/>
              </a:ext>
            </a:extLst>
          </p:cNvPr>
          <p:cNvSpPr txBox="1"/>
          <p:nvPr/>
        </p:nvSpPr>
        <p:spPr>
          <a:xfrm>
            <a:off x="7731129" y="4939361"/>
            <a:ext cx="4084757" cy="1200329"/>
          </a:xfrm>
          <a:prstGeom prst="rect">
            <a:avLst/>
          </a:prstGeo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Produce crecientes grado de autonomía  para el desarrollo de esta función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Como sistema económico, científico, religioso, político. </a:t>
            </a:r>
          </a:p>
        </p:txBody>
      </p:sp>
      <p:sp>
        <p:nvSpPr>
          <p:cNvPr id="29" name="Flecha: hacia abajo 28">
            <a:extLst>
              <a:ext uri="{FF2B5EF4-FFF2-40B4-BE49-F238E27FC236}">
                <a16:creationId xmlns:a16="http://schemas.microsoft.com/office/drawing/2014/main" id="{9ED16A82-7002-4EF0-B184-2111673E4DB2}"/>
              </a:ext>
            </a:extLst>
          </p:cNvPr>
          <p:cNvSpPr/>
          <p:nvPr/>
        </p:nvSpPr>
        <p:spPr>
          <a:xfrm>
            <a:off x="10592892" y="1615722"/>
            <a:ext cx="484632" cy="575938"/>
          </a:xfrm>
          <a:prstGeom prst="downArrow">
            <a:avLst>
              <a:gd name="adj1" fmla="val 39722"/>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srgbClr val="FFFFFF"/>
              </a:solidFill>
              <a:effectLst/>
              <a:uLnTx/>
              <a:uFillTx/>
              <a:latin typeface="Avenir Next LT Pro"/>
              <a:ea typeface="+mn-ea"/>
              <a:cs typeface="+mn-cs"/>
            </a:endParaRPr>
          </a:p>
        </p:txBody>
      </p:sp>
      <p:sp>
        <p:nvSpPr>
          <p:cNvPr id="30" name="Flecha: hacia abajo 29">
            <a:extLst>
              <a:ext uri="{FF2B5EF4-FFF2-40B4-BE49-F238E27FC236}">
                <a16:creationId xmlns:a16="http://schemas.microsoft.com/office/drawing/2014/main" id="{FF01E90C-B19C-4248-8C64-276DD37FA9D0}"/>
              </a:ext>
            </a:extLst>
          </p:cNvPr>
          <p:cNvSpPr/>
          <p:nvPr/>
        </p:nvSpPr>
        <p:spPr>
          <a:xfrm>
            <a:off x="10011433" y="4330805"/>
            <a:ext cx="484632" cy="575938"/>
          </a:xfrm>
          <a:prstGeom prst="downArrow">
            <a:avLst>
              <a:gd name="adj1" fmla="val 39722"/>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dirty="0">
              <a:ln>
                <a:noFill/>
              </a:ln>
              <a:solidFill>
                <a:srgbClr val="FFFFFF"/>
              </a:solidFill>
              <a:effectLst/>
              <a:uLnTx/>
              <a:uFillTx/>
              <a:latin typeface="Avenir Next LT Pro"/>
              <a:ea typeface="+mn-ea"/>
              <a:cs typeface="+mn-cs"/>
            </a:endParaRPr>
          </a:p>
        </p:txBody>
      </p:sp>
    </p:spTree>
    <p:extLst>
      <p:ext uri="{BB962C8B-B14F-4D97-AF65-F5344CB8AC3E}">
        <p14:creationId xmlns:p14="http://schemas.microsoft.com/office/powerpoint/2010/main" val="3303709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useBgFill="1">
        <p:nvSpPr>
          <p:cNvPr id="13" name="Rectangle 12">
            <a:extLst>
              <a:ext uri="{FF2B5EF4-FFF2-40B4-BE49-F238E27FC236}">
                <a16:creationId xmlns:a16="http://schemas.microsoft.com/office/drawing/2014/main" id="{D25020BE-D52E-46E8-978E-760CA06AD6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5" name="Rectangle 14">
            <a:extLst>
              <a:ext uri="{FF2B5EF4-FFF2-40B4-BE49-F238E27FC236}">
                <a16:creationId xmlns:a16="http://schemas.microsoft.com/office/drawing/2014/main" id="{8C219970-C15E-4218-888E-431D6115B7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2002" cy="2838735"/>
          </a:xfrm>
          <a:prstGeom prst="rect">
            <a:avLst/>
          </a:prstGeom>
          <a:gradFill>
            <a:gsLst>
              <a:gs pos="8000">
                <a:schemeClr val="accent6"/>
              </a:gs>
              <a:gs pos="100000">
                <a:schemeClr val="accent5">
                  <a:alpha val="9000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7" name="Rectangle 16">
            <a:extLst>
              <a:ext uri="{FF2B5EF4-FFF2-40B4-BE49-F238E27FC236}">
                <a16:creationId xmlns:a16="http://schemas.microsoft.com/office/drawing/2014/main" id="{08421FCA-B217-4D02-A318-6FD5369970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5999" y="-429"/>
            <a:ext cx="6096000" cy="2827736"/>
          </a:xfrm>
          <a:prstGeom prst="rect">
            <a:avLst/>
          </a:prstGeom>
          <a:gradFill>
            <a:gsLst>
              <a:gs pos="0">
                <a:schemeClr val="accent5">
                  <a:lumMod val="60000"/>
                  <a:lumOff val="40000"/>
                  <a:alpha val="0"/>
                </a:schemeClr>
              </a:gs>
              <a:gs pos="99000">
                <a:schemeClr val="accent2"/>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sp>
        <p:nvSpPr>
          <p:cNvPr id="19" name="Rectangle 18">
            <a:extLst>
              <a:ext uri="{FF2B5EF4-FFF2-40B4-BE49-F238E27FC236}">
                <a16:creationId xmlns:a16="http://schemas.microsoft.com/office/drawing/2014/main" id="{184778BB-C164-4DCF-B6B7-6B8CFA5C21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7294728" cy="2838736"/>
          </a:xfrm>
          <a:prstGeom prst="rect">
            <a:avLst/>
          </a:prstGeom>
          <a:gradFill>
            <a:gsLst>
              <a:gs pos="0">
                <a:schemeClr val="accent6">
                  <a:alpha val="43000"/>
                </a:schemeClr>
              </a:gs>
              <a:gs pos="53000">
                <a:schemeClr val="accent5">
                  <a:alpha val="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Imagen 3">
            <a:extLst>
              <a:ext uri="{FF2B5EF4-FFF2-40B4-BE49-F238E27FC236}">
                <a16:creationId xmlns:a16="http://schemas.microsoft.com/office/drawing/2014/main" id="{225EDA34-962D-4FA5-B865-FA11FADB7CF7}"/>
              </a:ext>
            </a:extLst>
          </p:cNvPr>
          <p:cNvPicPr>
            <a:picLocks noChangeAspect="1"/>
          </p:cNvPicPr>
          <p:nvPr/>
        </p:nvPicPr>
        <p:blipFill rotWithShape="1">
          <a:blip r:embed="rId2">
            <a:extLst>
              <a:ext uri="{28A0092B-C50C-407E-A947-70E740481C1C}">
                <a14:useLocalDpi xmlns:a14="http://schemas.microsoft.com/office/drawing/2010/main" val="0"/>
              </a:ext>
            </a:extLst>
          </a:blip>
          <a:srcRect l="4227" r="7057" b="-1"/>
          <a:stretch/>
        </p:blipFill>
        <p:spPr>
          <a:xfrm rot="16200000">
            <a:off x="3660155" y="-1686296"/>
            <a:ext cx="5230951" cy="10482463"/>
          </a:xfrm>
          <a:prstGeom prst="rect">
            <a:avLst/>
          </a:prstGeom>
        </p:spPr>
      </p:pic>
      <p:sp>
        <p:nvSpPr>
          <p:cNvPr id="5" name="CuadroTexto 4">
            <a:extLst>
              <a:ext uri="{FF2B5EF4-FFF2-40B4-BE49-F238E27FC236}">
                <a16:creationId xmlns:a16="http://schemas.microsoft.com/office/drawing/2014/main" id="{42EA980A-0F5E-4E41-8808-0A657D5C007C}"/>
              </a:ext>
            </a:extLst>
          </p:cNvPr>
          <p:cNvSpPr txBox="1"/>
          <p:nvPr/>
        </p:nvSpPr>
        <p:spPr>
          <a:xfrm>
            <a:off x="1765396" y="1760812"/>
            <a:ext cx="2385589" cy="461665"/>
          </a:xfrm>
          <a:prstGeom prst="rect">
            <a:avLst/>
          </a:prstGeom>
          <a:solidFill>
            <a:schemeClr val="tx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FFFFFF"/>
                </a:solidFill>
                <a:effectLst/>
                <a:uLnTx/>
                <a:uFillTx/>
                <a:latin typeface="Abadi" panose="020B0604020104020204" pitchFamily="34" charset="0"/>
                <a:ea typeface="+mn-ea"/>
                <a:cs typeface="+mn-cs"/>
              </a:rPr>
              <a:t>Escuela y familia </a:t>
            </a:r>
          </a:p>
        </p:txBody>
      </p:sp>
      <p:sp>
        <p:nvSpPr>
          <p:cNvPr id="6" name="CuadroTexto 5">
            <a:extLst>
              <a:ext uri="{FF2B5EF4-FFF2-40B4-BE49-F238E27FC236}">
                <a16:creationId xmlns:a16="http://schemas.microsoft.com/office/drawing/2014/main" id="{C77A17F3-8B05-4D8B-ACB2-D05B0CB35750}"/>
              </a:ext>
            </a:extLst>
          </p:cNvPr>
          <p:cNvSpPr txBox="1"/>
          <p:nvPr/>
        </p:nvSpPr>
        <p:spPr>
          <a:xfrm>
            <a:off x="7292197" y="3962007"/>
            <a:ext cx="3478837" cy="830997"/>
          </a:xfrm>
          <a:prstGeom prst="rect">
            <a:avLst/>
          </a:prstGeom>
          <a:solidFill>
            <a:schemeClr val="tx1"/>
          </a:solid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FFFFFF"/>
                </a:solidFill>
                <a:effectLst/>
                <a:uLnTx/>
                <a:uFillTx/>
                <a:latin typeface="Abadi" panose="020B0604020104020204" pitchFamily="34" charset="0"/>
                <a:ea typeface="+mn-ea"/>
                <a:cs typeface="+mn-cs"/>
              </a:rPr>
              <a:t>Escuela y organizaciones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FFFFFF"/>
                </a:solidFill>
                <a:effectLst/>
                <a:uLnTx/>
                <a:uFillTx/>
                <a:latin typeface="Abadi" panose="020B0604020104020204" pitchFamily="34" charset="0"/>
                <a:ea typeface="+mn-ea"/>
                <a:cs typeface="+mn-cs"/>
              </a:rPr>
              <a:t>comunitarias </a:t>
            </a:r>
          </a:p>
        </p:txBody>
      </p:sp>
      <p:sp>
        <p:nvSpPr>
          <p:cNvPr id="7" name="CuadroTexto 6">
            <a:extLst>
              <a:ext uri="{FF2B5EF4-FFF2-40B4-BE49-F238E27FC236}">
                <a16:creationId xmlns:a16="http://schemas.microsoft.com/office/drawing/2014/main" id="{63538E08-3E45-4AAD-B598-D4CA381F3F27}"/>
              </a:ext>
            </a:extLst>
          </p:cNvPr>
          <p:cNvSpPr txBox="1"/>
          <p:nvPr/>
        </p:nvSpPr>
        <p:spPr>
          <a:xfrm>
            <a:off x="4286623" y="1345314"/>
            <a:ext cx="6870978" cy="1569660"/>
          </a:xfrm>
          <a:prstGeom prst="rect">
            <a:avLst/>
          </a:prstGeom>
          <a:solidFill>
            <a:schemeClr val="bg1">
              <a:lumMod val="8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Aparece al momento de observar  las diferencias con otras escuelas e incluso se creaba un código para observar las diferencias entre socialización barrial y la propuesta escolar. </a:t>
            </a:r>
          </a:p>
        </p:txBody>
      </p:sp>
      <p:sp>
        <p:nvSpPr>
          <p:cNvPr id="8" name="CuadroTexto 7">
            <a:extLst>
              <a:ext uri="{FF2B5EF4-FFF2-40B4-BE49-F238E27FC236}">
                <a16:creationId xmlns:a16="http://schemas.microsoft.com/office/drawing/2014/main" id="{86AE12DA-8FA8-419E-8798-483D8F24F352}"/>
              </a:ext>
            </a:extLst>
          </p:cNvPr>
          <p:cNvSpPr txBox="1"/>
          <p:nvPr/>
        </p:nvSpPr>
        <p:spPr>
          <a:xfrm>
            <a:off x="1808545" y="4008174"/>
            <a:ext cx="5051247" cy="1200329"/>
          </a:xfrm>
          <a:prstGeom prst="rect">
            <a:avLst/>
          </a:prstGeom>
          <a:solidFill>
            <a:schemeClr val="bg1">
              <a:lumMod val="8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La escuela se auto observa como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”centro social”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“un club del barrio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“porque no tiene otro lugar donde ir ”</a:t>
            </a:r>
          </a:p>
        </p:txBody>
      </p:sp>
      <p:sp>
        <p:nvSpPr>
          <p:cNvPr id="10" name="Flecha: curvada hacia arriba 9">
            <a:extLst>
              <a:ext uri="{FF2B5EF4-FFF2-40B4-BE49-F238E27FC236}">
                <a16:creationId xmlns:a16="http://schemas.microsoft.com/office/drawing/2014/main" id="{D7C9D8B7-B49E-491C-B3F7-4AA996673C6B}"/>
              </a:ext>
            </a:extLst>
          </p:cNvPr>
          <p:cNvSpPr/>
          <p:nvPr/>
        </p:nvSpPr>
        <p:spPr>
          <a:xfrm rot="20306038" flipH="1">
            <a:off x="6591957" y="5007027"/>
            <a:ext cx="1627616" cy="731520"/>
          </a:xfrm>
          <a:prstGeom prst="curvedUpArrow">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000000"/>
              </a:solidFill>
              <a:effectLst/>
              <a:uLnTx/>
              <a:uFillTx/>
              <a:latin typeface="Avenir Next LT Pro"/>
              <a:ea typeface="+mn-ea"/>
              <a:cs typeface="+mn-cs"/>
            </a:endParaRPr>
          </a:p>
        </p:txBody>
      </p:sp>
      <p:sp>
        <p:nvSpPr>
          <p:cNvPr id="16" name="Flecha: curvada hacia arriba 15">
            <a:extLst>
              <a:ext uri="{FF2B5EF4-FFF2-40B4-BE49-F238E27FC236}">
                <a16:creationId xmlns:a16="http://schemas.microsoft.com/office/drawing/2014/main" id="{6827E629-8B60-4205-97C5-7CF10AD9C1B6}"/>
              </a:ext>
            </a:extLst>
          </p:cNvPr>
          <p:cNvSpPr/>
          <p:nvPr/>
        </p:nvSpPr>
        <p:spPr>
          <a:xfrm rot="1460209">
            <a:off x="2908022" y="2646312"/>
            <a:ext cx="1795426" cy="837693"/>
          </a:xfrm>
          <a:prstGeom prst="curvedUpArrow">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000000"/>
              </a:solidFill>
              <a:effectLst/>
              <a:uLnTx/>
              <a:uFillTx/>
              <a:latin typeface="Avenir Next LT Pro"/>
              <a:ea typeface="+mn-ea"/>
              <a:cs typeface="+mn-cs"/>
            </a:endParaRPr>
          </a:p>
        </p:txBody>
      </p:sp>
    </p:spTree>
    <p:extLst>
      <p:ext uri="{BB962C8B-B14F-4D97-AF65-F5344CB8AC3E}">
        <p14:creationId xmlns:p14="http://schemas.microsoft.com/office/powerpoint/2010/main" val="1210867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B64273-F3E4-4E50-8C5D-42A740AB3945}"/>
              </a:ext>
            </a:extLst>
          </p:cNvPr>
          <p:cNvSpPr>
            <a:spLocks noGrp="1"/>
          </p:cNvSpPr>
          <p:nvPr>
            <p:ph type="ctrTitle"/>
          </p:nvPr>
        </p:nvSpPr>
        <p:spPr/>
        <p:txBody>
          <a:bodyPr/>
          <a:lstStyle/>
          <a:p>
            <a:r>
              <a:rPr lang="es-ES" dirty="0"/>
              <a:t>ESCUELA Y COMUNIDAD</a:t>
            </a:r>
            <a:endParaRPr lang="es-MX" dirty="0"/>
          </a:p>
        </p:txBody>
      </p:sp>
      <p:sp>
        <p:nvSpPr>
          <p:cNvPr id="3" name="Subtítulo 2">
            <a:extLst>
              <a:ext uri="{FF2B5EF4-FFF2-40B4-BE49-F238E27FC236}">
                <a16:creationId xmlns:a16="http://schemas.microsoft.com/office/drawing/2014/main" id="{066825F6-9C62-4DC4-9B6C-7E62170080F0}"/>
              </a:ext>
            </a:extLst>
          </p:cNvPr>
          <p:cNvSpPr>
            <a:spLocks noGrp="1"/>
          </p:cNvSpPr>
          <p:nvPr>
            <p:ph type="subTitle" idx="1"/>
          </p:nvPr>
        </p:nvSpPr>
        <p:spPr/>
        <p:txBody>
          <a:bodyPr/>
          <a:lstStyle/>
          <a:p>
            <a:r>
              <a:rPr lang="es-ES" dirty="0"/>
              <a:t>OBSERVACIONES DESDE LA TEORIA DE SISTEMAS SOCIALES COMPLEJOS</a:t>
            </a:r>
            <a:endParaRPr lang="es-MX" dirty="0"/>
          </a:p>
        </p:txBody>
      </p:sp>
    </p:spTree>
    <p:extLst>
      <p:ext uri="{BB962C8B-B14F-4D97-AF65-F5344CB8AC3E}">
        <p14:creationId xmlns:p14="http://schemas.microsoft.com/office/powerpoint/2010/main" val="1982182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useBgFill="1">
        <p:nvSpPr>
          <p:cNvPr id="13" name="Rectangle 12">
            <a:extLst>
              <a:ext uri="{FF2B5EF4-FFF2-40B4-BE49-F238E27FC236}">
                <a16:creationId xmlns:a16="http://schemas.microsoft.com/office/drawing/2014/main" id="{1DBC8414-BE7E-4B6C-A114-B2C3795C8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5" name="Rectangle 14">
            <a:extLst>
              <a:ext uri="{FF2B5EF4-FFF2-40B4-BE49-F238E27FC236}">
                <a16:creationId xmlns:a16="http://schemas.microsoft.com/office/drawing/2014/main" id="{0EC398C5-5C2E-4038-9DB3-DE2B5A9BE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7" name="Rectangle 16">
            <a:extLst>
              <a:ext uri="{FF2B5EF4-FFF2-40B4-BE49-F238E27FC236}">
                <a16:creationId xmlns:a16="http://schemas.microsoft.com/office/drawing/2014/main" id="{A2F10B26-073B-4B10-8AAA-161242DD82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53806" y="1153804"/>
            <a:ext cx="6346209" cy="4038601"/>
          </a:xfrm>
          <a:prstGeom prst="rect">
            <a:avLst/>
          </a:prstGeom>
          <a:gradFill>
            <a:gsLst>
              <a:gs pos="0">
                <a:schemeClr val="accent5">
                  <a:lumMod val="60000"/>
                  <a:lumOff val="40000"/>
                  <a:alpha val="0"/>
                </a:schemeClr>
              </a:gs>
              <a:gs pos="99000">
                <a:schemeClr val="accent2">
                  <a:alpha val="92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19" name="Rectangle 18">
            <a:extLst>
              <a:ext uri="{FF2B5EF4-FFF2-40B4-BE49-F238E27FC236}">
                <a16:creationId xmlns:a16="http://schemas.microsoft.com/office/drawing/2014/main" id="{610DBBC7-698F-4A54-B1CB-A99F9CC35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59574" y="3578975"/>
            <a:ext cx="2502407" cy="4055644"/>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21" name="Freeform: Shape 20">
            <a:extLst>
              <a:ext uri="{FF2B5EF4-FFF2-40B4-BE49-F238E27FC236}">
                <a16:creationId xmlns:a16="http://schemas.microsoft.com/office/drawing/2014/main" id="{DE6E822A-8BCF-432C-83E6-BBE821476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13000">
                <a:schemeClr val="accent4">
                  <a:lumMod val="20000"/>
                  <a:lumOff val="80000"/>
                  <a:alpha val="200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venir Next LT Pro"/>
              <a:ea typeface="+mn-ea"/>
              <a:cs typeface="+mn-cs"/>
            </a:endParaRPr>
          </a:p>
        </p:txBody>
      </p:sp>
      <p:pic>
        <p:nvPicPr>
          <p:cNvPr id="4" name="Marcador de contenido 3">
            <a:extLst>
              <a:ext uri="{FF2B5EF4-FFF2-40B4-BE49-F238E27FC236}">
                <a16:creationId xmlns:a16="http://schemas.microsoft.com/office/drawing/2014/main" id="{4AE66CF6-F1EB-4E36-8A79-DE4BA559C7F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738" r="4568"/>
          <a:stretch/>
        </p:blipFill>
        <p:spPr>
          <a:xfrm rot="16200000">
            <a:off x="6458160" y="-1418597"/>
            <a:ext cx="3419519" cy="7214138"/>
          </a:xfrm>
          <a:prstGeom prst="rect">
            <a:avLst/>
          </a:prstGeom>
        </p:spPr>
      </p:pic>
      <p:sp>
        <p:nvSpPr>
          <p:cNvPr id="5" name="CuadroTexto 4">
            <a:extLst>
              <a:ext uri="{FF2B5EF4-FFF2-40B4-BE49-F238E27FC236}">
                <a16:creationId xmlns:a16="http://schemas.microsoft.com/office/drawing/2014/main" id="{3B7A539A-12C3-474D-92DA-FBD396099255}"/>
              </a:ext>
            </a:extLst>
          </p:cNvPr>
          <p:cNvSpPr txBox="1"/>
          <p:nvPr/>
        </p:nvSpPr>
        <p:spPr>
          <a:xfrm>
            <a:off x="4965760" y="1446053"/>
            <a:ext cx="6404317" cy="132343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4000" b="1" i="0" u="none" strike="noStrike" kern="1200" cap="none" spc="0" normalizeH="0" baseline="0" noProof="0" dirty="0">
                <a:ln>
                  <a:noFill/>
                </a:ln>
                <a:solidFill>
                  <a:srgbClr val="FFFFFF"/>
                </a:solidFill>
                <a:effectLst/>
                <a:highlight>
                  <a:srgbClr val="800080"/>
                </a:highlight>
                <a:uLnTx/>
                <a:uFillTx/>
                <a:latin typeface="Abadi" panose="020B0604020104020204" pitchFamily="34" charset="0"/>
                <a:ea typeface="+mn-ea"/>
                <a:cs typeface="+mn-cs"/>
              </a:rPr>
              <a:t>Escuela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4000" b="1" i="0" u="none" strike="noStrike" kern="1200" cap="none" spc="0" normalizeH="0" baseline="0" noProof="0" dirty="0">
                <a:ln>
                  <a:noFill/>
                </a:ln>
                <a:solidFill>
                  <a:srgbClr val="FFFFFF"/>
                </a:solidFill>
                <a:effectLst/>
                <a:highlight>
                  <a:srgbClr val="800080"/>
                </a:highlight>
                <a:uLnTx/>
                <a:uFillTx/>
                <a:latin typeface="Abadi" panose="020B0604020104020204" pitchFamily="34" charset="0"/>
                <a:ea typeface="+mn-ea"/>
                <a:cs typeface="+mn-cs"/>
              </a:rPr>
              <a:t>Los técnicos y la comunidad </a:t>
            </a:r>
          </a:p>
        </p:txBody>
      </p:sp>
      <p:sp>
        <p:nvSpPr>
          <p:cNvPr id="6" name="CuadroTexto 5">
            <a:extLst>
              <a:ext uri="{FF2B5EF4-FFF2-40B4-BE49-F238E27FC236}">
                <a16:creationId xmlns:a16="http://schemas.microsoft.com/office/drawing/2014/main" id="{8D233FB5-4FAF-46F5-B914-7976F03ED7EB}"/>
              </a:ext>
            </a:extLst>
          </p:cNvPr>
          <p:cNvSpPr txBox="1"/>
          <p:nvPr/>
        </p:nvSpPr>
        <p:spPr>
          <a:xfrm>
            <a:off x="737934" y="2709683"/>
            <a:ext cx="2562727" cy="2862322"/>
          </a:xfrm>
          <a:prstGeom prst="rect">
            <a:avLst/>
          </a:prstGeom>
          <a:solidFill>
            <a:srgbClr val="0070C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badi" panose="020B0604020104020204" pitchFamily="34" charset="0"/>
                <a:ea typeface="+mn-ea"/>
                <a:cs typeface="+mn-cs"/>
              </a:rPr>
              <a:t>La escuela parece estar muchas veces medida por diferentes técnicos: </a:t>
            </a:r>
          </a:p>
          <a:p>
            <a:pPr marL="342900" marR="0" lvl="0" indent="-34290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MX" sz="2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badi" panose="020B0604020104020204" pitchFamily="34" charset="0"/>
                <a:ea typeface="+mn-ea"/>
                <a:cs typeface="+mn-cs"/>
              </a:rPr>
              <a:t>Psicólogos </a:t>
            </a:r>
          </a:p>
          <a:p>
            <a:pPr marL="342900" marR="0" lvl="0" indent="-34290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MX" sz="2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badi" panose="020B0604020104020204" pitchFamily="34" charset="0"/>
                <a:ea typeface="+mn-ea"/>
                <a:cs typeface="+mn-cs"/>
              </a:rPr>
              <a:t>Sociólogos</a:t>
            </a:r>
          </a:p>
          <a:p>
            <a:pPr marL="342900" marR="0" lvl="0" indent="-34290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MX" sz="2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badi" panose="020B0604020104020204" pitchFamily="34" charset="0"/>
                <a:ea typeface="+mn-ea"/>
                <a:cs typeface="+mn-cs"/>
              </a:rPr>
              <a:t>Trabajadores sociales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badi" panose="020B0604020104020204" pitchFamily="34" charset="0"/>
                <a:ea typeface="+mn-ea"/>
                <a:cs typeface="+mn-cs"/>
              </a:rPr>
              <a:t>Entre otros técnicos </a:t>
            </a:r>
          </a:p>
        </p:txBody>
      </p:sp>
      <p:sp>
        <p:nvSpPr>
          <p:cNvPr id="7" name="CuadroTexto 6">
            <a:extLst>
              <a:ext uri="{FF2B5EF4-FFF2-40B4-BE49-F238E27FC236}">
                <a16:creationId xmlns:a16="http://schemas.microsoft.com/office/drawing/2014/main" id="{9BB3C949-AC7F-47B6-B28B-278BB297C1F6}"/>
              </a:ext>
            </a:extLst>
          </p:cNvPr>
          <p:cNvSpPr txBox="1"/>
          <p:nvPr/>
        </p:nvSpPr>
        <p:spPr>
          <a:xfrm>
            <a:off x="474243" y="1030555"/>
            <a:ext cx="3424335"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srgbClr val="FFFFFF"/>
                </a:solidFill>
                <a:effectLst/>
                <a:uLnTx/>
                <a:uFillTx/>
                <a:latin typeface="Abadi" panose="020B0604020104020204" pitchFamily="34" charset="0"/>
                <a:ea typeface="+mn-ea"/>
                <a:cs typeface="+mn-cs"/>
              </a:rPr>
              <a:t>La relación – comunidad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2400" b="1" i="0" u="none" strike="noStrike" kern="1200" cap="none" spc="0" normalizeH="0" baseline="0" noProof="0" dirty="0">
              <a:ln>
                <a:noFill/>
              </a:ln>
              <a:solidFill>
                <a:srgbClr val="FFFFFF"/>
              </a:solidFill>
              <a:effectLst/>
              <a:uLnTx/>
              <a:uFillTx/>
              <a:latin typeface="Avenir Next LT Pro"/>
              <a:ea typeface="+mn-ea"/>
              <a:cs typeface="+mn-cs"/>
            </a:endParaRPr>
          </a:p>
        </p:txBody>
      </p:sp>
      <p:sp>
        <p:nvSpPr>
          <p:cNvPr id="8" name="CuadroTexto 7">
            <a:extLst>
              <a:ext uri="{FF2B5EF4-FFF2-40B4-BE49-F238E27FC236}">
                <a16:creationId xmlns:a16="http://schemas.microsoft.com/office/drawing/2014/main" id="{A47D5FB2-0281-42F5-813C-3176D4DA92DA}"/>
              </a:ext>
            </a:extLst>
          </p:cNvPr>
          <p:cNvSpPr txBox="1"/>
          <p:nvPr/>
        </p:nvSpPr>
        <p:spPr>
          <a:xfrm>
            <a:off x="294309" y="1717900"/>
            <a:ext cx="3283271" cy="707886"/>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sng" strike="noStrike" kern="1200" cap="none" spc="0" normalizeH="0" baseline="0" noProof="0" dirty="0">
                <a:ln>
                  <a:noFill/>
                </a:ln>
                <a:solidFill>
                  <a:srgbClr val="FFFFFF"/>
                </a:solidFill>
                <a:effectLst/>
                <a:uLnTx/>
                <a:uFillTx/>
                <a:latin typeface="Abadi" panose="020B0604020104020204" pitchFamily="34" charset="0"/>
                <a:ea typeface="+mn-ea"/>
                <a:cs typeface="+mn-cs"/>
              </a:rPr>
              <a:t>El papel de estas disciplinas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1" i="0" u="sng" strike="noStrike" kern="1200" cap="none" spc="0" normalizeH="0" baseline="0" noProof="0" dirty="0">
                <a:ln>
                  <a:noFill/>
                </a:ln>
                <a:solidFill>
                  <a:srgbClr val="FFFFFF"/>
                </a:solidFill>
                <a:effectLst/>
                <a:uLnTx/>
                <a:uFillTx/>
                <a:latin typeface="Abadi" panose="020B0604020104020204" pitchFamily="34" charset="0"/>
                <a:ea typeface="+mn-ea"/>
                <a:cs typeface="+mn-cs"/>
              </a:rPr>
              <a:t>en el tema es muy complejo </a:t>
            </a:r>
          </a:p>
        </p:txBody>
      </p:sp>
      <p:sp>
        <p:nvSpPr>
          <p:cNvPr id="10" name="CuadroTexto 9">
            <a:extLst>
              <a:ext uri="{FF2B5EF4-FFF2-40B4-BE49-F238E27FC236}">
                <a16:creationId xmlns:a16="http://schemas.microsoft.com/office/drawing/2014/main" id="{6C33BF84-DD3B-44AA-BC40-528C98BFA776}"/>
              </a:ext>
            </a:extLst>
          </p:cNvPr>
          <p:cNvSpPr txBox="1"/>
          <p:nvPr/>
        </p:nvSpPr>
        <p:spPr>
          <a:xfrm>
            <a:off x="4851803" y="4286453"/>
            <a:ext cx="2701727" cy="1754326"/>
          </a:xfrm>
          <a:prstGeom prst="rect">
            <a:avLst/>
          </a:prstGeom>
          <a:solidFill>
            <a:srgbClr val="FFFF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El sistema educativo, junto con las escuelas, esperan que indique recetas o al menos que defina cómo  desarrollar  las practicas educativas </a:t>
            </a:r>
          </a:p>
        </p:txBody>
      </p:sp>
      <p:sp>
        <p:nvSpPr>
          <p:cNvPr id="12" name="CuadroTexto 11">
            <a:extLst>
              <a:ext uri="{FF2B5EF4-FFF2-40B4-BE49-F238E27FC236}">
                <a16:creationId xmlns:a16="http://schemas.microsoft.com/office/drawing/2014/main" id="{92746B89-8B71-4ADA-940D-DA255489BA22}"/>
              </a:ext>
            </a:extLst>
          </p:cNvPr>
          <p:cNvSpPr txBox="1"/>
          <p:nvPr/>
        </p:nvSpPr>
        <p:spPr>
          <a:xfrm>
            <a:off x="8296102" y="4826458"/>
            <a:ext cx="3343854" cy="923330"/>
          </a:xfrm>
          <a:prstGeom prst="rect">
            <a:avLst/>
          </a:prstGeom>
          <a:solidFill>
            <a:schemeClr val="accent4">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Las practicas educativas para lograr el desarrollo en los niños  de la capacidad de aprender </a:t>
            </a:r>
          </a:p>
        </p:txBody>
      </p:sp>
      <p:sp>
        <p:nvSpPr>
          <p:cNvPr id="14" name="Flecha: hacia abajo 13">
            <a:extLst>
              <a:ext uri="{FF2B5EF4-FFF2-40B4-BE49-F238E27FC236}">
                <a16:creationId xmlns:a16="http://schemas.microsoft.com/office/drawing/2014/main" id="{B7C6950E-4D92-4AF5-A806-B5100443AA46}"/>
              </a:ext>
            </a:extLst>
          </p:cNvPr>
          <p:cNvSpPr/>
          <p:nvPr/>
        </p:nvSpPr>
        <p:spPr>
          <a:xfrm rot="16200000">
            <a:off x="7740629" y="5001696"/>
            <a:ext cx="484632" cy="62631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srgbClr val="FFFFFF"/>
              </a:solidFill>
              <a:effectLst/>
              <a:uLnTx/>
              <a:uFillTx/>
              <a:latin typeface="Avenir Next LT Pro"/>
              <a:ea typeface="+mn-ea"/>
              <a:cs typeface="+mn-cs"/>
            </a:endParaRPr>
          </a:p>
        </p:txBody>
      </p:sp>
    </p:spTree>
    <p:extLst>
      <p:ext uri="{BB962C8B-B14F-4D97-AF65-F5344CB8AC3E}">
        <p14:creationId xmlns:p14="http://schemas.microsoft.com/office/powerpoint/2010/main" val="1136486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78DAC5EB-CB66-4144-944F-FCA082908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useBgFill="1">
        <p:nvSpPr>
          <p:cNvPr id="48" name="Rectangle 47">
            <a:extLst>
              <a:ext uri="{FF2B5EF4-FFF2-40B4-BE49-F238E27FC236}">
                <a16:creationId xmlns:a16="http://schemas.microsoft.com/office/drawing/2014/main" id="{2596F992-698C-48C0-9D89-70DA4CE92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pic>
        <p:nvPicPr>
          <p:cNvPr id="4" name="Imagen 3">
            <a:extLst>
              <a:ext uri="{FF2B5EF4-FFF2-40B4-BE49-F238E27FC236}">
                <a16:creationId xmlns:a16="http://schemas.microsoft.com/office/drawing/2014/main" id="{F60DB0CB-BDC4-40E0-8E27-F29CE297904F}"/>
              </a:ext>
            </a:extLst>
          </p:cNvPr>
          <p:cNvPicPr>
            <a:picLocks noChangeAspect="1"/>
          </p:cNvPicPr>
          <p:nvPr/>
        </p:nvPicPr>
        <p:blipFill rotWithShape="1">
          <a:blip r:embed="rId2">
            <a:extLst>
              <a:ext uri="{28A0092B-C50C-407E-A947-70E740481C1C}">
                <a14:useLocalDpi xmlns:a14="http://schemas.microsoft.com/office/drawing/2010/main" val="0"/>
              </a:ext>
            </a:extLst>
          </a:blip>
          <a:srcRect t="598" r="2" b="5095"/>
          <a:stretch/>
        </p:blipFill>
        <p:spPr>
          <a:xfrm rot="16200000">
            <a:off x="6483991" y="-2445821"/>
            <a:ext cx="2805420" cy="7696201"/>
          </a:xfrm>
          <a:prstGeom prst="rect">
            <a:avLst/>
          </a:prstGeom>
        </p:spPr>
      </p:pic>
      <p:sp>
        <p:nvSpPr>
          <p:cNvPr id="50" name="Rectangle 49">
            <a:extLst>
              <a:ext uri="{FF2B5EF4-FFF2-40B4-BE49-F238E27FC236}">
                <a16:creationId xmlns:a16="http://schemas.microsoft.com/office/drawing/2014/main" id="{86B7A620-47FC-4678-9F07-D291E9CD57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1999" cy="457198"/>
          </a:xfrm>
          <a:prstGeom prst="rect">
            <a:avLst/>
          </a:prstGeom>
          <a:gradFill>
            <a:gsLst>
              <a:gs pos="0">
                <a:schemeClr val="accent6">
                  <a:lumMod val="75000"/>
                  <a:alpha val="61000"/>
                </a:schemeClr>
              </a:gs>
              <a:gs pos="30000">
                <a:schemeClr val="accent5">
                  <a:alpha val="85000"/>
                </a:scheme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52" name="Rectangle 51">
            <a:extLst>
              <a:ext uri="{FF2B5EF4-FFF2-40B4-BE49-F238E27FC236}">
                <a16:creationId xmlns:a16="http://schemas.microsoft.com/office/drawing/2014/main" id="{D4CE6113-16AE-4250-8027-F864DE5BC3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8742"/>
            <a:ext cx="8153398" cy="448830"/>
          </a:xfrm>
          <a:prstGeom prst="rect">
            <a:avLst/>
          </a:prstGeom>
          <a:gradFill>
            <a:gsLst>
              <a:gs pos="0">
                <a:schemeClr val="accent5">
                  <a:alpha val="0"/>
                </a:schemeClr>
              </a:gs>
              <a:gs pos="73000">
                <a:schemeClr val="accent2">
                  <a:alpha val="74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venir Next LT Pro"/>
              <a:ea typeface="+mn-ea"/>
              <a:cs typeface="+mn-cs"/>
            </a:endParaRPr>
          </a:p>
        </p:txBody>
      </p:sp>
      <p:sp>
        <p:nvSpPr>
          <p:cNvPr id="6" name="CuadroTexto 5">
            <a:extLst>
              <a:ext uri="{FF2B5EF4-FFF2-40B4-BE49-F238E27FC236}">
                <a16:creationId xmlns:a16="http://schemas.microsoft.com/office/drawing/2014/main" id="{C984A48D-479B-4DC0-BB26-117F52572F0E}"/>
              </a:ext>
            </a:extLst>
          </p:cNvPr>
          <p:cNvSpPr txBox="1"/>
          <p:nvPr/>
        </p:nvSpPr>
        <p:spPr>
          <a:xfrm>
            <a:off x="765337" y="318345"/>
            <a:ext cx="2693325" cy="3416320"/>
          </a:xfrm>
          <a:prstGeom prst="rect">
            <a:avLst/>
          </a:prstGeom>
          <a:solidFill>
            <a:srgbClr val="FFC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venir Next LT Pro"/>
                <a:ea typeface="+mn-ea"/>
                <a:cs typeface="+mn-cs"/>
              </a:rPr>
              <a:t>Plantear condiciones estructurales de los sistemas sociales corre el riesgo de ser leído como limitaciones y en cierta medida estas condiciones los son , enmarcan las posibilidades de cambio en las capacidades de autopoiesis del sistema.  </a:t>
            </a:r>
          </a:p>
        </p:txBody>
      </p:sp>
      <p:sp>
        <p:nvSpPr>
          <p:cNvPr id="7" name="CuadroTexto 6">
            <a:extLst>
              <a:ext uri="{FF2B5EF4-FFF2-40B4-BE49-F238E27FC236}">
                <a16:creationId xmlns:a16="http://schemas.microsoft.com/office/drawing/2014/main" id="{1DEBE184-5FBC-4D92-AC82-87683FACA9F3}"/>
              </a:ext>
            </a:extLst>
          </p:cNvPr>
          <p:cNvSpPr txBox="1"/>
          <p:nvPr/>
        </p:nvSpPr>
        <p:spPr>
          <a:xfrm>
            <a:off x="5198475" y="1138297"/>
            <a:ext cx="6389891" cy="76944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4400" b="1" i="0" u="none" strike="noStrike" kern="1200" cap="none" spc="0" normalizeH="0" baseline="0" noProof="0" dirty="0">
                <a:ln>
                  <a:noFill/>
                </a:ln>
                <a:solidFill>
                  <a:srgbClr val="FFFFFF"/>
                </a:solidFill>
                <a:effectLst/>
                <a:highlight>
                  <a:srgbClr val="800080"/>
                </a:highlight>
                <a:uLnTx/>
                <a:uFillTx/>
                <a:latin typeface="Abadi" panose="020B0604020104020204" pitchFamily="34" charset="0"/>
                <a:ea typeface="+mn-ea"/>
                <a:cs typeface="+mn-cs"/>
              </a:rPr>
              <a:t>Condiciones estructurales </a:t>
            </a:r>
          </a:p>
        </p:txBody>
      </p:sp>
      <p:sp>
        <p:nvSpPr>
          <p:cNvPr id="8" name="CuadroTexto 7">
            <a:extLst>
              <a:ext uri="{FF2B5EF4-FFF2-40B4-BE49-F238E27FC236}">
                <a16:creationId xmlns:a16="http://schemas.microsoft.com/office/drawing/2014/main" id="{8A80E288-F193-408B-9E57-AD0981979F9D}"/>
              </a:ext>
            </a:extLst>
          </p:cNvPr>
          <p:cNvSpPr txBox="1"/>
          <p:nvPr/>
        </p:nvSpPr>
        <p:spPr>
          <a:xfrm>
            <a:off x="554519" y="4053010"/>
            <a:ext cx="5541482" cy="2031325"/>
          </a:xfrm>
          <a:prstGeom prst="rect">
            <a:avLst/>
          </a:prstGeom>
          <a:solidFill>
            <a:schemeClr val="accent5">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srgbClr val="000000"/>
                </a:solidFill>
                <a:effectLst/>
                <a:uLnTx/>
                <a:uFillTx/>
                <a:latin typeface="Avenir Next LT Pro"/>
                <a:ea typeface="+mn-ea"/>
                <a:cs typeface="+mn-cs"/>
              </a:rPr>
              <a:t>Pero las condiciones estructurales de autopoiesis, autoobservación y autorreferencia de los sistemas complejos también suponen posibilidades. Los cambios en este tipo de sistema, como ya mencionamos, se encuentran dentro de las posibilidades del sistema como autorrotación ante influjos propios o gatillados por otros sistemas. </a:t>
            </a:r>
          </a:p>
        </p:txBody>
      </p:sp>
      <p:sp>
        <p:nvSpPr>
          <p:cNvPr id="14" name="Nube 13">
            <a:extLst>
              <a:ext uri="{FF2B5EF4-FFF2-40B4-BE49-F238E27FC236}">
                <a16:creationId xmlns:a16="http://schemas.microsoft.com/office/drawing/2014/main" id="{D1852AC7-3BB1-42F1-A703-66FFE55B80F5}"/>
              </a:ext>
            </a:extLst>
          </p:cNvPr>
          <p:cNvSpPr/>
          <p:nvPr/>
        </p:nvSpPr>
        <p:spPr>
          <a:xfrm>
            <a:off x="6193321" y="2980508"/>
            <a:ext cx="5095363" cy="3416319"/>
          </a:xfrm>
          <a:prstGeom prst="cloud">
            <a:avLst/>
          </a:prstGeom>
          <a:solidFill>
            <a:srgbClr val="92D05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i="0" u="none" strike="noStrike" kern="1200" cap="none" spc="0" normalizeH="0" baseline="0" noProof="0" dirty="0">
                <a:ln>
                  <a:noFill/>
                </a:ln>
                <a:solidFill>
                  <a:srgbClr val="000000"/>
                </a:solidFill>
                <a:effectLst/>
                <a:uLnTx/>
                <a:uFillTx/>
                <a:latin typeface="Abadi" panose="020B0604020104020204" pitchFamily="34" charset="0"/>
                <a:ea typeface="+mn-ea"/>
                <a:cs typeface="+mn-cs"/>
              </a:rPr>
              <a:t>Las relaciones de prestación entre el sistema de la ciencia y el educativo, las condiciones de acoplamiento estructural entre estos sistemas y las capacidades de autopoiesis del sistema educativo posibilitan los cambios, las innovaciones y las transformaciones educativas.</a:t>
            </a:r>
          </a:p>
        </p:txBody>
      </p:sp>
    </p:spTree>
    <p:extLst>
      <p:ext uri="{BB962C8B-B14F-4D97-AF65-F5344CB8AC3E}">
        <p14:creationId xmlns:p14="http://schemas.microsoft.com/office/powerpoint/2010/main" val="553058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ítulo 1">
            <a:extLst>
              <a:ext uri="{FF2B5EF4-FFF2-40B4-BE49-F238E27FC236}">
                <a16:creationId xmlns:a16="http://schemas.microsoft.com/office/drawing/2014/main" id="{0B6E267E-8AA1-4359-AE33-FE98C3B73A4E}"/>
              </a:ext>
            </a:extLst>
          </p:cNvPr>
          <p:cNvSpPr>
            <a:spLocks noGrp="1"/>
          </p:cNvSpPr>
          <p:nvPr>
            <p:ph type="title"/>
          </p:nvPr>
        </p:nvSpPr>
        <p:spPr>
          <a:xfrm>
            <a:off x="7076518" y="1694147"/>
            <a:ext cx="4449906" cy="1433323"/>
          </a:xfrm>
        </p:spPr>
        <p:txBody>
          <a:bodyPr>
            <a:normAutofit/>
          </a:bodyPr>
          <a:lstStyle/>
          <a:p>
            <a:pPr algn="l"/>
            <a:r>
              <a:rPr lang="es-ES" sz="2500" dirty="0">
                <a:solidFill>
                  <a:srgbClr val="FF0000"/>
                </a:solidFill>
              </a:rPr>
              <a:t>La relación entre el centro educativo y la comunidad se manifiesta en:</a:t>
            </a:r>
            <a:endParaRPr lang="es-MX" sz="2500" dirty="0">
              <a:solidFill>
                <a:srgbClr val="FF0000"/>
              </a:solidFill>
            </a:endParaRPr>
          </a:p>
        </p:txBody>
      </p:sp>
      <p:sp>
        <p:nvSpPr>
          <p:cNvPr id="34" name="Rectangle 3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05D3F3"/>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n 3">
            <a:extLst>
              <a:ext uri="{FF2B5EF4-FFF2-40B4-BE49-F238E27FC236}">
                <a16:creationId xmlns:a16="http://schemas.microsoft.com/office/drawing/2014/main" id="{68EC6AF0-82FE-424B-8445-C332A69F78EE}"/>
              </a:ext>
            </a:extLst>
          </p:cNvPr>
          <p:cNvPicPr>
            <a:picLocks noChangeAspect="1"/>
          </p:cNvPicPr>
          <p:nvPr/>
        </p:nvPicPr>
        <p:blipFill rotWithShape="1">
          <a:blip r:embed="rId2"/>
          <a:srcRect l="4904" r="24522" b="2"/>
          <a:stretch/>
        </p:blipFill>
        <p:spPr>
          <a:xfrm>
            <a:off x="972115" y="960214"/>
            <a:ext cx="5641848" cy="4919472"/>
          </a:xfrm>
          <a:prstGeom prst="rect">
            <a:avLst/>
          </a:prstGeom>
          <a:ln w="12700">
            <a:noFill/>
          </a:ln>
        </p:spPr>
      </p:pic>
      <p:sp>
        <p:nvSpPr>
          <p:cNvPr id="3" name="Marcador de contenido 2">
            <a:extLst>
              <a:ext uri="{FF2B5EF4-FFF2-40B4-BE49-F238E27FC236}">
                <a16:creationId xmlns:a16="http://schemas.microsoft.com/office/drawing/2014/main" id="{770E53E6-CAD3-429D-A7B6-2F86EC6849CC}"/>
              </a:ext>
            </a:extLst>
          </p:cNvPr>
          <p:cNvSpPr>
            <a:spLocks noGrp="1"/>
          </p:cNvSpPr>
          <p:nvPr>
            <p:ph idx="1"/>
          </p:nvPr>
        </p:nvSpPr>
        <p:spPr>
          <a:xfrm>
            <a:off x="7293817" y="2338388"/>
            <a:ext cx="4099607" cy="3678237"/>
          </a:xfrm>
        </p:spPr>
        <p:txBody>
          <a:bodyPr>
            <a:normAutofit/>
          </a:bodyPr>
          <a:lstStyle/>
          <a:p>
            <a:pPr>
              <a:buClr>
                <a:srgbClr val="05D3F3"/>
              </a:buClr>
            </a:pPr>
            <a:r>
              <a:rPr lang="es-ES" sz="1600" dirty="0"/>
              <a:t>Producciones teóricas </a:t>
            </a:r>
          </a:p>
          <a:p>
            <a:pPr>
              <a:buClr>
                <a:srgbClr val="05D3F3"/>
              </a:buClr>
            </a:pPr>
            <a:r>
              <a:rPr lang="es-ES" sz="1600" dirty="0"/>
              <a:t>Investigaciones sobre su incidencia en los aprendizajes</a:t>
            </a:r>
          </a:p>
          <a:p>
            <a:pPr>
              <a:buClr>
                <a:srgbClr val="05D3F3"/>
              </a:buClr>
            </a:pPr>
            <a:r>
              <a:rPr lang="es-ES" sz="1600" dirty="0"/>
              <a:t>Experiencias orientadas a la intervención por su fortalecimiento. </a:t>
            </a:r>
            <a:endParaRPr lang="es-MX" sz="1600" dirty="0"/>
          </a:p>
        </p:txBody>
      </p:sp>
    </p:spTree>
    <p:extLst>
      <p:ext uri="{BB962C8B-B14F-4D97-AF65-F5344CB8AC3E}">
        <p14:creationId xmlns:p14="http://schemas.microsoft.com/office/powerpoint/2010/main" val="897610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5"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8" name="Rectangle 3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4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63" name="Rectangle 6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adroTexto 3">
            <a:extLst>
              <a:ext uri="{FF2B5EF4-FFF2-40B4-BE49-F238E27FC236}">
                <a16:creationId xmlns:a16="http://schemas.microsoft.com/office/drawing/2014/main" id="{1105A50B-8D00-49EE-8FC5-AF17B6B4326E}"/>
              </a:ext>
            </a:extLst>
          </p:cNvPr>
          <p:cNvSpPr txBox="1"/>
          <p:nvPr/>
        </p:nvSpPr>
        <p:spPr>
          <a:xfrm>
            <a:off x="2880485" y="841375"/>
            <a:ext cx="6230857" cy="1230570"/>
          </a:xfrm>
          <a:prstGeom prst="rect">
            <a:avLst/>
          </a:prstGeom>
        </p:spPr>
        <p:txBody>
          <a:bodyPr vert="horz" lIns="228600" tIns="228600" rIns="228600" bIns="228600" rtlCol="0" anchor="t">
            <a:normAutofit/>
          </a:bodyPr>
          <a:lstStyle/>
          <a:p>
            <a:pPr defTabSz="914400">
              <a:lnSpc>
                <a:spcPct val="85000"/>
              </a:lnSpc>
              <a:spcBef>
                <a:spcPct val="0"/>
              </a:spcBef>
              <a:spcAft>
                <a:spcPts val="600"/>
              </a:spcAft>
            </a:pPr>
            <a:r>
              <a:rPr lang="en-US" sz="2500" spc="-150">
                <a:solidFill>
                  <a:schemeClr val="accent1"/>
                </a:solidFill>
                <a:latin typeface="+mj-lt"/>
                <a:ea typeface="+mj-ea"/>
                <a:cs typeface="+mj-cs"/>
              </a:rPr>
              <a:t>La sociología de la educación engloba la relación escuela-comunidad en 3 tipos de enfoques: </a:t>
            </a:r>
          </a:p>
        </p:txBody>
      </p:sp>
      <p:sp>
        <p:nvSpPr>
          <p:cNvPr id="65" name="Isosceles Triangle 6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CuadroTexto 4">
            <a:extLst>
              <a:ext uri="{FF2B5EF4-FFF2-40B4-BE49-F238E27FC236}">
                <a16:creationId xmlns:a16="http://schemas.microsoft.com/office/drawing/2014/main" id="{5DBC2D51-9BFF-4ECB-8CAC-FB680FA9A891}"/>
              </a:ext>
            </a:extLst>
          </p:cNvPr>
          <p:cNvSpPr txBox="1"/>
          <p:nvPr/>
        </p:nvSpPr>
        <p:spPr>
          <a:xfrm>
            <a:off x="2873772" y="1758727"/>
            <a:ext cx="6123783" cy="3159567"/>
          </a:xfrm>
          <a:prstGeom prst="rect">
            <a:avLst/>
          </a:prstGeom>
        </p:spPr>
        <p:txBody>
          <a:bodyPr vert="horz" lIns="91440" tIns="45720" rIns="91440" bIns="45720" rtlCol="0" anchor="t">
            <a:normAutofit/>
          </a:bodyPr>
          <a:lstStyle/>
          <a:p>
            <a:pPr marL="285750" indent="-228600" defTabSz="914400">
              <a:lnSpc>
                <a:spcPct val="120000"/>
              </a:lnSpc>
              <a:spcAft>
                <a:spcPts val="600"/>
              </a:spcAft>
              <a:buClr>
                <a:schemeClr val="accent1"/>
              </a:buClr>
              <a:buSzPct val="110000"/>
              <a:buFont typeface="Wingdings" panose="05000000000000000000" pitchFamily="2" charset="2"/>
              <a:buChar char="§"/>
            </a:pPr>
            <a:r>
              <a:rPr lang="en-US" sz="1600" dirty="0" err="1"/>
              <a:t>Relación</a:t>
            </a:r>
            <a:r>
              <a:rPr lang="en-US" sz="1600" dirty="0"/>
              <a:t> </a:t>
            </a:r>
            <a:r>
              <a:rPr lang="en-US" sz="1600" dirty="0" err="1"/>
              <a:t>escuela</a:t>
            </a:r>
            <a:r>
              <a:rPr lang="en-US" sz="1600" dirty="0"/>
              <a:t> </a:t>
            </a:r>
            <a:r>
              <a:rPr lang="en-US" sz="1600" dirty="0" err="1"/>
              <a:t>comunidad</a:t>
            </a:r>
            <a:r>
              <a:rPr lang="en-US" sz="1600" dirty="0"/>
              <a:t> </a:t>
            </a:r>
            <a:r>
              <a:rPr lang="en-US" sz="1600" dirty="0" err="1"/>
              <a:t>como</a:t>
            </a:r>
            <a:r>
              <a:rPr lang="en-US" sz="1600" dirty="0"/>
              <a:t> una </a:t>
            </a:r>
            <a:r>
              <a:rPr lang="en-US" sz="1600" dirty="0" err="1"/>
              <a:t>situación</a:t>
            </a:r>
            <a:r>
              <a:rPr lang="en-US" sz="1600" dirty="0"/>
              <a:t> de </a:t>
            </a:r>
            <a:r>
              <a:rPr lang="en-US" sz="1600" dirty="0" err="1"/>
              <a:t>encuentro</a:t>
            </a:r>
            <a:r>
              <a:rPr lang="en-US" sz="1600" dirty="0"/>
              <a:t> del </a:t>
            </a:r>
            <a:r>
              <a:rPr lang="en-US" sz="1600" dirty="0" err="1"/>
              <a:t>contexto</a:t>
            </a:r>
            <a:r>
              <a:rPr lang="en-US" sz="1600" dirty="0"/>
              <a:t> sociocultural del </a:t>
            </a:r>
            <a:r>
              <a:rPr lang="en-US" sz="1600" dirty="0" err="1"/>
              <a:t>niño</a:t>
            </a:r>
            <a:r>
              <a:rPr lang="en-US" sz="1600" dirty="0"/>
              <a:t> con la </a:t>
            </a:r>
            <a:r>
              <a:rPr lang="en-US" sz="1600" dirty="0" err="1"/>
              <a:t>propuesta</a:t>
            </a:r>
            <a:r>
              <a:rPr lang="en-US" sz="1600" dirty="0"/>
              <a:t> escolar </a:t>
            </a:r>
          </a:p>
          <a:p>
            <a:pPr marL="285750" indent="-228600" defTabSz="914400">
              <a:lnSpc>
                <a:spcPct val="120000"/>
              </a:lnSpc>
              <a:spcAft>
                <a:spcPts val="600"/>
              </a:spcAft>
              <a:buClr>
                <a:schemeClr val="accent1"/>
              </a:buClr>
              <a:buSzPct val="110000"/>
              <a:buFont typeface="Wingdings" panose="05000000000000000000" pitchFamily="2" charset="2"/>
              <a:buChar char="§"/>
            </a:pPr>
            <a:endParaRPr lang="en-US" sz="1600" dirty="0"/>
          </a:p>
          <a:p>
            <a:pPr marL="285750" indent="-228600" defTabSz="914400">
              <a:lnSpc>
                <a:spcPct val="120000"/>
              </a:lnSpc>
              <a:spcAft>
                <a:spcPts val="600"/>
              </a:spcAft>
              <a:buClr>
                <a:schemeClr val="accent1"/>
              </a:buClr>
              <a:buSzPct val="110000"/>
              <a:buFont typeface="Wingdings" panose="05000000000000000000" pitchFamily="2" charset="2"/>
              <a:buChar char="§"/>
            </a:pPr>
            <a:r>
              <a:rPr lang="en-US" sz="1600" dirty="0" err="1"/>
              <a:t>Relación</a:t>
            </a:r>
            <a:r>
              <a:rPr lang="en-US" sz="1600" dirty="0"/>
              <a:t> de </a:t>
            </a:r>
            <a:r>
              <a:rPr lang="en-US" sz="1600" dirty="0" err="1"/>
              <a:t>interacción</a:t>
            </a:r>
            <a:r>
              <a:rPr lang="en-US" sz="1600" dirty="0"/>
              <a:t> entre </a:t>
            </a:r>
            <a:r>
              <a:rPr lang="en-US" sz="1600" dirty="0" err="1"/>
              <a:t>referentes</a:t>
            </a:r>
            <a:r>
              <a:rPr lang="en-US" sz="1600" dirty="0"/>
              <a:t> </a:t>
            </a:r>
            <a:r>
              <a:rPr lang="en-US" sz="1600" dirty="0" err="1"/>
              <a:t>educativos</a:t>
            </a:r>
            <a:r>
              <a:rPr lang="en-US" sz="1600" dirty="0"/>
              <a:t> (</a:t>
            </a:r>
            <a:r>
              <a:rPr lang="en-US" sz="1600" dirty="0" err="1"/>
              <a:t>docentes</a:t>
            </a:r>
            <a:r>
              <a:rPr lang="en-US" sz="1600" dirty="0"/>
              <a:t> y padres de </a:t>
            </a:r>
            <a:r>
              <a:rPr lang="en-US" sz="1600" dirty="0" err="1"/>
              <a:t>familia</a:t>
            </a:r>
            <a:r>
              <a:rPr lang="en-US" sz="1600" dirty="0"/>
              <a:t>)</a:t>
            </a:r>
          </a:p>
          <a:p>
            <a:pPr indent="-228600" defTabSz="914400">
              <a:lnSpc>
                <a:spcPct val="120000"/>
              </a:lnSpc>
              <a:spcAft>
                <a:spcPts val="600"/>
              </a:spcAft>
              <a:buClr>
                <a:schemeClr val="accent1"/>
              </a:buClr>
              <a:buSzPct val="110000"/>
              <a:buFont typeface="Wingdings" panose="05000000000000000000" pitchFamily="2" charset="2"/>
              <a:buChar char="§"/>
            </a:pPr>
            <a:endParaRPr lang="en-US" sz="1600" dirty="0"/>
          </a:p>
          <a:p>
            <a:pPr marL="285750" indent="-228600" defTabSz="914400">
              <a:lnSpc>
                <a:spcPct val="120000"/>
              </a:lnSpc>
              <a:spcAft>
                <a:spcPts val="600"/>
              </a:spcAft>
              <a:buClr>
                <a:schemeClr val="accent1"/>
              </a:buClr>
              <a:buSzPct val="110000"/>
              <a:buFont typeface="Wingdings" panose="05000000000000000000" pitchFamily="2" charset="2"/>
              <a:buChar char="§"/>
            </a:pPr>
            <a:r>
              <a:rPr lang="en-US" sz="1600" dirty="0" err="1"/>
              <a:t>Definen</a:t>
            </a:r>
            <a:r>
              <a:rPr lang="en-US" sz="1600" dirty="0"/>
              <a:t> a la </a:t>
            </a:r>
            <a:r>
              <a:rPr lang="en-US" sz="1600" dirty="0" err="1"/>
              <a:t>escuela</a:t>
            </a:r>
            <a:r>
              <a:rPr lang="en-US" sz="1600" dirty="0"/>
              <a:t> </a:t>
            </a:r>
            <a:r>
              <a:rPr lang="en-US" sz="1600" dirty="0" err="1"/>
              <a:t>como</a:t>
            </a:r>
            <a:r>
              <a:rPr lang="en-US" sz="1600" dirty="0"/>
              <a:t> un actor </a:t>
            </a:r>
            <a:r>
              <a:rPr lang="en-US" sz="1600" dirty="0" err="1"/>
              <a:t>comunitario</a:t>
            </a:r>
            <a:r>
              <a:rPr lang="en-US" sz="1600" dirty="0"/>
              <a:t> </a:t>
            </a:r>
          </a:p>
          <a:p>
            <a:pPr indent="-228600" defTabSz="914400">
              <a:lnSpc>
                <a:spcPct val="120000"/>
              </a:lnSpc>
              <a:spcAft>
                <a:spcPts val="600"/>
              </a:spcAft>
              <a:buClr>
                <a:schemeClr val="accent1"/>
              </a:buClr>
              <a:buSzPct val="110000"/>
              <a:buFont typeface="Wingdings" panose="05000000000000000000" pitchFamily="2" charset="2"/>
              <a:buChar char="§"/>
            </a:pPr>
            <a:endParaRPr lang="en-US" sz="1600" dirty="0"/>
          </a:p>
        </p:txBody>
      </p:sp>
      <p:sp>
        <p:nvSpPr>
          <p:cNvPr id="6" name="CuadroTexto 5">
            <a:extLst>
              <a:ext uri="{FF2B5EF4-FFF2-40B4-BE49-F238E27FC236}">
                <a16:creationId xmlns:a16="http://schemas.microsoft.com/office/drawing/2014/main" id="{330D53D4-755F-461E-8F9B-39B583498856}"/>
              </a:ext>
            </a:extLst>
          </p:cNvPr>
          <p:cNvSpPr txBox="1"/>
          <p:nvPr/>
        </p:nvSpPr>
        <p:spPr>
          <a:xfrm>
            <a:off x="2482484" y="5355565"/>
            <a:ext cx="9017000" cy="1077218"/>
          </a:xfrm>
          <a:prstGeom prst="rect">
            <a:avLst/>
          </a:prstGeom>
          <a:noFill/>
        </p:spPr>
        <p:txBody>
          <a:bodyPr wrap="square" rtlCol="0">
            <a:spAutoFit/>
          </a:bodyPr>
          <a:lstStyle/>
          <a:p>
            <a:r>
              <a:rPr lang="es-ES" sz="1600" dirty="0"/>
              <a:t>Los enfoques centrados en la incidencia del contexto familiar y comunitario en los aprendizajes escolares definen la relación E-C como una situación a resolver de manera particular en cada alumno, y, según sea su experiencia, se definirá el éxito o fracaso educativo del alumno. </a:t>
            </a:r>
            <a:endParaRPr lang="es-MX" sz="1600" dirty="0"/>
          </a:p>
        </p:txBody>
      </p:sp>
    </p:spTree>
    <p:extLst>
      <p:ext uri="{BB962C8B-B14F-4D97-AF65-F5344CB8AC3E}">
        <p14:creationId xmlns:p14="http://schemas.microsoft.com/office/powerpoint/2010/main" val="2412630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73B7C5-096A-428E-9568-DCBD26CA9EA9}"/>
              </a:ext>
            </a:extLst>
          </p:cNvPr>
          <p:cNvSpPr>
            <a:spLocks noGrp="1"/>
          </p:cNvSpPr>
          <p:nvPr>
            <p:ph type="title"/>
          </p:nvPr>
        </p:nvSpPr>
        <p:spPr/>
        <p:txBody>
          <a:bodyPr/>
          <a:lstStyle/>
          <a:p>
            <a:r>
              <a:rPr lang="es-ES" dirty="0"/>
              <a:t>PERSPECTIVA DE LAS ESCUELAS EFICACES</a:t>
            </a:r>
            <a:endParaRPr lang="es-MX" dirty="0"/>
          </a:p>
        </p:txBody>
      </p:sp>
      <p:sp>
        <p:nvSpPr>
          <p:cNvPr id="3" name="Marcador de contenido 2">
            <a:extLst>
              <a:ext uri="{FF2B5EF4-FFF2-40B4-BE49-F238E27FC236}">
                <a16:creationId xmlns:a16="http://schemas.microsoft.com/office/drawing/2014/main" id="{281FFE08-E357-4327-8765-B03C4ACB7020}"/>
              </a:ext>
            </a:extLst>
          </p:cNvPr>
          <p:cNvSpPr>
            <a:spLocks noGrp="1"/>
          </p:cNvSpPr>
          <p:nvPr>
            <p:ph idx="1"/>
          </p:nvPr>
        </p:nvSpPr>
        <p:spPr>
          <a:xfrm>
            <a:off x="5109983" y="802809"/>
            <a:ext cx="6275035" cy="3755123"/>
          </a:xfrm>
        </p:spPr>
        <p:txBody>
          <a:bodyPr>
            <a:normAutofit/>
          </a:bodyPr>
          <a:lstStyle/>
          <a:p>
            <a:r>
              <a:rPr lang="es-ES" sz="1600" dirty="0"/>
              <a:t>Centrada en la incidencia de los centros educativos en los aprendizajes y las posibilidades de la acción escolar de modificar las orientaciones socioculturales de los hogares. </a:t>
            </a:r>
            <a:endParaRPr lang="es-MX" sz="1600" dirty="0"/>
          </a:p>
        </p:txBody>
      </p:sp>
      <p:sp>
        <p:nvSpPr>
          <p:cNvPr id="4" name="Marcador de texto 3">
            <a:extLst>
              <a:ext uri="{FF2B5EF4-FFF2-40B4-BE49-F238E27FC236}">
                <a16:creationId xmlns:a16="http://schemas.microsoft.com/office/drawing/2014/main" id="{EF485950-D0C9-4683-9CD9-180CED2A5F2C}"/>
              </a:ext>
            </a:extLst>
          </p:cNvPr>
          <p:cNvSpPr>
            <a:spLocks noGrp="1"/>
          </p:cNvSpPr>
          <p:nvPr>
            <p:ph type="body" sz="half" idx="2"/>
          </p:nvPr>
        </p:nvSpPr>
        <p:spPr/>
        <p:txBody>
          <a:bodyPr/>
          <a:lstStyle/>
          <a:p>
            <a:endParaRPr lang="es-MX"/>
          </a:p>
        </p:txBody>
      </p:sp>
      <p:sp>
        <p:nvSpPr>
          <p:cNvPr id="5" name="CuadroTexto 4">
            <a:extLst>
              <a:ext uri="{FF2B5EF4-FFF2-40B4-BE49-F238E27FC236}">
                <a16:creationId xmlns:a16="http://schemas.microsoft.com/office/drawing/2014/main" id="{6E75BC12-5EB4-4BDC-8285-03314BA46866}"/>
              </a:ext>
            </a:extLst>
          </p:cNvPr>
          <p:cNvSpPr txBox="1"/>
          <p:nvPr/>
        </p:nvSpPr>
        <p:spPr>
          <a:xfrm>
            <a:off x="6541218" y="3605993"/>
            <a:ext cx="3212382" cy="584775"/>
          </a:xfrm>
          <a:prstGeom prst="rect">
            <a:avLst/>
          </a:prstGeom>
          <a:solidFill>
            <a:schemeClr val="bg2">
              <a:lumMod val="75000"/>
            </a:schemeClr>
          </a:solidFill>
        </p:spPr>
        <p:txBody>
          <a:bodyPr wrap="square" rtlCol="0">
            <a:spAutoFit/>
          </a:bodyPr>
          <a:lstStyle/>
          <a:p>
            <a:r>
              <a:rPr lang="es-ES" sz="1600" dirty="0"/>
              <a:t>Factores asociados con el logro de los aprendizajes escolares</a:t>
            </a:r>
            <a:endParaRPr lang="es-MX" sz="1600" dirty="0"/>
          </a:p>
        </p:txBody>
      </p:sp>
      <p:sp>
        <p:nvSpPr>
          <p:cNvPr id="6" name="Flecha: hacia abajo 5">
            <a:extLst>
              <a:ext uri="{FF2B5EF4-FFF2-40B4-BE49-F238E27FC236}">
                <a16:creationId xmlns:a16="http://schemas.microsoft.com/office/drawing/2014/main" id="{D6FDBDE1-A7D5-43FB-AD69-29F927D90590}"/>
              </a:ext>
            </a:extLst>
          </p:cNvPr>
          <p:cNvSpPr/>
          <p:nvPr/>
        </p:nvSpPr>
        <p:spPr>
          <a:xfrm>
            <a:off x="8083826" y="4320209"/>
            <a:ext cx="212035" cy="5830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a:extLst>
              <a:ext uri="{FF2B5EF4-FFF2-40B4-BE49-F238E27FC236}">
                <a16:creationId xmlns:a16="http://schemas.microsoft.com/office/drawing/2014/main" id="{8ADCEC0D-B3E7-4E65-B3B5-38338C3812C6}"/>
              </a:ext>
            </a:extLst>
          </p:cNvPr>
          <p:cNvSpPr txBox="1"/>
          <p:nvPr/>
        </p:nvSpPr>
        <p:spPr>
          <a:xfrm>
            <a:off x="5804452" y="5032745"/>
            <a:ext cx="4850296" cy="1077218"/>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s-ES" sz="1600" dirty="0"/>
              <a:t>Frecuencia y tipo de actividades de encuentro familia-escuela</a:t>
            </a:r>
          </a:p>
          <a:p>
            <a:pPr marL="285750" indent="-285750">
              <a:buFont typeface="Arial" panose="020B0604020202020204" pitchFamily="34" charset="0"/>
              <a:buChar char="•"/>
            </a:pPr>
            <a:r>
              <a:rPr lang="es-ES" sz="1600" dirty="0"/>
              <a:t>Expectativas positivas por ambas partes </a:t>
            </a:r>
          </a:p>
          <a:p>
            <a:pPr marL="285750" indent="-285750">
              <a:buFont typeface="Arial" panose="020B0604020202020204" pitchFamily="34" charset="0"/>
              <a:buChar char="•"/>
            </a:pPr>
            <a:r>
              <a:rPr lang="es-ES" sz="1600" dirty="0"/>
              <a:t>Tipo de vinculo establecido</a:t>
            </a:r>
            <a:endParaRPr lang="es-MX" sz="1600" dirty="0"/>
          </a:p>
        </p:txBody>
      </p:sp>
    </p:spTree>
    <p:extLst>
      <p:ext uri="{BB962C8B-B14F-4D97-AF65-F5344CB8AC3E}">
        <p14:creationId xmlns:p14="http://schemas.microsoft.com/office/powerpoint/2010/main" val="1968848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5" name="Diagrama 4">
            <a:extLst>
              <a:ext uri="{FF2B5EF4-FFF2-40B4-BE49-F238E27FC236}">
                <a16:creationId xmlns:a16="http://schemas.microsoft.com/office/drawing/2014/main" id="{D12673AA-ACD4-415B-96AA-8439AAD99EF3}"/>
              </a:ext>
            </a:extLst>
          </p:cNvPr>
          <p:cNvGraphicFramePr/>
          <p:nvPr>
            <p:extLst>
              <p:ext uri="{D42A27DB-BD31-4B8C-83A1-F6EECF244321}">
                <p14:modId xmlns:p14="http://schemas.microsoft.com/office/powerpoint/2010/main" val="2883653179"/>
              </p:ext>
            </p:extLst>
          </p:nvPr>
        </p:nvGraphicFramePr>
        <p:xfrm>
          <a:off x="269460" y="1747102"/>
          <a:ext cx="6992730" cy="471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uadroTexto 5">
            <a:extLst>
              <a:ext uri="{FF2B5EF4-FFF2-40B4-BE49-F238E27FC236}">
                <a16:creationId xmlns:a16="http://schemas.microsoft.com/office/drawing/2014/main" id="{E7F2ACCB-2A9B-463C-80BC-A03E97C367C1}"/>
              </a:ext>
            </a:extLst>
          </p:cNvPr>
          <p:cNvSpPr txBox="1"/>
          <p:nvPr/>
        </p:nvSpPr>
        <p:spPr>
          <a:xfrm>
            <a:off x="1055755" y="1028677"/>
            <a:ext cx="5420139" cy="584775"/>
          </a:xfrm>
          <a:prstGeom prst="rect">
            <a:avLst/>
          </a:prstGeom>
          <a:noFill/>
        </p:spPr>
        <p:txBody>
          <a:bodyPr wrap="square" rtlCol="0">
            <a:spAutoFit/>
          </a:bodyPr>
          <a:lstStyle/>
          <a:p>
            <a:r>
              <a:rPr lang="es-ES" sz="1600" dirty="0"/>
              <a:t>El tercer enfoque establece que pertenecen a una red de relaciones al estar dentro de una misma comunidad.</a:t>
            </a:r>
            <a:endParaRPr lang="es-MX" sz="1600" dirty="0"/>
          </a:p>
        </p:txBody>
      </p:sp>
      <p:pic>
        <p:nvPicPr>
          <p:cNvPr id="2" name="Imagen 1">
            <a:extLst>
              <a:ext uri="{FF2B5EF4-FFF2-40B4-BE49-F238E27FC236}">
                <a16:creationId xmlns:a16="http://schemas.microsoft.com/office/drawing/2014/main" id="{DE3EC5ED-6F7F-4432-9839-2E2BE2E14196}"/>
              </a:ext>
            </a:extLst>
          </p:cNvPr>
          <p:cNvPicPr>
            <a:picLocks noChangeAspect="1"/>
          </p:cNvPicPr>
          <p:nvPr/>
        </p:nvPicPr>
        <p:blipFill>
          <a:blip r:embed="rId7"/>
          <a:stretch>
            <a:fillRect/>
          </a:stretch>
        </p:blipFill>
        <p:spPr>
          <a:xfrm>
            <a:off x="7810768" y="1511679"/>
            <a:ext cx="3325477" cy="3834641"/>
          </a:xfrm>
          <a:prstGeom prst="rect">
            <a:avLst/>
          </a:prstGeom>
        </p:spPr>
      </p:pic>
    </p:spTree>
    <p:extLst>
      <p:ext uri="{BB962C8B-B14F-4D97-AF65-F5344CB8AC3E}">
        <p14:creationId xmlns:p14="http://schemas.microsoft.com/office/powerpoint/2010/main" val="38896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FD54DA4F-7ACB-4521-8EB1-810BC91857D2}"/>
              </a:ext>
            </a:extLst>
          </p:cNvPr>
          <p:cNvGraphicFramePr/>
          <p:nvPr>
            <p:extLst>
              <p:ext uri="{D42A27DB-BD31-4B8C-83A1-F6EECF244321}">
                <p14:modId xmlns:p14="http://schemas.microsoft.com/office/powerpoint/2010/main" val="3078514041"/>
              </p:ext>
            </p:extLst>
          </p:nvPr>
        </p:nvGraphicFramePr>
        <p:xfrm>
          <a:off x="512415" y="-37012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errar corchete 2">
            <a:extLst>
              <a:ext uri="{FF2B5EF4-FFF2-40B4-BE49-F238E27FC236}">
                <a16:creationId xmlns:a16="http://schemas.microsoft.com/office/drawing/2014/main" id="{6938DAA2-9ACE-4423-A72A-57882BE5CBA8}"/>
              </a:ext>
            </a:extLst>
          </p:cNvPr>
          <p:cNvSpPr/>
          <p:nvPr/>
        </p:nvSpPr>
        <p:spPr>
          <a:xfrm>
            <a:off x="8733182" y="1225928"/>
            <a:ext cx="198782" cy="2584174"/>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MX">
              <a:solidFill>
                <a:sysClr val="windowText" lastClr="000000"/>
              </a:solidFill>
            </a:endParaRPr>
          </a:p>
        </p:txBody>
      </p:sp>
      <p:sp>
        <p:nvSpPr>
          <p:cNvPr id="4" name="CuadroTexto 3">
            <a:extLst>
              <a:ext uri="{FF2B5EF4-FFF2-40B4-BE49-F238E27FC236}">
                <a16:creationId xmlns:a16="http://schemas.microsoft.com/office/drawing/2014/main" id="{5EF05BFB-2488-429D-B5F6-516500AED667}"/>
              </a:ext>
            </a:extLst>
          </p:cNvPr>
          <p:cNvSpPr txBox="1"/>
          <p:nvPr/>
        </p:nvSpPr>
        <p:spPr>
          <a:xfrm>
            <a:off x="9223513" y="2102516"/>
            <a:ext cx="2570922" cy="830997"/>
          </a:xfrm>
          <a:prstGeom prst="rect">
            <a:avLst/>
          </a:prstGeom>
          <a:noFill/>
          <a:ln>
            <a:solidFill>
              <a:schemeClr val="accent1"/>
            </a:solidFill>
          </a:ln>
        </p:spPr>
        <p:txBody>
          <a:bodyPr wrap="square" rtlCol="0">
            <a:spAutoFit/>
          </a:bodyPr>
          <a:lstStyle/>
          <a:p>
            <a:pPr algn="ctr"/>
            <a:r>
              <a:rPr lang="es-ES" sz="1600" dirty="0"/>
              <a:t>Redes de interconexiones de los actores comunitarios</a:t>
            </a:r>
            <a:endParaRPr lang="es-MX" sz="1600" dirty="0"/>
          </a:p>
        </p:txBody>
      </p:sp>
      <p:pic>
        <p:nvPicPr>
          <p:cNvPr id="5" name="Imagen 4">
            <a:extLst>
              <a:ext uri="{FF2B5EF4-FFF2-40B4-BE49-F238E27FC236}">
                <a16:creationId xmlns:a16="http://schemas.microsoft.com/office/drawing/2014/main" id="{5205B77E-EC10-4593-9C06-6566BB4264B9}"/>
              </a:ext>
            </a:extLst>
          </p:cNvPr>
          <p:cNvPicPr>
            <a:picLocks noChangeAspect="1"/>
          </p:cNvPicPr>
          <p:nvPr/>
        </p:nvPicPr>
        <p:blipFill>
          <a:blip r:embed="rId7"/>
          <a:stretch>
            <a:fillRect/>
          </a:stretch>
        </p:blipFill>
        <p:spPr>
          <a:xfrm>
            <a:off x="2353063" y="4164328"/>
            <a:ext cx="4446704" cy="2498483"/>
          </a:xfrm>
          <a:prstGeom prst="rect">
            <a:avLst/>
          </a:prstGeom>
        </p:spPr>
      </p:pic>
    </p:spTree>
    <p:extLst>
      <p:ext uri="{BB962C8B-B14F-4D97-AF65-F5344CB8AC3E}">
        <p14:creationId xmlns:p14="http://schemas.microsoft.com/office/powerpoint/2010/main" val="2870212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7">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9">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Marcador de contenido 2">
            <a:extLst>
              <a:ext uri="{FF2B5EF4-FFF2-40B4-BE49-F238E27FC236}">
                <a16:creationId xmlns:a16="http://schemas.microsoft.com/office/drawing/2014/main" id="{2045FD15-0E2F-4A88-8C1C-DB2B858A8148}"/>
              </a:ext>
            </a:extLst>
          </p:cNvPr>
          <p:cNvSpPr>
            <a:spLocks noGrp="1"/>
          </p:cNvSpPr>
          <p:nvPr>
            <p:ph idx="1"/>
          </p:nvPr>
        </p:nvSpPr>
        <p:spPr>
          <a:xfrm>
            <a:off x="798577" y="794042"/>
            <a:ext cx="5427137" cy="5248622"/>
          </a:xfrm>
        </p:spPr>
        <p:txBody>
          <a:bodyPr>
            <a:normAutofit/>
          </a:bodyPr>
          <a:lstStyle/>
          <a:p>
            <a:r>
              <a:rPr lang="es-ES" sz="1600" dirty="0"/>
              <a:t>En la ultima década, diversas investigaciones han demostrado la influencia del nivel socioeconómico y cultural de los hogares en los aprendizajes de los alumnos. </a:t>
            </a:r>
          </a:p>
          <a:p>
            <a:r>
              <a:rPr lang="es-ES" sz="1600" dirty="0"/>
              <a:t>Estos estudios centran su atención en las características de la escuela, es decir, pretenden mostrar las claves organizacionales que hacen que los alumnos logren superar las limitaciones para el logro de los aprendizajes. </a:t>
            </a:r>
            <a:endParaRPr lang="es-MX" sz="1600" dirty="0"/>
          </a:p>
        </p:txBody>
      </p:sp>
      <p:sp>
        <p:nvSpPr>
          <p:cNvPr id="48" name="CuadroTexto 47">
            <a:extLst>
              <a:ext uri="{FF2B5EF4-FFF2-40B4-BE49-F238E27FC236}">
                <a16:creationId xmlns:a16="http://schemas.microsoft.com/office/drawing/2014/main" id="{7174D849-D98B-4F2D-B3E4-A92237679D62}"/>
              </a:ext>
            </a:extLst>
          </p:cNvPr>
          <p:cNvSpPr txBox="1"/>
          <p:nvPr/>
        </p:nvSpPr>
        <p:spPr>
          <a:xfrm>
            <a:off x="8230746" y="2151727"/>
            <a:ext cx="3497428" cy="2800767"/>
          </a:xfrm>
          <a:prstGeom prst="rect">
            <a:avLst/>
          </a:prstGeom>
          <a:noFill/>
        </p:spPr>
        <p:txBody>
          <a:bodyPr wrap="square" rtlCol="0">
            <a:spAutoFit/>
          </a:bodyPr>
          <a:lstStyle/>
          <a:p>
            <a:r>
              <a:rPr lang="es-ES" sz="1600" b="1" dirty="0">
                <a:solidFill>
                  <a:schemeClr val="bg1"/>
                </a:solidFill>
              </a:rPr>
              <a:t>ESCUELAS EFICACES </a:t>
            </a:r>
          </a:p>
          <a:p>
            <a:r>
              <a:rPr lang="es-ES" sz="1600" dirty="0">
                <a:solidFill>
                  <a:schemeClr val="bg1"/>
                </a:solidFill>
              </a:rPr>
              <a:t>Se caracterizan por la existencia de: </a:t>
            </a:r>
          </a:p>
          <a:p>
            <a:pPr marL="285750" indent="-285750">
              <a:buFont typeface="Arial" panose="020B0604020202020204" pitchFamily="34" charset="0"/>
              <a:buChar char="•"/>
            </a:pPr>
            <a:r>
              <a:rPr lang="es-ES" sz="1600" dirty="0">
                <a:solidFill>
                  <a:schemeClr val="bg1"/>
                </a:solidFill>
              </a:rPr>
              <a:t>Actividades y vínculos significativos entre la escuela y las familias</a:t>
            </a:r>
          </a:p>
          <a:p>
            <a:pPr marL="285750" indent="-285750">
              <a:buFont typeface="Arial" panose="020B0604020202020204" pitchFamily="34" charset="0"/>
              <a:buChar char="•"/>
            </a:pPr>
            <a:endParaRPr lang="es-ES" sz="1600" dirty="0">
              <a:solidFill>
                <a:schemeClr val="bg1"/>
              </a:solidFill>
            </a:endParaRPr>
          </a:p>
          <a:p>
            <a:pPr marL="285750" indent="-285750">
              <a:buFont typeface="Arial" panose="020B0604020202020204" pitchFamily="34" charset="0"/>
              <a:buChar char="•"/>
            </a:pPr>
            <a:r>
              <a:rPr lang="es-ES" sz="1600" dirty="0">
                <a:solidFill>
                  <a:schemeClr val="bg1"/>
                </a:solidFill>
              </a:rPr>
              <a:t>Relación basada en la participación y valoración reciproca de la cooperación alcanzada</a:t>
            </a:r>
            <a:endParaRPr lang="es-MX" sz="1600" dirty="0">
              <a:solidFill>
                <a:schemeClr val="bg1"/>
              </a:solidFill>
            </a:endParaRPr>
          </a:p>
        </p:txBody>
      </p:sp>
    </p:spTree>
    <p:extLst>
      <p:ext uri="{BB962C8B-B14F-4D97-AF65-F5344CB8AC3E}">
        <p14:creationId xmlns:p14="http://schemas.microsoft.com/office/powerpoint/2010/main" val="2101193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3BAF07C-C39E-42EB-BB22-8D46691D97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3061"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8E9CF54-0466-4261-9E62-0249E60E18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1" name="Freeform 5">
              <a:extLst>
                <a:ext uri="{FF2B5EF4-FFF2-40B4-BE49-F238E27FC236}">
                  <a16:creationId xmlns:a16="http://schemas.microsoft.com/office/drawing/2014/main" id="{33E32106-E8B1-4F76-9EE6-58537738A3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C32C2C46-A045-44FB-8A74-5EBD650C27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6A76F79C-6683-4940-BCF7-4BCCCEE406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FF4675A3-6D07-4B1F-9BFC-AEBEA1AD06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765E127A-B6B7-4B1D-B7BD-6C8C969D29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3BCA9D9E-C72C-4751-BFA9-10B85CACE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80C708C-69BF-441B-AB75-C98160ED0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3E79964E-F8F1-4763-8892-7BC3DAE30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FE09592A-FCC9-4AE5-BA0B-730C6F3BBE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96448994-820C-4BC1-ABF3-4579C6F99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9BB0D192-565A-42B9-B292-CC032D71A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6D1CA09C-5F40-4E92-A7E9-D1FCEE512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379F5AA5-2E14-4880-A5A6-07AEF2AD8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EF14BD32-D239-4DA3-98B3-7752073657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CF07B250-E5E4-4624-9BD7-8D513A67B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BCC5D120-7C8C-4290-865C-4EE6E4F245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C24688C6-CAE5-4EF2-B2BA-A138DA0A24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6BD31099-7C13-4901-A04F-632B1CD84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79F5FF7-82B2-4033-8FBE-63170C937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1" name="Freeform: Shape 30">
            <a:extLst>
              <a:ext uri="{FF2B5EF4-FFF2-40B4-BE49-F238E27FC236}">
                <a16:creationId xmlns:a16="http://schemas.microsoft.com/office/drawing/2014/main" id="{B3D296CC-CA82-4C71-A176-6A9FECDB8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075000"/>
          </a:xfrm>
          <a:custGeom>
            <a:avLst/>
            <a:gdLst>
              <a:gd name="connsiteX0" fmla="*/ 0 w 12192000"/>
              <a:gd name="connsiteY0" fmla="*/ 0 h 2075000"/>
              <a:gd name="connsiteX1" fmla="*/ 12192000 w 12192000"/>
              <a:gd name="connsiteY1" fmla="*/ 0 h 2075000"/>
              <a:gd name="connsiteX2" fmla="*/ 12192000 w 12192000"/>
              <a:gd name="connsiteY2" fmla="*/ 558112 h 2075000"/>
              <a:gd name="connsiteX3" fmla="*/ 12192000 w 12192000"/>
              <a:gd name="connsiteY3" fmla="*/ 750237 h 2075000"/>
              <a:gd name="connsiteX4" fmla="*/ 12192000 w 12192000"/>
              <a:gd name="connsiteY4" fmla="*/ 1726055 h 2075000"/>
              <a:gd name="connsiteX5" fmla="*/ 12113803 w 12192000"/>
              <a:gd name="connsiteY5" fmla="*/ 1734338 h 2075000"/>
              <a:gd name="connsiteX6" fmla="*/ 6753597 w 12192000"/>
              <a:gd name="connsiteY6" fmla="*/ 2057895 h 2075000"/>
              <a:gd name="connsiteX7" fmla="*/ 400746 w 12192000"/>
              <a:gd name="connsiteY7" fmla="*/ 1886552 h 2075000"/>
              <a:gd name="connsiteX8" fmla="*/ 0 w 12192000"/>
              <a:gd name="connsiteY8" fmla="*/ 1849576 h 2075000"/>
              <a:gd name="connsiteX9" fmla="*/ 0 w 12192000"/>
              <a:gd name="connsiteY9" fmla="*/ 750237 h 2075000"/>
              <a:gd name="connsiteX10" fmla="*/ 0 w 12192000"/>
              <a:gd name="connsiteY10" fmla="*/ 558112 h 207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2000" h="2075000">
                <a:moveTo>
                  <a:pt x="0" y="0"/>
                </a:moveTo>
                <a:lnTo>
                  <a:pt x="12192000" y="0"/>
                </a:lnTo>
                <a:lnTo>
                  <a:pt x="12192000" y="558112"/>
                </a:lnTo>
                <a:lnTo>
                  <a:pt x="12192000" y="750237"/>
                </a:lnTo>
                <a:lnTo>
                  <a:pt x="12192000" y="1726055"/>
                </a:lnTo>
                <a:lnTo>
                  <a:pt x="12113803" y="1734338"/>
                </a:lnTo>
                <a:cubicBezTo>
                  <a:pt x="10139508" y="1932287"/>
                  <a:pt x="8237152" y="2025290"/>
                  <a:pt x="6753597" y="2057895"/>
                </a:cubicBezTo>
                <a:cubicBezTo>
                  <a:pt x="4940362" y="2097744"/>
                  <a:pt x="2657278" y="2078414"/>
                  <a:pt x="400746" y="1886552"/>
                </a:cubicBezTo>
                <a:lnTo>
                  <a:pt x="0" y="1849576"/>
                </a:lnTo>
                <a:lnTo>
                  <a:pt x="0" y="750237"/>
                </a:lnTo>
                <a:lnTo>
                  <a:pt x="0" y="558112"/>
                </a:lnTo>
                <a:close/>
              </a:path>
            </a:pathLst>
          </a:custGeom>
          <a:solidFill>
            <a:schemeClr val="tx1"/>
          </a:solidFill>
          <a:ln w="44450">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6B815F51-E404-4EC5-87B3-FF0A3047C905}"/>
              </a:ext>
            </a:extLst>
          </p:cNvPr>
          <p:cNvSpPr>
            <a:spLocks noGrp="1"/>
          </p:cNvSpPr>
          <p:nvPr>
            <p:ph type="title"/>
          </p:nvPr>
        </p:nvSpPr>
        <p:spPr>
          <a:xfrm>
            <a:off x="807720" y="762608"/>
            <a:ext cx="10481519" cy="1003932"/>
          </a:xfrm>
        </p:spPr>
        <p:txBody>
          <a:bodyPr anchor="ctr">
            <a:normAutofit/>
          </a:bodyPr>
          <a:lstStyle/>
          <a:p>
            <a:pPr algn="l"/>
            <a:r>
              <a:rPr lang="es-ES" sz="3600" dirty="0">
                <a:solidFill>
                  <a:schemeClr val="accent1"/>
                </a:solidFill>
              </a:rPr>
              <a:t>TEORIA DE LOS SISTEMAS SOCIALES COMPLEJOS</a:t>
            </a:r>
            <a:endParaRPr lang="es-MX" sz="3600" dirty="0">
              <a:solidFill>
                <a:schemeClr val="accent1"/>
              </a:solidFill>
            </a:endParaRPr>
          </a:p>
        </p:txBody>
      </p:sp>
      <p:sp>
        <p:nvSpPr>
          <p:cNvPr id="3" name="Marcador de contenido 2">
            <a:extLst>
              <a:ext uri="{FF2B5EF4-FFF2-40B4-BE49-F238E27FC236}">
                <a16:creationId xmlns:a16="http://schemas.microsoft.com/office/drawing/2014/main" id="{E34DB674-E670-4FA6-929A-7FFA79AA565F}"/>
              </a:ext>
            </a:extLst>
          </p:cNvPr>
          <p:cNvSpPr>
            <a:spLocks noGrp="1"/>
          </p:cNvSpPr>
          <p:nvPr>
            <p:ph idx="1"/>
          </p:nvPr>
        </p:nvSpPr>
        <p:spPr>
          <a:xfrm>
            <a:off x="145733" y="1846345"/>
            <a:ext cx="8770194" cy="3542776"/>
          </a:xfrm>
        </p:spPr>
        <p:txBody>
          <a:bodyPr>
            <a:normAutofit/>
          </a:bodyPr>
          <a:lstStyle/>
          <a:p>
            <a:r>
              <a:rPr lang="es-ES" sz="1600" dirty="0"/>
              <a:t>Es sumamente útil para comprender como funciona la escuela, el sistema educativo y científico, así como sus especificidades en una sociedad altamente diferenciada. </a:t>
            </a:r>
          </a:p>
          <a:p>
            <a:endParaRPr lang="es-ES" sz="1600" dirty="0"/>
          </a:p>
          <a:p>
            <a:endParaRPr lang="es-ES" sz="1600" dirty="0"/>
          </a:p>
          <a:p>
            <a:pPr marL="0" indent="0">
              <a:buNone/>
            </a:pPr>
            <a:endParaRPr lang="es-ES" sz="1600" dirty="0"/>
          </a:p>
          <a:p>
            <a:r>
              <a:rPr lang="es-ES" sz="1600" dirty="0"/>
              <a:t>Permite entender al centro educativo en su relación con la comunidad desde su misma complejidad, y la relación entre este y la comunidad como una observación producida por el mismo centro. </a:t>
            </a:r>
            <a:endParaRPr lang="es-MX" sz="1600" dirty="0"/>
          </a:p>
        </p:txBody>
      </p:sp>
      <p:pic>
        <p:nvPicPr>
          <p:cNvPr id="4" name="Imagen 3">
            <a:extLst>
              <a:ext uri="{FF2B5EF4-FFF2-40B4-BE49-F238E27FC236}">
                <a16:creationId xmlns:a16="http://schemas.microsoft.com/office/drawing/2014/main" id="{1E091E22-0E53-4AB1-B54B-073FD4041DB8}"/>
              </a:ext>
            </a:extLst>
          </p:cNvPr>
          <p:cNvPicPr>
            <a:picLocks noChangeAspect="1"/>
          </p:cNvPicPr>
          <p:nvPr/>
        </p:nvPicPr>
        <p:blipFill>
          <a:blip r:embed="rId2"/>
          <a:stretch>
            <a:fillRect/>
          </a:stretch>
        </p:blipFill>
        <p:spPr>
          <a:xfrm>
            <a:off x="9382521" y="3329614"/>
            <a:ext cx="2298960" cy="2758752"/>
          </a:xfrm>
          <a:prstGeom prst="rect">
            <a:avLst/>
          </a:prstGeom>
        </p:spPr>
      </p:pic>
      <p:sp>
        <p:nvSpPr>
          <p:cNvPr id="5" name="CuadroTexto 4">
            <a:extLst>
              <a:ext uri="{FF2B5EF4-FFF2-40B4-BE49-F238E27FC236}">
                <a16:creationId xmlns:a16="http://schemas.microsoft.com/office/drawing/2014/main" id="{DB33C46F-160D-4F8E-8E05-80513A3447D8}"/>
              </a:ext>
            </a:extLst>
          </p:cNvPr>
          <p:cNvSpPr txBox="1"/>
          <p:nvPr/>
        </p:nvSpPr>
        <p:spPr>
          <a:xfrm>
            <a:off x="9085577" y="6092791"/>
            <a:ext cx="3269408" cy="369332"/>
          </a:xfrm>
          <a:prstGeom prst="rect">
            <a:avLst/>
          </a:prstGeom>
          <a:noFill/>
        </p:spPr>
        <p:txBody>
          <a:bodyPr wrap="square" rtlCol="0">
            <a:spAutoFit/>
          </a:bodyPr>
          <a:lstStyle/>
          <a:p>
            <a:r>
              <a:rPr lang="es-ES" dirty="0"/>
              <a:t>Niklas Luhmann- Sociólogo</a:t>
            </a:r>
            <a:endParaRPr lang="es-MX" dirty="0"/>
          </a:p>
        </p:txBody>
      </p:sp>
    </p:spTree>
    <p:extLst>
      <p:ext uri="{BB962C8B-B14F-4D97-AF65-F5344CB8AC3E}">
        <p14:creationId xmlns:p14="http://schemas.microsoft.com/office/powerpoint/2010/main" val="232189599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GradientRise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176</TotalTime>
  <Words>1537</Words>
  <Application>Microsoft Office PowerPoint</Application>
  <PresentationFormat>Panorámica</PresentationFormat>
  <Paragraphs>150</Paragraphs>
  <Slides>21</Slides>
  <Notes>0</Notes>
  <HiddenSlides>0</HiddenSlides>
  <MMClips>0</MMClips>
  <ScaleCrop>false</ScaleCrop>
  <HeadingPairs>
    <vt:vector size="6" baseType="variant">
      <vt:variant>
        <vt:lpstr>Fuentes usadas</vt:lpstr>
      </vt:variant>
      <vt:variant>
        <vt:i4>9</vt:i4>
      </vt:variant>
      <vt:variant>
        <vt:lpstr>Tema</vt:lpstr>
      </vt:variant>
      <vt:variant>
        <vt:i4>3</vt:i4>
      </vt:variant>
      <vt:variant>
        <vt:lpstr>Títulos de diapositiva</vt:lpstr>
      </vt:variant>
      <vt:variant>
        <vt:i4>21</vt:i4>
      </vt:variant>
    </vt:vector>
  </HeadingPairs>
  <TitlesOfParts>
    <vt:vector size="33" baseType="lpstr">
      <vt:lpstr>Abadi</vt:lpstr>
      <vt:lpstr>Aharoni</vt:lpstr>
      <vt:lpstr>Arial</vt:lpstr>
      <vt:lpstr>Avenir Next LT Pro</vt:lpstr>
      <vt:lpstr>Calibri</vt:lpstr>
      <vt:lpstr>Calibri Light</vt:lpstr>
      <vt:lpstr>Rockwell</vt:lpstr>
      <vt:lpstr>Times New Roman</vt:lpstr>
      <vt:lpstr>Wingdings</vt:lpstr>
      <vt:lpstr>Atlas</vt:lpstr>
      <vt:lpstr>Tema de Office</vt:lpstr>
      <vt:lpstr>GradientRiseVTI</vt:lpstr>
      <vt:lpstr>Presentación de PowerPoint</vt:lpstr>
      <vt:lpstr>ESCUELA Y COMUNIDAD</vt:lpstr>
      <vt:lpstr>La relación entre el centro educativo y la comunidad se manifiesta en:</vt:lpstr>
      <vt:lpstr>Presentación de PowerPoint</vt:lpstr>
      <vt:lpstr>PERSPECTIVA DE LAS ESCUELAS EFICACES</vt:lpstr>
      <vt:lpstr>Presentación de PowerPoint</vt:lpstr>
      <vt:lpstr>Presentación de PowerPoint</vt:lpstr>
      <vt:lpstr>Presentación de PowerPoint</vt:lpstr>
      <vt:lpstr>TEORIA DE LOS SISTEMAS SOCIALES COMPLEJOS</vt:lpstr>
      <vt:lpstr>Autobservación de la escuela  Una observación de la comunidad</vt:lpstr>
      <vt:lpstr>Presentación de PowerPoint</vt:lpstr>
      <vt:lpstr>ASPECTOS METODOLOGICOS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lenovo</dc:creator>
  <cp:lastModifiedBy>ANA MARIA SALAS FLORES</cp:lastModifiedBy>
  <cp:revision>4</cp:revision>
  <dcterms:created xsi:type="dcterms:W3CDTF">2021-04-14T19:53:48Z</dcterms:created>
  <dcterms:modified xsi:type="dcterms:W3CDTF">2021-04-14T23:08:59Z</dcterms:modified>
</cp:coreProperties>
</file>