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86" r:id="rId2"/>
    <p:sldId id="257" r:id="rId3"/>
    <p:sldId id="259" r:id="rId4"/>
    <p:sldId id="261" r:id="rId5"/>
    <p:sldId id="287" r:id="rId6"/>
    <p:sldId id="290" r:id="rId7"/>
    <p:sldId id="289" r:id="rId8"/>
    <p:sldId id="291" r:id="rId9"/>
    <p:sldId id="262" r:id="rId10"/>
    <p:sldId id="268" r:id="rId11"/>
    <p:sldId id="285" r:id="rId12"/>
    <p:sldId id="278" r:id="rId13"/>
  </p:sldIdLst>
  <p:sldSz cx="9144000" cy="5143500" type="screen16x9"/>
  <p:notesSz cx="6858000" cy="9144000"/>
  <p:embeddedFontLst>
    <p:embeddedFont>
      <p:font typeface="Bradley Hand ITC" panose="03070402050302030203" pitchFamily="66" charset="0"/>
      <p:regular r:id="rId15"/>
    </p:embeddedFont>
    <p:embeddedFont>
      <p:font typeface="Satisfy" panose="020B0604020202020204" charset="0"/>
      <p:regular r:id="rId16"/>
    </p:embeddedFont>
    <p:embeddedFont>
      <p:font typeface="Raleway Thin" panose="020B0604020202020204" charset="0"/>
      <p:regular r:id="rId17"/>
      <p:bold r:id="rId18"/>
      <p:italic r:id="rId19"/>
      <p:boldItalic r:id="rId20"/>
    </p:embeddedFont>
    <p:embeddedFont>
      <p:font typeface="Sketchzone" panose="02000500000000000000" pitchFamily="2" charset="0"/>
      <p:regular r:id="rId21"/>
    </p:embeddedFont>
    <p:embeddedFont>
      <p:font typeface="Book Antiqua" panose="02040602050305030304"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04C29D-1B80-4052-A328-7ABE1B742CF6}">
  <a:tblStyle styleId="{AE04C29D-1B80-4052-A328-7ABE1B742C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3832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67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11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13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92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13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6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201ee5e9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201ee5e9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85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a:alphaModFix/>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mplete" type="blank">
  <p:cSld name="BLANK">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cSld name="BLANK_1">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3"/>
            </a:gs>
            <a:gs pos="100000">
              <a:schemeClr val="accent4">
                <a:lumMod val="60000"/>
                <a:lumOff val="40000"/>
              </a:schemeClr>
            </a:gs>
          </a:gsLst>
          <a:lin ang="16200038"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3"/>
                </a:solidFill>
              </a:rPr>
              <a:t>1</a:t>
            </a:fld>
            <a:endParaRPr dirty="0">
              <a:solidFill>
                <a:schemeClr val="accent3"/>
              </a:solidFill>
            </a:endParaRPr>
          </a:p>
        </p:txBody>
      </p:sp>
      <p:sp>
        <p:nvSpPr>
          <p:cNvPr id="2" name="CuadroTexto 1"/>
          <p:cNvSpPr txBox="1"/>
          <p:nvPr/>
        </p:nvSpPr>
        <p:spPr>
          <a:xfrm>
            <a:off x="461782" y="3086783"/>
            <a:ext cx="8453575" cy="954107"/>
          </a:xfrm>
          <a:prstGeom prst="rect">
            <a:avLst/>
          </a:prstGeom>
          <a:noFill/>
        </p:spPr>
        <p:txBody>
          <a:bodyPr wrap="square" rtlCol="0">
            <a:spAutoFit/>
          </a:bodyPr>
          <a:lstStyle/>
          <a:p>
            <a:pPr algn="ctr"/>
            <a:r>
              <a:rPr lang="es-ES" sz="2800" dirty="0">
                <a:latin typeface="Sketchzone" panose="02000500000000000000" pitchFamily="2" charset="0"/>
              </a:rPr>
              <a:t>ESCUELA Y COMUNIDAD. OBSERVACIONES DESDE LA TEORÍA DE SISTEMAS SOCIALES COMPLEJOS</a:t>
            </a:r>
            <a:endParaRPr lang="es-MX" sz="2800" dirty="0">
              <a:latin typeface="Sketchzone" panose="02000500000000000000" pitchFamily="2" charset="0"/>
            </a:endParaRPr>
          </a:p>
        </p:txBody>
      </p:sp>
      <p:sp>
        <p:nvSpPr>
          <p:cNvPr id="3" name="CuadroTexto 2"/>
          <p:cNvSpPr txBox="1"/>
          <p:nvPr/>
        </p:nvSpPr>
        <p:spPr>
          <a:xfrm>
            <a:off x="2733313" y="2148290"/>
            <a:ext cx="3793787" cy="830997"/>
          </a:xfrm>
          <a:prstGeom prst="rect">
            <a:avLst/>
          </a:prstGeom>
          <a:noFill/>
        </p:spPr>
        <p:txBody>
          <a:bodyPr wrap="square" rtlCol="0">
            <a:spAutoFit/>
          </a:bodyPr>
          <a:lstStyle/>
          <a:p>
            <a:pPr algn="ctr"/>
            <a:r>
              <a:rPr lang="es-ES" sz="1600" b="1" dirty="0">
                <a:solidFill>
                  <a:schemeClr val="accent3">
                    <a:lumMod val="50000"/>
                  </a:schemeClr>
                </a:solidFill>
                <a:latin typeface="Bradley Hand ITC" panose="03070402050302030203" pitchFamily="66" charset="0"/>
              </a:rPr>
              <a:t>Alumnas: </a:t>
            </a:r>
          </a:p>
          <a:p>
            <a:pPr algn="ctr"/>
            <a:r>
              <a:rPr lang="es-ES" sz="1600" b="1" dirty="0">
                <a:solidFill>
                  <a:schemeClr val="accent3">
                    <a:lumMod val="50000"/>
                  </a:schemeClr>
                </a:solidFill>
                <a:latin typeface="Bradley Hand ITC" panose="03070402050302030203" pitchFamily="66" charset="0"/>
              </a:rPr>
              <a:t>María Ximena Ávalos Flores #1</a:t>
            </a:r>
          </a:p>
          <a:p>
            <a:pPr algn="ctr"/>
            <a:r>
              <a:rPr lang="es-ES" sz="1600" b="1" dirty="0">
                <a:solidFill>
                  <a:schemeClr val="accent3">
                    <a:lumMod val="50000"/>
                  </a:schemeClr>
                </a:solidFill>
                <a:latin typeface="Bradley Hand ITC" panose="03070402050302030203" pitchFamily="66" charset="0"/>
              </a:rPr>
              <a:t>Mónica Guadalupe Cárdenas Tovar #2</a:t>
            </a:r>
            <a:endParaRPr lang="es-MX" sz="1600" b="1" dirty="0">
              <a:solidFill>
                <a:schemeClr val="accent3">
                  <a:lumMod val="50000"/>
                </a:schemeClr>
              </a:solidFill>
              <a:latin typeface="Bradley Hand ITC" panose="03070402050302030203" pitchFamily="66" charset="0"/>
            </a:endParaRPr>
          </a:p>
        </p:txBody>
      </p:sp>
      <p:sp>
        <p:nvSpPr>
          <p:cNvPr id="4" name="CuadroTexto 3"/>
          <p:cNvSpPr txBox="1"/>
          <p:nvPr/>
        </p:nvSpPr>
        <p:spPr>
          <a:xfrm>
            <a:off x="1666433" y="192315"/>
            <a:ext cx="5810896" cy="830997"/>
          </a:xfrm>
          <a:prstGeom prst="rect">
            <a:avLst/>
          </a:prstGeom>
          <a:noFill/>
        </p:spPr>
        <p:txBody>
          <a:bodyPr wrap="square" rtlCol="0">
            <a:spAutoFit/>
          </a:bodyPr>
          <a:lstStyle/>
          <a:p>
            <a:pPr algn="ctr"/>
            <a:r>
              <a:rPr lang="es-ES" sz="2400" b="1" dirty="0">
                <a:latin typeface="Bradley Hand ITC" panose="03070402050302030203" pitchFamily="66" charset="0"/>
              </a:rPr>
              <a:t>ESCUELA NORMAL DE EDUCACIÓN PREESCOLAR</a:t>
            </a:r>
            <a:endParaRPr lang="es-MX" sz="2400" b="1" dirty="0">
              <a:latin typeface="Bradley Hand ITC" panose="03070402050302030203" pitchFamily="66" charset="0"/>
            </a:endParaRPr>
          </a:p>
        </p:txBody>
      </p:sp>
      <p:sp>
        <p:nvSpPr>
          <p:cNvPr id="5" name="CuadroTexto 4"/>
          <p:cNvSpPr txBox="1"/>
          <p:nvPr/>
        </p:nvSpPr>
        <p:spPr>
          <a:xfrm>
            <a:off x="5807254" y="4781147"/>
            <a:ext cx="3028545" cy="307777"/>
          </a:xfrm>
          <a:prstGeom prst="rect">
            <a:avLst/>
          </a:prstGeom>
          <a:noFill/>
        </p:spPr>
        <p:txBody>
          <a:bodyPr wrap="square" rtlCol="0">
            <a:spAutoFit/>
          </a:bodyPr>
          <a:lstStyle/>
          <a:p>
            <a:r>
              <a:rPr lang="es-ES" b="1" dirty="0">
                <a:latin typeface="Bradley Hand ITC" panose="03070402050302030203" pitchFamily="66" charset="0"/>
              </a:rPr>
              <a:t>Fecha de entrega: 14 de abril del 2021</a:t>
            </a:r>
            <a:endParaRPr lang="es-MX" b="1" dirty="0">
              <a:latin typeface="Bradley Hand ITC" panose="03070402050302030203" pitchFamily="66" charset="0"/>
            </a:endParaRPr>
          </a:p>
        </p:txBody>
      </p:sp>
      <p:sp>
        <p:nvSpPr>
          <p:cNvPr id="6" name="CuadroTexto 5"/>
          <p:cNvSpPr txBox="1"/>
          <p:nvPr/>
        </p:nvSpPr>
        <p:spPr>
          <a:xfrm>
            <a:off x="1950154" y="1077060"/>
            <a:ext cx="5476832" cy="800219"/>
          </a:xfrm>
          <a:prstGeom prst="rect">
            <a:avLst/>
          </a:prstGeom>
          <a:noFill/>
        </p:spPr>
        <p:txBody>
          <a:bodyPr wrap="square" rtlCol="0">
            <a:spAutoFit/>
          </a:bodyPr>
          <a:lstStyle/>
          <a:p>
            <a:pPr algn="ctr"/>
            <a:r>
              <a:rPr lang="es-ES" sz="1600" b="1" dirty="0">
                <a:solidFill>
                  <a:schemeClr val="accent3">
                    <a:lumMod val="50000"/>
                  </a:schemeClr>
                </a:solidFill>
                <a:latin typeface="Bradley Hand ITC" panose="03070402050302030203" pitchFamily="66" charset="0"/>
              </a:rPr>
              <a:t>MATERIA: </a:t>
            </a:r>
            <a:r>
              <a:rPr lang="es-ES" sz="1600" b="1" dirty="0">
                <a:latin typeface="Bradley Hand ITC" panose="03070402050302030203" pitchFamily="66" charset="0"/>
              </a:rPr>
              <a:t>OBSERVACIÓN Y ANÁLISIS DE PRÁCTICAS Y CONTEXTOS ESCOLARES</a:t>
            </a:r>
          </a:p>
          <a:p>
            <a:endParaRPr lang="es-MX" dirty="0"/>
          </a:p>
        </p:txBody>
      </p:sp>
      <p:sp>
        <p:nvSpPr>
          <p:cNvPr id="7" name="CuadroTexto 6"/>
          <p:cNvSpPr txBox="1"/>
          <p:nvPr/>
        </p:nvSpPr>
        <p:spPr>
          <a:xfrm>
            <a:off x="136501" y="4759474"/>
            <a:ext cx="3572980" cy="307777"/>
          </a:xfrm>
          <a:prstGeom prst="rect">
            <a:avLst/>
          </a:prstGeom>
          <a:noFill/>
        </p:spPr>
        <p:txBody>
          <a:bodyPr wrap="square" rtlCol="0">
            <a:spAutoFit/>
          </a:bodyPr>
          <a:lstStyle/>
          <a:p>
            <a:r>
              <a:rPr lang="es-ES" b="1" dirty="0">
                <a:solidFill>
                  <a:schemeClr val="accent3">
                    <a:lumMod val="50000"/>
                  </a:schemeClr>
                </a:solidFill>
                <a:latin typeface="Bradley Hand ITC" panose="03070402050302030203" pitchFamily="66" charset="0"/>
              </a:rPr>
              <a:t>Profesora: María Efigenia Maury Arredondo</a:t>
            </a:r>
            <a:endParaRPr lang="es-MX" b="1" dirty="0">
              <a:solidFill>
                <a:schemeClr val="accent3">
                  <a:lumMod val="50000"/>
                </a:schemeClr>
              </a:solidFill>
              <a:latin typeface="Bradley Hand ITC" panose="03070402050302030203" pitchFamily="66" charset="0"/>
            </a:endParaRPr>
          </a:p>
        </p:txBody>
      </p:sp>
    </p:spTree>
    <p:extLst>
      <p:ext uri="{BB962C8B-B14F-4D97-AF65-F5344CB8AC3E}">
        <p14:creationId xmlns:p14="http://schemas.microsoft.com/office/powerpoint/2010/main" val="371966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170688" y="877824"/>
            <a:ext cx="4813981" cy="253451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rgbClr val="0070C0"/>
                </a:solidFill>
                <a:latin typeface="Bradley Hand ITC" panose="03070402050302030203" pitchFamily="66" charset="0"/>
              </a:rPr>
              <a:t>4. </a:t>
            </a:r>
            <a:r>
              <a:rPr lang="es-MX" dirty="0">
                <a:solidFill>
                  <a:srgbClr val="0070C0"/>
                </a:solidFill>
                <a:latin typeface="Bradley Hand ITC" panose="03070402050302030203" pitchFamily="66" charset="0"/>
              </a:rPr>
              <a:t>ESCUELA Y COMUNIDAD: CONDICIONES, LÍMITES Y POSIBILIDADES</a:t>
            </a:r>
            <a:endParaRPr dirty="0">
              <a:solidFill>
                <a:srgbClr val="0070C0"/>
              </a:solidFill>
              <a:latin typeface="Bradley Hand ITC" panose="03070402050302030203" pitchFamily="66" charset="0"/>
            </a:endParaRPr>
          </a:p>
        </p:txBody>
      </p:sp>
      <p:sp>
        <p:nvSpPr>
          <p:cNvPr id="168" name="Google Shape;168;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CuadroTexto 1">
            <a:extLst>
              <a:ext uri="{FF2B5EF4-FFF2-40B4-BE49-F238E27FC236}">
                <a16:creationId xmlns:a16="http://schemas.microsoft.com/office/drawing/2014/main" xmlns="" id="{1A3A90F7-E063-4FAA-B685-FBC98C83DD89}"/>
              </a:ext>
            </a:extLst>
          </p:cNvPr>
          <p:cNvSpPr txBox="1"/>
          <p:nvPr/>
        </p:nvSpPr>
        <p:spPr>
          <a:xfrm>
            <a:off x="4937760" y="678924"/>
            <a:ext cx="4206240" cy="3785652"/>
          </a:xfrm>
          <a:prstGeom prst="rect">
            <a:avLst/>
          </a:prstGeom>
          <a:noFill/>
        </p:spPr>
        <p:txBody>
          <a:bodyPr wrap="square" rtlCol="0">
            <a:spAutoFit/>
          </a:bodyPr>
          <a:lstStyle/>
          <a:p>
            <a:r>
              <a:rPr lang="es-MX" sz="2000" dirty="0">
                <a:latin typeface="Book Antiqua" panose="02040602050305030304" pitchFamily="18" charset="0"/>
              </a:rPr>
              <a:t>Algunas condiciones estructurales del sistema educativo en cuanto a la observación de las características de socialización de los alumnos, a la observación de la función escolar, familiar y la de otros ámbitos de socialización como las organizaciones comunitarias, además de algunas condiciones estructurales del trabajo de los técnicos/as relacionados a lo social en el sistema educativo.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3"/>
                </a:solidFill>
              </a:rPr>
              <a:t>11</a:t>
            </a:fld>
            <a:endParaRPr dirty="0">
              <a:solidFill>
                <a:schemeClr val="accent3"/>
              </a:solidFill>
            </a:endParaRPr>
          </a:p>
        </p:txBody>
      </p:sp>
      <p:sp>
        <p:nvSpPr>
          <p:cNvPr id="2" name="CuadroTexto 1">
            <a:extLst>
              <a:ext uri="{FF2B5EF4-FFF2-40B4-BE49-F238E27FC236}">
                <a16:creationId xmlns:a16="http://schemas.microsoft.com/office/drawing/2014/main" xmlns="" id="{4CB06078-3D80-463D-AFE0-D923F6A80B43}"/>
              </a:ext>
            </a:extLst>
          </p:cNvPr>
          <p:cNvSpPr txBox="1"/>
          <p:nvPr/>
        </p:nvSpPr>
        <p:spPr>
          <a:xfrm>
            <a:off x="869728" y="863590"/>
            <a:ext cx="7534656" cy="3416320"/>
          </a:xfrm>
          <a:prstGeom prst="rect">
            <a:avLst/>
          </a:prstGeom>
          <a:noFill/>
        </p:spPr>
        <p:txBody>
          <a:bodyPr wrap="square" rtlCol="0">
            <a:spAutoFit/>
          </a:bodyPr>
          <a:lstStyle/>
          <a:p>
            <a:r>
              <a:rPr lang="es-MX" sz="2400" dirty="0">
                <a:latin typeface="Book Antiqua" panose="02040602050305030304" pitchFamily="18" charset="0"/>
              </a:rPr>
              <a:t>Plantear condiciones estructurales de los sistemas sociales corre el riesgo de ser leído como limitaciones.</a:t>
            </a:r>
          </a:p>
          <a:p>
            <a:r>
              <a:rPr lang="es-MX" sz="2400" dirty="0">
                <a:latin typeface="Book Antiqua" panose="02040602050305030304" pitchFamily="18" charset="0"/>
              </a:rPr>
              <a:t>Pero las condiciones estructurales de autopoiesis, autoobservación y autorreferencia de los sistemas complejos también suponen posibilidades. Los cambios en este tipo de sistema, como ya mencionamos, se encuentran dentro de las posibilidades del sistema como auto irritación ante influjos propios o gatillados por otros sistemas. </a:t>
            </a:r>
          </a:p>
        </p:txBody>
      </p:sp>
    </p:spTree>
    <p:extLst>
      <p:ext uri="{BB962C8B-B14F-4D97-AF65-F5344CB8AC3E}">
        <p14:creationId xmlns:p14="http://schemas.microsoft.com/office/powerpoint/2010/main" val="322771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91" name="Google Shape;291;p35"/>
          <p:cNvSpPr txBox="1">
            <a:spLocks noGrp="1"/>
          </p:cNvSpPr>
          <p:nvPr>
            <p:ph type="ctrTitle" idx="4294967295"/>
          </p:nvPr>
        </p:nvSpPr>
        <p:spPr>
          <a:xfrm>
            <a:off x="908304" y="975360"/>
            <a:ext cx="7327392" cy="289712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MX" dirty="0">
                <a:solidFill>
                  <a:schemeClr val="tx1"/>
                </a:solidFill>
                <a:latin typeface="Book Antiqua" panose="02040602050305030304" pitchFamily="18" charset="0"/>
              </a:rPr>
              <a:t>Conocer las condiciones estructurales de las relaciones entre escuela y comunidad, si bien no permite elaborar recetas, presenta un marco de referencia para la comprensión de esta relación</a:t>
            </a:r>
            <a:endParaRPr sz="4800" dirty="0">
              <a:solidFill>
                <a:schemeClr val="tx1"/>
              </a:solidFill>
              <a:latin typeface="Book Antiqua" panose="020406020503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2" name="Google Shape;72;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4" name="Google Shape;149;p24"/>
          <p:cNvSpPr/>
          <p:nvPr/>
        </p:nvSpPr>
        <p:spPr>
          <a:xfrm>
            <a:off x="3213210" y="2180796"/>
            <a:ext cx="2055781" cy="434404"/>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Raleway Thin"/>
              <a:ea typeface="Raleway Thin"/>
              <a:cs typeface="Raleway Thin"/>
              <a:sym typeface="Raleway Thin"/>
            </a:endParaRPr>
          </a:p>
        </p:txBody>
      </p:sp>
      <p:sp>
        <p:nvSpPr>
          <p:cNvPr id="3" name="CuadroTexto 2"/>
          <p:cNvSpPr txBox="1"/>
          <p:nvPr/>
        </p:nvSpPr>
        <p:spPr>
          <a:xfrm>
            <a:off x="252605" y="181585"/>
            <a:ext cx="5836909" cy="707886"/>
          </a:xfrm>
          <a:prstGeom prst="rect">
            <a:avLst/>
          </a:prstGeom>
          <a:noFill/>
        </p:spPr>
        <p:txBody>
          <a:bodyPr wrap="square" rtlCol="0">
            <a:spAutoFit/>
          </a:bodyPr>
          <a:lstStyle/>
          <a:p>
            <a:pPr algn="ctr"/>
            <a:r>
              <a:rPr lang="es-ES" sz="2000" b="1" dirty="0">
                <a:solidFill>
                  <a:schemeClr val="accent3">
                    <a:lumMod val="50000"/>
                  </a:schemeClr>
                </a:solidFill>
                <a:latin typeface="Bradley Hand ITC" panose="03070402050302030203" pitchFamily="66" charset="0"/>
              </a:rPr>
              <a:t>1. ESCUELA Y COMUNIDAD: ABORDAJES REALIZADOS, OBSERVACIONES PENDIENTES</a:t>
            </a:r>
            <a:endParaRPr lang="es-MX" sz="2000" b="1" dirty="0">
              <a:solidFill>
                <a:schemeClr val="accent3">
                  <a:lumMod val="50000"/>
                </a:schemeClr>
              </a:solidFill>
              <a:latin typeface="Bradley Hand ITC" panose="03070402050302030203" pitchFamily="66" charset="0"/>
            </a:endParaRPr>
          </a:p>
        </p:txBody>
      </p:sp>
      <p:sp>
        <p:nvSpPr>
          <p:cNvPr id="6" name="CuadroTexto 5"/>
          <p:cNvSpPr txBox="1"/>
          <p:nvPr/>
        </p:nvSpPr>
        <p:spPr>
          <a:xfrm>
            <a:off x="674451" y="1108952"/>
            <a:ext cx="7600543" cy="769441"/>
          </a:xfrm>
          <a:prstGeom prst="rect">
            <a:avLst/>
          </a:prstGeom>
          <a:noFill/>
        </p:spPr>
        <p:txBody>
          <a:bodyPr wrap="square" rtlCol="0">
            <a:spAutoFit/>
          </a:bodyPr>
          <a:lstStyle/>
          <a:p>
            <a:r>
              <a:rPr lang="es-ES" sz="1100" dirty="0">
                <a:latin typeface="Book Antiqua" panose="02040602050305030304" pitchFamily="18" charset="0"/>
              </a:rPr>
              <a:t>La temática de la relación entre la escuela y la comunidad se inscribe dentro del área más amplia del contexto social de la educación o de la relación entre educación y sociedad. Toda sociología de la educación, en cuanto está enmarcada en una teoría general de la sociedad, supone una concepción más o menos implícita de la relación entre educación y socialización, entre escuela y familia, entre escuela y comunidad. </a:t>
            </a:r>
            <a:endParaRPr lang="es-MX" sz="1100" dirty="0">
              <a:latin typeface="Book Antiqua" panose="02040602050305030304" pitchFamily="18" charset="0"/>
            </a:endParaRPr>
          </a:p>
        </p:txBody>
      </p:sp>
      <p:sp>
        <p:nvSpPr>
          <p:cNvPr id="7" name="CuadroTexto 6"/>
          <p:cNvSpPr txBox="1"/>
          <p:nvPr/>
        </p:nvSpPr>
        <p:spPr>
          <a:xfrm>
            <a:off x="751959" y="3319004"/>
            <a:ext cx="2289557" cy="938719"/>
          </a:xfrm>
          <a:prstGeom prst="rect">
            <a:avLst/>
          </a:prstGeom>
          <a:noFill/>
        </p:spPr>
        <p:txBody>
          <a:bodyPr wrap="square" rtlCol="0">
            <a:spAutoFit/>
          </a:bodyPr>
          <a:lstStyle/>
          <a:p>
            <a:r>
              <a:rPr lang="es-ES" sz="1100" dirty="0">
                <a:latin typeface="Book Antiqua" panose="02040602050305030304" pitchFamily="18" charset="0"/>
              </a:rPr>
              <a:t>aquellos que entienden la relación escuela - comunidad como situación de encuentro en el niño de su contexto sociocultural con la propuesta escolar.</a:t>
            </a:r>
          </a:p>
        </p:txBody>
      </p:sp>
      <p:sp>
        <p:nvSpPr>
          <p:cNvPr id="8" name="CuadroTexto 7"/>
          <p:cNvSpPr txBox="1"/>
          <p:nvPr/>
        </p:nvSpPr>
        <p:spPr>
          <a:xfrm>
            <a:off x="3239149" y="2267125"/>
            <a:ext cx="2055781" cy="253916"/>
          </a:xfrm>
          <a:prstGeom prst="rect">
            <a:avLst/>
          </a:prstGeom>
          <a:noFill/>
        </p:spPr>
        <p:txBody>
          <a:bodyPr wrap="square" rtlCol="0">
            <a:spAutoFit/>
          </a:bodyPr>
          <a:lstStyle/>
          <a:p>
            <a:r>
              <a:rPr lang="es-ES" sz="1050" dirty="0">
                <a:latin typeface="Book Antiqua" panose="02040602050305030304" pitchFamily="18" charset="0"/>
              </a:rPr>
              <a:t>Tres grandes tipos de enfoques</a:t>
            </a:r>
            <a:endParaRPr lang="es-MX" sz="1050" dirty="0"/>
          </a:p>
        </p:txBody>
      </p:sp>
      <p:sp>
        <p:nvSpPr>
          <p:cNvPr id="9" name="CuadroTexto 8"/>
          <p:cNvSpPr txBox="1"/>
          <p:nvPr/>
        </p:nvSpPr>
        <p:spPr>
          <a:xfrm>
            <a:off x="3476017" y="3234366"/>
            <a:ext cx="2172511" cy="1107996"/>
          </a:xfrm>
          <a:prstGeom prst="rect">
            <a:avLst/>
          </a:prstGeom>
          <a:noFill/>
        </p:spPr>
        <p:txBody>
          <a:bodyPr wrap="square" rtlCol="0">
            <a:spAutoFit/>
          </a:bodyPr>
          <a:lstStyle/>
          <a:p>
            <a:r>
              <a:rPr lang="es-ES" sz="1100" dirty="0">
                <a:latin typeface="Book Antiqua" panose="02040602050305030304" pitchFamily="18" charset="0"/>
              </a:rPr>
              <a:t>aquellos que atienden a las relaciones entre escuela y comunidad como una relación de interacción entre referentes educativos, por ejemplo, entre docentes y </a:t>
            </a:r>
            <a:r>
              <a:rPr lang="es-ES" sz="1100" dirty="0" smtClean="0">
                <a:latin typeface="Book Antiqua" panose="02040602050305030304" pitchFamily="18" charset="0"/>
              </a:rPr>
              <a:t>familiares</a:t>
            </a:r>
            <a:endParaRPr lang="es-ES" sz="1100" dirty="0">
              <a:latin typeface="Book Antiqua" panose="02040602050305030304" pitchFamily="18" charset="0"/>
            </a:endParaRPr>
          </a:p>
        </p:txBody>
      </p:sp>
      <p:sp>
        <p:nvSpPr>
          <p:cNvPr id="10" name="CuadroTexto 9"/>
          <p:cNvSpPr txBox="1"/>
          <p:nvPr/>
        </p:nvSpPr>
        <p:spPr>
          <a:xfrm>
            <a:off x="6186791" y="3465197"/>
            <a:ext cx="2405661" cy="646331"/>
          </a:xfrm>
          <a:prstGeom prst="rect">
            <a:avLst/>
          </a:prstGeom>
          <a:noFill/>
        </p:spPr>
        <p:txBody>
          <a:bodyPr wrap="square" rtlCol="0">
            <a:spAutoFit/>
          </a:bodyPr>
          <a:lstStyle/>
          <a:p>
            <a:r>
              <a:rPr lang="es-ES" sz="1100" dirty="0">
                <a:latin typeface="Book Antiqua" panose="02040602050305030304" pitchFamily="18" charset="0"/>
              </a:rPr>
              <a:t>aquellos que definen la escuela como un actor </a:t>
            </a:r>
            <a:r>
              <a:rPr lang="es-ES" sz="1100" dirty="0" smtClean="0">
                <a:latin typeface="Book Antiqua" panose="02040602050305030304" pitchFamily="18" charset="0"/>
              </a:rPr>
              <a:t>comunitario.</a:t>
            </a:r>
            <a:endParaRPr lang="es-ES" sz="1100" dirty="0">
              <a:latin typeface="Book Antiqua" panose="02040602050305030304" pitchFamily="18" charset="0"/>
            </a:endParaRPr>
          </a:p>
          <a:p>
            <a:endParaRPr lang="es-MX" dirty="0"/>
          </a:p>
        </p:txBody>
      </p:sp>
      <p:cxnSp>
        <p:nvCxnSpPr>
          <p:cNvPr id="12" name="Conector recto 11"/>
          <p:cNvCxnSpPr/>
          <p:nvPr/>
        </p:nvCxnSpPr>
        <p:spPr>
          <a:xfrm flipV="1">
            <a:off x="1316477" y="2647989"/>
            <a:ext cx="1523998" cy="45943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Conector recto 13"/>
          <p:cNvCxnSpPr/>
          <p:nvPr/>
        </p:nvCxnSpPr>
        <p:spPr>
          <a:xfrm>
            <a:off x="5564221" y="2647989"/>
            <a:ext cx="1725038" cy="45943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Conector recto 16"/>
          <p:cNvCxnSpPr/>
          <p:nvPr/>
        </p:nvCxnSpPr>
        <p:spPr>
          <a:xfrm>
            <a:off x="4182893" y="2683984"/>
            <a:ext cx="12970" cy="387439"/>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5" name="CuadroTexto 4"/>
          <p:cNvSpPr txBox="1"/>
          <p:nvPr/>
        </p:nvSpPr>
        <p:spPr>
          <a:xfrm>
            <a:off x="77822" y="155642"/>
            <a:ext cx="5979268" cy="923330"/>
          </a:xfrm>
          <a:prstGeom prst="rect">
            <a:avLst/>
          </a:prstGeom>
          <a:noFill/>
        </p:spPr>
        <p:txBody>
          <a:bodyPr wrap="square" rtlCol="0">
            <a:spAutoFit/>
          </a:bodyPr>
          <a:lstStyle/>
          <a:p>
            <a:pPr algn="ctr"/>
            <a:r>
              <a:rPr lang="es-ES" sz="2000" b="1" dirty="0">
                <a:solidFill>
                  <a:schemeClr val="accent3">
                    <a:lumMod val="50000"/>
                  </a:schemeClr>
                </a:solidFill>
                <a:latin typeface="Bradley Hand ITC" panose="03070402050302030203" pitchFamily="66" charset="0"/>
              </a:rPr>
              <a:t>2. LA AUTO OBSERVACIÓN DE LA ESCUELA, UNA OBSERVACIÓN DE LA COMUNIDAD </a:t>
            </a:r>
            <a:endParaRPr lang="es-MX" sz="2000" b="1" dirty="0">
              <a:solidFill>
                <a:schemeClr val="accent3">
                  <a:lumMod val="50000"/>
                </a:schemeClr>
              </a:solidFill>
              <a:latin typeface="Bradley Hand ITC" panose="03070402050302030203" pitchFamily="66" charset="0"/>
            </a:endParaRPr>
          </a:p>
          <a:p>
            <a:endParaRPr lang="es-MX" dirty="0"/>
          </a:p>
        </p:txBody>
      </p:sp>
      <p:sp>
        <p:nvSpPr>
          <p:cNvPr id="6" name="CuadroTexto 5"/>
          <p:cNvSpPr txBox="1"/>
          <p:nvPr/>
        </p:nvSpPr>
        <p:spPr>
          <a:xfrm>
            <a:off x="297502" y="953191"/>
            <a:ext cx="4799792" cy="1231106"/>
          </a:xfrm>
          <a:prstGeom prst="rect">
            <a:avLst/>
          </a:prstGeom>
          <a:noFill/>
        </p:spPr>
        <p:txBody>
          <a:bodyPr wrap="square" rtlCol="0">
            <a:spAutoFit/>
          </a:bodyPr>
          <a:lstStyle/>
          <a:p>
            <a:pPr lvl="0"/>
            <a:r>
              <a:rPr lang="es-ES" sz="2000" dirty="0">
                <a:solidFill>
                  <a:schemeClr val="tx1"/>
                </a:solidFill>
                <a:latin typeface="Bradley Hand ITC" panose="03070402050302030203" pitchFamily="66" charset="0"/>
              </a:rPr>
              <a:t>2.1. ¿Qué es para una escuela ser una escuela?, ¿qué es para una escuela “la comunidad”? </a:t>
            </a:r>
            <a:endParaRPr lang="es-ES" sz="2000" dirty="0">
              <a:solidFill>
                <a:schemeClr val="tx1"/>
              </a:solidFill>
              <a:latin typeface="Bradley Hand ITC" panose="03070402050302030203" pitchFamily="66" charset="0"/>
              <a:ea typeface="Raleway Thin"/>
              <a:cs typeface="Raleway Thin"/>
              <a:sym typeface="Raleway Thin"/>
            </a:endParaRPr>
          </a:p>
          <a:p>
            <a:endParaRPr lang="es-MX" dirty="0"/>
          </a:p>
        </p:txBody>
      </p:sp>
      <p:sp>
        <p:nvSpPr>
          <p:cNvPr id="7" name="CuadroTexto 6"/>
          <p:cNvSpPr txBox="1"/>
          <p:nvPr/>
        </p:nvSpPr>
        <p:spPr>
          <a:xfrm>
            <a:off x="5019472" y="1876521"/>
            <a:ext cx="3787302" cy="1231106"/>
          </a:xfrm>
          <a:prstGeom prst="rect">
            <a:avLst/>
          </a:prstGeom>
          <a:noFill/>
        </p:spPr>
        <p:txBody>
          <a:bodyPr wrap="square" rtlCol="0">
            <a:spAutoFit/>
          </a:bodyPr>
          <a:lstStyle/>
          <a:p>
            <a:pPr lvl="0"/>
            <a:r>
              <a:rPr lang="es-ES" sz="2000" dirty="0">
                <a:solidFill>
                  <a:schemeClr val="tx1"/>
                </a:solidFill>
                <a:latin typeface="Bradley Hand ITC" panose="03070402050302030203" pitchFamily="66" charset="0"/>
              </a:rPr>
              <a:t>2. 2. La observación de qué es ser una escuela para una escuela. Aspectos metodológicos </a:t>
            </a:r>
            <a:endParaRPr lang="es-ES" sz="2000" dirty="0">
              <a:solidFill>
                <a:schemeClr val="tx1"/>
              </a:solidFill>
              <a:latin typeface="Bradley Hand ITC" panose="03070402050302030203" pitchFamily="66" charset="0"/>
              <a:ea typeface="Raleway Thin"/>
              <a:cs typeface="Raleway Thin"/>
              <a:sym typeface="Raleway Thin"/>
            </a:endParaRPr>
          </a:p>
          <a:p>
            <a:endParaRPr lang="es-MX" dirty="0"/>
          </a:p>
        </p:txBody>
      </p:sp>
      <p:sp>
        <p:nvSpPr>
          <p:cNvPr id="8" name="CuadroTexto 7"/>
          <p:cNvSpPr txBox="1"/>
          <p:nvPr/>
        </p:nvSpPr>
        <p:spPr>
          <a:xfrm>
            <a:off x="226976" y="2018184"/>
            <a:ext cx="3981858" cy="2708434"/>
          </a:xfrm>
          <a:prstGeom prst="rect">
            <a:avLst/>
          </a:prstGeom>
          <a:noFill/>
        </p:spPr>
        <p:txBody>
          <a:bodyPr wrap="square" rtlCol="0">
            <a:spAutoFit/>
          </a:bodyPr>
          <a:lstStyle/>
          <a:p>
            <a:r>
              <a:rPr lang="es-ES" sz="1000" dirty="0">
                <a:latin typeface="Book Antiqua" panose="02040602050305030304" pitchFamily="18" charset="0"/>
              </a:rPr>
              <a:t>Plantear el tema de las relaciones entre el centro educativo y la comunidad desde preguntas como ¿qué es para una escuela ser una escuela? o ¿qué es para una escuela “la comunidad”? supone que es posible examinar las relaciones entre el centro educativo y la comunidad en la propia escuela. Supone entender las escuelas como organizaciones educativas, como sistemas sociales complejos capaces de observarse a sí mismos y con esto, observar al entorno. Al analizarse los sistemas complejos se producen como una unidad que se diferencia de lo que queda por fuera, el entorno. Como estas observaciones son producidas por los sistemas, se dice que son autopoéticos y autorreferentes, es decir, que se producen con respecto a sí mismos y no bajo las influencias del ambiente. Esto no quiere decir que estén cerrados al entorno. Los sistemas complejos no se “adaptan” ni se orientan en forma puntual al entorno, sino de forma estructural. Su estructura y todo lo que producen está orientado de tal forma para poder distinguir lo propio del sistema del entorno (Luhmann, 1991; Luhmann y De Georgi, 1993). </a:t>
            </a:r>
            <a:endParaRPr lang="es-MX" sz="1000" dirty="0">
              <a:latin typeface="Book Antiqua" panose="02040602050305030304" pitchFamily="18" charset="0"/>
            </a:endParaRPr>
          </a:p>
        </p:txBody>
      </p:sp>
      <p:sp>
        <p:nvSpPr>
          <p:cNvPr id="2" name="CuadroTexto 1"/>
          <p:cNvSpPr txBox="1"/>
          <p:nvPr/>
        </p:nvSpPr>
        <p:spPr>
          <a:xfrm>
            <a:off x="5201055" y="3372401"/>
            <a:ext cx="3190673" cy="1107996"/>
          </a:xfrm>
          <a:prstGeom prst="rect">
            <a:avLst/>
          </a:prstGeom>
          <a:noFill/>
        </p:spPr>
        <p:txBody>
          <a:bodyPr wrap="square" rtlCol="0">
            <a:spAutoFit/>
          </a:bodyPr>
          <a:lstStyle/>
          <a:p>
            <a:r>
              <a:rPr lang="es-ES" sz="1100" dirty="0" smtClean="0">
                <a:latin typeface="Book Antiqua" panose="02040602050305030304" pitchFamily="18" charset="0"/>
              </a:rPr>
              <a:t>Las escuelas son como sistemas sociales complejos capaces de observarse así mismos y con esto, observar al entorno. Según esta perspectiva, un tipo particular de sistemas complejos. Son organizaciones nucleares con un sistema funcional.</a:t>
            </a:r>
            <a:r>
              <a:rPr lang="es-ES" sz="1100" dirty="0" smtClean="0"/>
              <a:t> </a:t>
            </a:r>
            <a:endParaRPr lang="es-MX" sz="1100" dirty="0">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CuadroTexto 3"/>
          <p:cNvSpPr txBox="1"/>
          <p:nvPr/>
        </p:nvSpPr>
        <p:spPr>
          <a:xfrm>
            <a:off x="149158" y="194553"/>
            <a:ext cx="4721157" cy="707886"/>
          </a:xfrm>
          <a:prstGeom prst="rect">
            <a:avLst/>
          </a:prstGeom>
          <a:noFill/>
        </p:spPr>
        <p:txBody>
          <a:bodyPr wrap="square" rtlCol="0">
            <a:spAutoFit/>
          </a:bodyPr>
          <a:lstStyle/>
          <a:p>
            <a:pPr algn="ctr"/>
            <a:r>
              <a:rPr lang="es-ES" sz="2000" dirty="0">
                <a:solidFill>
                  <a:schemeClr val="tx1"/>
                </a:solidFill>
                <a:latin typeface="Bradley Hand ITC" panose="03070402050302030203" pitchFamily="66" charset="0"/>
              </a:rPr>
              <a:t>2.3. La estructura de los esquemas de autoobservación: los códigos </a:t>
            </a:r>
            <a:endParaRPr lang="es-MX" sz="2000" dirty="0">
              <a:solidFill>
                <a:schemeClr val="tx1"/>
              </a:solidFill>
              <a:latin typeface="Bradley Hand ITC" panose="03070402050302030203" pitchFamily="66" charset="0"/>
            </a:endParaRPr>
          </a:p>
        </p:txBody>
      </p:sp>
      <p:sp>
        <p:nvSpPr>
          <p:cNvPr id="5" name="CuadroTexto 4"/>
          <p:cNvSpPr txBox="1"/>
          <p:nvPr/>
        </p:nvSpPr>
        <p:spPr>
          <a:xfrm>
            <a:off x="4299625" y="1277661"/>
            <a:ext cx="4948136" cy="707886"/>
          </a:xfrm>
          <a:prstGeom prst="rect">
            <a:avLst/>
          </a:prstGeom>
          <a:noFill/>
        </p:spPr>
        <p:txBody>
          <a:bodyPr wrap="square" rtlCol="0">
            <a:spAutoFit/>
          </a:bodyPr>
          <a:lstStyle/>
          <a:p>
            <a:r>
              <a:rPr lang="es-ES" sz="2000" dirty="0">
                <a:solidFill>
                  <a:schemeClr val="tx1"/>
                </a:solidFill>
                <a:latin typeface="Bradley Hand ITC" panose="03070402050302030203" pitchFamily="66" charset="0"/>
              </a:rPr>
              <a:t>2.4. La aplicación de los esquemas de autoobservación: las decisiones </a:t>
            </a:r>
            <a:endParaRPr lang="es-MX" sz="2000" dirty="0">
              <a:solidFill>
                <a:schemeClr val="tx1"/>
              </a:solidFill>
              <a:latin typeface="Bradley Hand ITC" panose="03070402050302030203" pitchFamily="66" charset="0"/>
            </a:endParaRPr>
          </a:p>
        </p:txBody>
      </p:sp>
      <p:sp>
        <p:nvSpPr>
          <p:cNvPr id="6" name="CuadroTexto 5"/>
          <p:cNvSpPr txBox="1"/>
          <p:nvPr/>
        </p:nvSpPr>
        <p:spPr>
          <a:xfrm>
            <a:off x="531347" y="1153168"/>
            <a:ext cx="3463479" cy="1954381"/>
          </a:xfrm>
          <a:prstGeom prst="rect">
            <a:avLst/>
          </a:prstGeom>
          <a:noFill/>
        </p:spPr>
        <p:txBody>
          <a:bodyPr wrap="square" rtlCol="0">
            <a:spAutoFit/>
          </a:bodyPr>
          <a:lstStyle/>
          <a:p>
            <a:r>
              <a:rPr lang="es-ES" sz="1100" dirty="0">
                <a:latin typeface="Book Antiqua" panose="02040602050305030304" pitchFamily="18" charset="0"/>
              </a:rPr>
              <a:t>Los esquemas de autoobservación de un sistema complejo suponen la utilización de códigos que le permiten distinguir algunas operaciones como propias, indicándolas como tales. Para la observación de los códigos que conformaban el esquema de autoobservación de la escuela se desarrolló una estrategia de análisis que, desde la observación de las oposiciones presentes en los textos de las entrevistas, permitiera observar las principales diferencias en que la escuela se basaba para organizar sus definiciones. </a:t>
            </a:r>
            <a:endParaRPr lang="es-MX" sz="1100" dirty="0">
              <a:latin typeface="Book Antiqua" panose="02040602050305030304" pitchFamily="18" charset="0"/>
            </a:endParaRPr>
          </a:p>
        </p:txBody>
      </p:sp>
      <p:sp>
        <p:nvSpPr>
          <p:cNvPr id="7" name="CuadroTexto 6"/>
          <p:cNvSpPr txBox="1"/>
          <p:nvPr/>
        </p:nvSpPr>
        <p:spPr>
          <a:xfrm>
            <a:off x="4792807" y="2313270"/>
            <a:ext cx="3754563" cy="1277273"/>
          </a:xfrm>
          <a:prstGeom prst="rect">
            <a:avLst/>
          </a:prstGeom>
          <a:noFill/>
        </p:spPr>
        <p:txBody>
          <a:bodyPr wrap="square" rtlCol="0">
            <a:spAutoFit/>
          </a:bodyPr>
          <a:lstStyle/>
          <a:p>
            <a:r>
              <a:rPr lang="es-ES" sz="1100" dirty="0" smtClean="0">
                <a:latin typeface="Book Antiqua" panose="02040602050305030304" pitchFamily="18" charset="0"/>
              </a:rPr>
              <a:t>Se usaron 3 cadenas de decisiones: la importancia dada a la concurrencia a la escuela, el lugar de la escuela en el barrio y qué considera la escuela  que es importante que los niños aprendan como lo evalúan.</a:t>
            </a:r>
          </a:p>
          <a:p>
            <a:r>
              <a:rPr lang="es-ES" sz="1100" dirty="0" smtClean="0">
                <a:latin typeface="Book Antiqua" panose="02040602050305030304" pitchFamily="18" charset="0"/>
              </a:rPr>
              <a:t>Se presentaban como premisas, como decisiones actuales o eran tomadas posteriormente o como consecuencia de las anteriores.</a:t>
            </a:r>
            <a:endParaRPr lang="es-MX" sz="1100" dirty="0">
              <a:latin typeface="Book Antiqua" panose="0204060205030503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5958" y="632275"/>
            <a:ext cx="6748984" cy="610613"/>
          </a:xfrm>
        </p:spPr>
        <p:txBody>
          <a:bodyPr/>
          <a:lstStyle/>
          <a:p>
            <a:pPr algn="ctr"/>
            <a:r>
              <a:rPr lang="es-MX" b="1" dirty="0">
                <a:solidFill>
                  <a:srgbClr val="0070C0"/>
                </a:solidFill>
                <a:latin typeface="Bradley Hand ITC" panose="03070402050302030203" pitchFamily="66" charset="0"/>
              </a:rPr>
              <a:t>3.ESCUELA Y COMUNIDAD: PROBLEMAS DE REFLEXIÓN </a:t>
            </a:r>
          </a:p>
        </p:txBody>
      </p:sp>
      <p:sp>
        <p:nvSpPr>
          <p:cNvPr id="3" name="Marcador de texto 2"/>
          <p:cNvSpPr>
            <a:spLocks noGrp="1"/>
          </p:cNvSpPr>
          <p:nvPr>
            <p:ph type="body" idx="1"/>
          </p:nvPr>
        </p:nvSpPr>
        <p:spPr>
          <a:xfrm>
            <a:off x="620034" y="1978445"/>
            <a:ext cx="8180832" cy="2288755"/>
          </a:xfrm>
        </p:spPr>
        <p:txBody>
          <a:bodyPr/>
          <a:lstStyle/>
          <a:p>
            <a:pPr marL="101600" indent="0">
              <a:buClr>
                <a:srgbClr val="0070C0"/>
              </a:buClr>
              <a:buNone/>
            </a:pPr>
            <a:r>
              <a:rPr lang="es-MX" sz="2400" dirty="0">
                <a:latin typeface="Book Antiqua" panose="02040602050305030304" pitchFamily="18" charset="0"/>
              </a:rPr>
              <a:t>El sistema educativo es un sistema funcional de la sociedad ya que trata de una red de relaciones en las que la escuela y la familia y otras organizaciones pertenecen, al estar en una misma comunidad y no solo se ven de manera unitaria.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329545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2420" y="291469"/>
            <a:ext cx="8325276" cy="784800"/>
          </a:xfrm>
        </p:spPr>
        <p:txBody>
          <a:bodyPr/>
          <a:lstStyle/>
          <a:p>
            <a:pPr algn="ctr"/>
            <a:r>
              <a:rPr lang="es-MX" sz="2800" dirty="0">
                <a:solidFill>
                  <a:schemeClr val="tx1"/>
                </a:solidFill>
                <a:latin typeface="Bradley Hand ITC" panose="03070402050302030203" pitchFamily="66" charset="0"/>
              </a:rPr>
              <a:t>3.1Escuela y comunidad: homogeneidad y heterogeneidad </a:t>
            </a:r>
          </a:p>
          <a:p>
            <a:pPr algn="ctr"/>
            <a:endParaRPr lang="es-MX" sz="2800" dirty="0">
              <a:solidFill>
                <a:schemeClr val="tx1"/>
              </a:solidFill>
              <a:latin typeface="Bradley Hand ITC" panose="03070402050302030203" pitchFamily="66" charset="0"/>
            </a:endParaRPr>
          </a:p>
        </p:txBody>
      </p:sp>
      <p:sp>
        <p:nvSpPr>
          <p:cNvPr id="4" name="CuadroTexto 3">
            <a:extLst>
              <a:ext uri="{FF2B5EF4-FFF2-40B4-BE49-F238E27FC236}">
                <a16:creationId xmlns:a16="http://schemas.microsoft.com/office/drawing/2014/main" xmlns="" id="{7F161B17-956B-49BF-A43D-2396EB0689FD}"/>
              </a:ext>
            </a:extLst>
          </p:cNvPr>
          <p:cNvSpPr txBox="1"/>
          <p:nvPr/>
        </p:nvSpPr>
        <p:spPr>
          <a:xfrm>
            <a:off x="140208" y="1265493"/>
            <a:ext cx="7673004" cy="1631216"/>
          </a:xfrm>
          <a:prstGeom prst="rect">
            <a:avLst/>
          </a:prstGeom>
          <a:noFill/>
        </p:spPr>
        <p:txBody>
          <a:bodyPr wrap="square" rtlCol="0">
            <a:spAutoFit/>
          </a:bodyPr>
          <a:lstStyle/>
          <a:p>
            <a:r>
              <a:rPr lang="es-MX" sz="2000" dirty="0">
                <a:latin typeface="Book Antiqua" panose="02040602050305030304" pitchFamily="18" charset="0"/>
              </a:rPr>
              <a:t>La escuela define las condiciones de todos los alumnos de forma homogénea ya que el sistema educativo no busca un modelo de persona, si no busca a una persona para hacer un modelo, por eso el ingreso a la educación no esta determinado por las características económicas o funcionales de una persona.</a:t>
            </a:r>
          </a:p>
        </p:txBody>
      </p:sp>
      <p:sp>
        <p:nvSpPr>
          <p:cNvPr id="5" name="CuadroTexto 4">
            <a:extLst>
              <a:ext uri="{FF2B5EF4-FFF2-40B4-BE49-F238E27FC236}">
                <a16:creationId xmlns:a16="http://schemas.microsoft.com/office/drawing/2014/main" xmlns="" id="{812E5A6B-6073-4246-8B2D-D42AE4CEF3C7}"/>
              </a:ext>
            </a:extLst>
          </p:cNvPr>
          <p:cNvSpPr txBox="1"/>
          <p:nvPr/>
        </p:nvSpPr>
        <p:spPr>
          <a:xfrm>
            <a:off x="2499360" y="3275158"/>
            <a:ext cx="6498336" cy="1631216"/>
          </a:xfrm>
          <a:prstGeom prst="rect">
            <a:avLst/>
          </a:prstGeom>
          <a:noFill/>
        </p:spPr>
        <p:txBody>
          <a:bodyPr wrap="square" rtlCol="0">
            <a:spAutoFit/>
          </a:bodyPr>
          <a:lstStyle/>
          <a:p>
            <a:r>
              <a:rPr lang="es-MX" sz="2000" dirty="0">
                <a:latin typeface="Book Antiqua" panose="02040602050305030304" pitchFamily="18" charset="0"/>
              </a:rPr>
              <a:t>Para las escuelas es mejor trabajar con alumnos homogeneizados para tener mayor control sobre ellos que trabajar con alumnos heterogéneos, ya que es mas fácil que el alumno se adapte a la escuela a que la escuela se adapte a cada alumno</a:t>
            </a:r>
          </a:p>
        </p:txBody>
      </p:sp>
    </p:spTree>
    <p:extLst>
      <p:ext uri="{BB962C8B-B14F-4D97-AF65-F5344CB8AC3E}">
        <p14:creationId xmlns:p14="http://schemas.microsoft.com/office/powerpoint/2010/main" val="40657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852" y="541774"/>
            <a:ext cx="7325532" cy="396300"/>
          </a:xfrm>
        </p:spPr>
        <p:txBody>
          <a:bodyPr/>
          <a:lstStyle/>
          <a:p>
            <a:r>
              <a:rPr lang="es-MX" sz="2800" dirty="0">
                <a:solidFill>
                  <a:schemeClr val="tx1"/>
                </a:solidFill>
                <a:latin typeface="Bradley Hand ITC" panose="03070402050302030203" pitchFamily="66" charset="0"/>
              </a:rPr>
              <a:t>3.2Escuela y familia: educación y socialización</a:t>
            </a:r>
          </a:p>
        </p:txBody>
      </p:sp>
      <p:sp>
        <p:nvSpPr>
          <p:cNvPr id="3" name="Marcador de texto 2"/>
          <p:cNvSpPr>
            <a:spLocks noGrp="1"/>
          </p:cNvSpPr>
          <p:nvPr>
            <p:ph type="body" idx="1"/>
          </p:nvPr>
        </p:nvSpPr>
        <p:spPr>
          <a:xfrm>
            <a:off x="855300" y="1626465"/>
            <a:ext cx="7549084" cy="2835900"/>
          </a:xfrm>
        </p:spPr>
        <p:txBody>
          <a:bodyPr/>
          <a:lstStyle/>
          <a:p>
            <a:r>
              <a:rPr lang="es-MX" dirty="0">
                <a:latin typeface="Book Antiqua" panose="02040602050305030304" pitchFamily="18" charset="0"/>
              </a:rPr>
              <a:t>La educación es el principal sistema socializador por medio del cual se puede socializar para otros sistemas, económico, político, etc., por medio del cual la escuela y la familia logran su objetivo. El objetivo de la familia es la educación en valores y de la escuela es formar de acuerdo al currículo.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277625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
        <p:nvSpPr>
          <p:cNvPr id="3" name="Título 1">
            <a:extLst>
              <a:ext uri="{FF2B5EF4-FFF2-40B4-BE49-F238E27FC236}">
                <a16:creationId xmlns:a16="http://schemas.microsoft.com/office/drawing/2014/main" xmlns="" id="{4173112D-DBD5-4410-99C4-621A6954D513}"/>
              </a:ext>
            </a:extLst>
          </p:cNvPr>
          <p:cNvSpPr txBox="1">
            <a:spLocks/>
          </p:cNvSpPr>
          <p:nvPr/>
        </p:nvSpPr>
        <p:spPr>
          <a:xfrm>
            <a:off x="1012866" y="678898"/>
            <a:ext cx="7118268"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solidFill>
                  <a:schemeClr val="tx1"/>
                </a:solidFill>
                <a:latin typeface="Bradley Hand ITC" panose="03070402050302030203" pitchFamily="66" charset="0"/>
              </a:rPr>
              <a:t>3.3 </a:t>
            </a:r>
            <a:r>
              <a:rPr lang="es-MX" sz="2800" dirty="0">
                <a:latin typeface="Bradley Hand ITC" panose="03070402050302030203" pitchFamily="66" charset="0"/>
              </a:rPr>
              <a:t>Escuela y organizaciones comunitarias</a:t>
            </a:r>
            <a:endParaRPr lang="es-MX" sz="2800" dirty="0">
              <a:solidFill>
                <a:schemeClr val="tx1"/>
              </a:solidFill>
              <a:latin typeface="Bradley Hand ITC" panose="03070402050302030203" pitchFamily="66" charset="0"/>
            </a:endParaRPr>
          </a:p>
        </p:txBody>
      </p:sp>
      <p:sp>
        <p:nvSpPr>
          <p:cNvPr id="4" name="CuadroTexto 3">
            <a:extLst>
              <a:ext uri="{FF2B5EF4-FFF2-40B4-BE49-F238E27FC236}">
                <a16:creationId xmlns:a16="http://schemas.microsoft.com/office/drawing/2014/main" xmlns="" id="{E5E49D76-E63E-4261-865A-A8A474968D83}"/>
              </a:ext>
            </a:extLst>
          </p:cNvPr>
          <p:cNvSpPr txBox="1"/>
          <p:nvPr/>
        </p:nvSpPr>
        <p:spPr>
          <a:xfrm>
            <a:off x="802702" y="1597152"/>
            <a:ext cx="7876032" cy="2554545"/>
          </a:xfrm>
          <a:prstGeom prst="rect">
            <a:avLst/>
          </a:prstGeom>
          <a:noFill/>
        </p:spPr>
        <p:txBody>
          <a:bodyPr wrap="square" rtlCol="0">
            <a:spAutoFit/>
          </a:bodyPr>
          <a:lstStyle/>
          <a:p>
            <a:r>
              <a:rPr lang="es-MX" sz="2000" dirty="0">
                <a:latin typeface="Book Antiqua" panose="02040602050305030304" pitchFamily="18" charset="0"/>
              </a:rPr>
              <a:t>Las organizaciones sociales y comunitarias son un ejemplo importante a la hora de reflexionar sobre la relación escuela –comunidad.</a:t>
            </a:r>
          </a:p>
          <a:p>
            <a:r>
              <a:rPr lang="es-MX" sz="2000" dirty="0">
                <a:latin typeface="Book Antiqua" panose="02040602050305030304" pitchFamily="18" charset="0"/>
              </a:rPr>
              <a:t>Las dificultades en las relaciones entre las escuelas y las organizaciones sociales tienen que ver con la autoobservación de las escuelas y de las organizaciones. Ambos tipos de sistemas organizacionales se </a:t>
            </a:r>
            <a:r>
              <a:rPr lang="es-MX" sz="2000" dirty="0" err="1">
                <a:latin typeface="Book Antiqua" panose="02040602050305030304" pitchFamily="18" charset="0"/>
              </a:rPr>
              <a:t>autoobservan</a:t>
            </a:r>
            <a:r>
              <a:rPr lang="es-MX" sz="2000" dirty="0">
                <a:latin typeface="Book Antiqua" panose="02040602050305030304" pitchFamily="18" charset="0"/>
              </a:rPr>
              <a:t> como paliativas de los efectos negativos de “las otras” </a:t>
            </a:r>
          </a:p>
        </p:txBody>
      </p:sp>
    </p:spTree>
    <p:extLst>
      <p:ext uri="{BB962C8B-B14F-4D97-AF65-F5344CB8AC3E}">
        <p14:creationId xmlns:p14="http://schemas.microsoft.com/office/powerpoint/2010/main" val="292341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1" name="Google Shape;11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t>9</a:t>
            </a:fld>
            <a:endParaRPr dirty="0">
              <a:solidFill>
                <a:schemeClr val="accent1"/>
              </a:solidFill>
            </a:endParaRPr>
          </a:p>
        </p:txBody>
      </p:sp>
      <p:sp>
        <p:nvSpPr>
          <p:cNvPr id="106" name="Google Shape;106;p19"/>
          <p:cNvSpPr txBox="1">
            <a:spLocks noGrp="1"/>
          </p:cNvSpPr>
          <p:nvPr>
            <p:ph type="subTitle" idx="4294967295"/>
          </p:nvPr>
        </p:nvSpPr>
        <p:spPr>
          <a:xfrm>
            <a:off x="243840" y="290385"/>
            <a:ext cx="8709244" cy="1160463"/>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s-MX" sz="2800" dirty="0">
                <a:solidFill>
                  <a:schemeClr val="tx1"/>
                </a:solidFill>
                <a:latin typeface="Bradley Hand ITC" panose="03070402050302030203" pitchFamily="66" charset="0"/>
              </a:rPr>
              <a:t>3.4  La escuela, “los técnicos” y la comunidad: déficits e inflaciones</a:t>
            </a:r>
            <a:endParaRPr sz="2800" dirty="0">
              <a:solidFill>
                <a:schemeClr val="tx1"/>
              </a:solidFill>
              <a:latin typeface="Bradley Hand ITC" panose="03070402050302030203" pitchFamily="66" charset="0"/>
            </a:endParaRPr>
          </a:p>
        </p:txBody>
      </p:sp>
      <p:sp>
        <p:nvSpPr>
          <p:cNvPr id="2" name="CuadroTexto 1">
            <a:extLst>
              <a:ext uri="{FF2B5EF4-FFF2-40B4-BE49-F238E27FC236}">
                <a16:creationId xmlns:a16="http://schemas.microsoft.com/office/drawing/2014/main" xmlns="" id="{32193B71-A8B3-46CE-B7AE-EE70778677AC}"/>
              </a:ext>
            </a:extLst>
          </p:cNvPr>
          <p:cNvSpPr txBox="1"/>
          <p:nvPr/>
        </p:nvSpPr>
        <p:spPr>
          <a:xfrm>
            <a:off x="2377440" y="1450848"/>
            <a:ext cx="6327648" cy="1938992"/>
          </a:xfrm>
          <a:prstGeom prst="rect">
            <a:avLst/>
          </a:prstGeom>
          <a:noFill/>
        </p:spPr>
        <p:txBody>
          <a:bodyPr wrap="square" rtlCol="0">
            <a:spAutoFit/>
          </a:bodyPr>
          <a:lstStyle/>
          <a:p>
            <a:r>
              <a:rPr lang="es-MX" sz="2000" dirty="0">
                <a:latin typeface="Book Antiqua" panose="02040602050305030304" pitchFamily="18" charset="0"/>
              </a:rPr>
              <a:t>La investigación educativa, por ejemplo, no es fácil. Y no lo es no sólo por la complejidad del tema a estudiar. No lo es porque según Luhmann, se produce una inflación de expectativas</a:t>
            </a:r>
          </a:p>
          <a:p>
            <a:endParaRPr lang="es-MX" sz="2000" dirty="0">
              <a:latin typeface="Book Antiqua" panose="02040602050305030304" pitchFamily="18" charset="0"/>
            </a:endParaRPr>
          </a:p>
          <a:p>
            <a:endParaRPr lang="es-MX" sz="2000" dirty="0">
              <a:latin typeface="Book Antiqua" panose="02040602050305030304" pitchFamily="18" charset="0"/>
            </a:endParaRPr>
          </a:p>
        </p:txBody>
      </p:sp>
      <p:sp>
        <p:nvSpPr>
          <p:cNvPr id="3" name="CuadroTexto 2">
            <a:extLst>
              <a:ext uri="{FF2B5EF4-FFF2-40B4-BE49-F238E27FC236}">
                <a16:creationId xmlns:a16="http://schemas.microsoft.com/office/drawing/2014/main" xmlns="" id="{DECC5D09-3BC7-4F9E-83CF-676222B3BB2B}"/>
              </a:ext>
            </a:extLst>
          </p:cNvPr>
          <p:cNvSpPr txBox="1"/>
          <p:nvPr/>
        </p:nvSpPr>
        <p:spPr>
          <a:xfrm>
            <a:off x="438912" y="3196323"/>
            <a:ext cx="5084064" cy="1631216"/>
          </a:xfrm>
          <a:prstGeom prst="rect">
            <a:avLst/>
          </a:prstGeom>
          <a:noFill/>
        </p:spPr>
        <p:txBody>
          <a:bodyPr wrap="square" rtlCol="0">
            <a:spAutoFit/>
          </a:bodyPr>
          <a:lstStyle/>
          <a:p>
            <a:r>
              <a:rPr lang="es-MX" sz="2000" dirty="0">
                <a:latin typeface="Book Antiqua" panose="02040602050305030304" pitchFamily="18" charset="0"/>
              </a:rPr>
              <a:t>La tecnología deficiente no se refiere a que el sistema educativo utilice una tecnología equivocada: que la didáctica no sea la correcta o que las metodologías no sean las apropiadas. </a:t>
            </a: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TotalTime>
  <Words>1225</Words>
  <Application>Microsoft Office PowerPoint</Application>
  <PresentationFormat>Presentación en pantalla (16:9)</PresentationFormat>
  <Paragraphs>52</Paragraphs>
  <Slides>12</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Bradley Hand ITC</vt:lpstr>
      <vt:lpstr>Satisfy</vt:lpstr>
      <vt:lpstr>Raleway Thin</vt:lpstr>
      <vt:lpstr>Sketchzone</vt:lpstr>
      <vt:lpstr>Arial</vt:lpstr>
      <vt:lpstr>Book Antiqua</vt:lpstr>
      <vt:lpstr>SlidesCarnival base template</vt:lpstr>
      <vt:lpstr>Presentación de PowerPoint</vt:lpstr>
      <vt:lpstr>Presentación de PowerPoint</vt:lpstr>
      <vt:lpstr>Presentación de PowerPoint</vt:lpstr>
      <vt:lpstr>Presentación de PowerPoint</vt:lpstr>
      <vt:lpstr>3.ESCUELA Y COMUNIDAD: PROBLEMAS DE REFLEXIÓN </vt:lpstr>
      <vt:lpstr>Presentación de PowerPoint</vt:lpstr>
      <vt:lpstr>3.2Escuela y familia: educación y socialización</vt:lpstr>
      <vt:lpstr>Presentación de PowerPoint</vt:lpstr>
      <vt:lpstr>Presentación de PowerPoint</vt:lpstr>
      <vt:lpstr>4. ESCUELA Y COMUNIDAD: CONDICIONES, LÍMITES Y POSIBILIDADES</vt:lpstr>
      <vt:lpstr>Presentación de PowerPoint</vt:lpstr>
      <vt:lpstr>Conocer las condiciones estructurales de las relaciones entre escuela y comunidad, si bien no permite elaborar recetas, presenta un marco de referencia para la comprensión de esta relación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Hp</dc:creator>
  <cp:lastModifiedBy>EDUARDO CARDENAS TOVAR</cp:lastModifiedBy>
  <cp:revision>26</cp:revision>
  <dcterms:modified xsi:type="dcterms:W3CDTF">2021-04-15T03:17:30Z</dcterms:modified>
</cp:coreProperties>
</file>