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E924B-9792-4801-9F20-151AF14F6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215D91-11C6-42C7-B642-E9595C3E4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DBD620-AF26-45C7-A2E0-E8D44668D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E89E32-563D-4AF9-8D56-6682DBBB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12C57C-7CFB-4E85-A205-99C2360F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8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952C9-9B7B-45B7-B359-D33879D8B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F7B3EC-D9A7-4EED-9B06-643A96EEE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534B5-ABE5-4C0C-88CB-59E950B2A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729BCF-2025-43B7-8D78-D87EDBE9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A581E-3EFD-4692-A11A-1C5F8771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11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C5B47A-8FED-4CBE-8AA9-F28DD7F73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9A383D-223E-4C4D-B8EB-A16CA750D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03BBB-E474-428D-A5C2-D537187F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5325A-C899-4C12-B07D-4FAF7304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189D88-4B4B-473C-9409-A0A16B98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76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BFA23-D838-46BF-953B-F6CA0DA2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42F9D3-DBFB-4895-AF83-D7BB10386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129CB9-D3C8-48CC-A9B6-F6E18523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009565-D0DE-49E5-8880-68665D19E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EB6DF0-A136-4939-A4F5-04BE24CB3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34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BFFF5-E49F-481A-B070-50FE8BB9F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1177A9-AA18-4BB5-8656-5D996301B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7BFDB4-2AB5-4F29-8009-1E72D65E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32677F-2398-4490-929F-804D10ED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E24A30-BD7D-4930-87CA-4E8DA028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50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2DBE1-26F7-431B-B3BA-3F863798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D7337B-4771-4171-BF27-9F6D3F76C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B4FC20-1D79-4AC8-B5A0-05792552C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30C336-21D1-4D2D-A7BF-EAAA5B33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427E54-2F32-469F-BFAE-EA20FC20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70E7D5-487E-42C9-BE69-C21C4AC9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21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F31D7-E8A4-4BCF-A269-55F2C6C9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337075-E7AB-4A68-8721-5D4D5C9ED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3E5D60-5E0B-42BC-A1F2-1F95ADFC9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FEF3-F4C0-4E49-832D-90E29DCA3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21C37F-86AB-4B7B-ADDF-6814EC951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AB7013-2B14-4D3E-B575-EEA3E122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D4A8BA-30CC-414D-9B2B-A5CA22ED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354C6A-DB98-472F-A252-A96B5BC89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16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FDF2E-4075-41AA-9F7D-41559504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5B19A0-7DF0-4947-9AD2-CE640159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AA52FA-62D2-4FD9-9131-3C22DC88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09C76A-1CE2-46D9-B50E-BCC1409E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5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7B25E5-D3B1-4D2B-B274-9C377F4B9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33B96B-3D7E-43B7-871B-6FCE7B89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812825-F456-4CD0-A937-E1E683441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98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845FDA-0D53-4882-8AA8-EDCA9EEE1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F7627B-8349-4AC9-8BC9-FA4F0E437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7090F8-D734-4B8A-BD73-CB76D1DF1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5AA085-6827-44A4-A69B-A151C987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DD8DA1-F9C5-44D7-973E-003B0BAD2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B6DE02-4BB8-4BF3-8294-0BF12AA9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38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06236-5AFB-4C39-ACC9-96671B8B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32CB67-F2BC-49EB-93B7-3FA465CB8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B11A83-300C-44EE-BBC0-D2A1FB5F2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51A391-D217-42B3-B6D9-E1715805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AC1ED4-6F1A-4472-9F3D-2501D708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36549C-DF04-480E-A099-D9DB5E0A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409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08EBD9-57E1-40CC-901E-2DE9E113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694425-2FA5-4BF4-91FD-D8BF890AD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0EF6F-11DF-4BB0-A88E-3E9163286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67007-7CAA-4775-A97B-8FAE28516C46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301F16-6822-446F-A72D-9C163DF68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D40C11-5AD9-48C4-A45B-9C6B2A6A1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237F2-2260-466A-B349-2251ED7B4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64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4FB988C-ED5C-429E-B350-3E22B81D0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52C9CAA-A3BF-4899-BECA-C0602782E321}"/>
              </a:ext>
            </a:extLst>
          </p:cNvPr>
          <p:cNvSpPr txBox="1"/>
          <p:nvPr/>
        </p:nvSpPr>
        <p:spPr>
          <a:xfrm>
            <a:off x="4795071" y="268837"/>
            <a:ext cx="6613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Arial Rounded MT Bold" panose="020F0704030504030204" pitchFamily="34" charset="0"/>
              </a:rPr>
              <a:t>ESCUELA NORMAL DE EDUCACIÓN PREESCOLAR 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DEL ESTADO DE COAHUILA</a:t>
            </a: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D3E346AB-8714-4E33-B16D-DC32ED00E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76275" y="1590670"/>
            <a:ext cx="6772275" cy="77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Observación y análisis de prácticas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contextos escolares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A4784BFC-4FAC-4D2E-B458-FFF8719FA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3" y="1072651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0DA9CD2B-57C8-4BA6-B3BA-5CF4264FB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4" y="4495068"/>
            <a:ext cx="4181475" cy="23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Efigenia Maury Arredondo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Jimena Wendolyn Ávila Pecina #3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8229C5F-1824-44DE-8D53-165FAB1BEB37}"/>
              </a:ext>
            </a:extLst>
          </p:cNvPr>
          <p:cNvSpPr txBox="1"/>
          <p:nvPr/>
        </p:nvSpPr>
        <p:spPr>
          <a:xfrm>
            <a:off x="4677071" y="3038606"/>
            <a:ext cx="64192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>
                <a:latin typeface="Arial Rounded MT Bold" panose="020F0704030504030204" pitchFamily="34" charset="0"/>
              </a:rPr>
              <a:t>Presentación de la lectura</a:t>
            </a:r>
          </a:p>
          <a:p>
            <a:pPr algn="ctr"/>
            <a:r>
              <a:rPr lang="es-ES" sz="2400" dirty="0"/>
              <a:t>ESCUELA Y COMUNIDAD. OBSERVACIONES DESDE </a:t>
            </a:r>
          </a:p>
          <a:p>
            <a:pPr algn="ctr"/>
            <a:r>
              <a:rPr lang="es-ES" sz="2400" dirty="0"/>
              <a:t>LA TEORÍA DE SISTEMAS SOCIALES COMPLEJOS</a:t>
            </a:r>
            <a:endParaRPr lang="es-ES" sz="2400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36BF5863-9141-47EE-BBEE-0F058B0F7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134" y="6226345"/>
            <a:ext cx="6324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</a:t>
            </a:r>
            <a:r>
              <a:rPr lang="en-US" sz="12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Abril</a:t>
            </a:r>
            <a:r>
              <a:rPr lang="es-ES" sz="12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2021</a:t>
            </a:r>
            <a:endParaRPr lang="es-E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B73B07-C4F7-4065-BED3-347F69207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B0E-385C-4427-A490-6BC2741E3AD8}"/>
              </a:ext>
            </a:extLst>
          </p:cNvPr>
          <p:cNvSpPr txBox="1"/>
          <p:nvPr/>
        </p:nvSpPr>
        <p:spPr>
          <a:xfrm>
            <a:off x="318052" y="278296"/>
            <a:ext cx="1174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n w="57150">
                  <a:solidFill>
                    <a:schemeClr val="tx1"/>
                  </a:solidFill>
                </a:ln>
                <a:latin typeface="Arial Rounded MT Bold" panose="020F0704030504030204" pitchFamily="34" charset="0"/>
              </a:rPr>
              <a:t>ESCUELA Y COMUNIDAD. OBSERVACIONES DESDE LA TEORÍA DE SISTEMAS SOCIALES COMPLEJOS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19EB69F-6858-4824-B46C-1F18EFA26B94}"/>
              </a:ext>
            </a:extLst>
          </p:cNvPr>
          <p:cNvSpPr txBox="1"/>
          <p:nvPr/>
        </p:nvSpPr>
        <p:spPr>
          <a:xfrm>
            <a:off x="318052" y="272175"/>
            <a:ext cx="1174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ESCUELA Y COMUNIDAD. OBSERVACIONES DESDE LA TEORÍA DE SISTEMAS SOCIALES COMPLEJOS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9F3C112-2148-4747-AAC0-BC1E2DD51737}"/>
              </a:ext>
            </a:extLst>
          </p:cNvPr>
          <p:cNvSpPr txBox="1"/>
          <p:nvPr/>
        </p:nvSpPr>
        <p:spPr>
          <a:xfrm>
            <a:off x="548712" y="1346682"/>
            <a:ext cx="110945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temática de la relación entre la escuela y la comunidad se inscribe dentro del área más amplia del contexto social </a:t>
            </a:r>
          </a:p>
          <a:p>
            <a:r>
              <a:rPr lang="es-ES" dirty="0"/>
              <a:t>de la educación o de la relación entre educación y sociedad. Toda sociología de la educación, en cuanto está </a:t>
            </a:r>
          </a:p>
          <a:p>
            <a:r>
              <a:rPr lang="es-ES" dirty="0"/>
              <a:t>enmarcada en una teoría general de la sociedad, supone una concepción más o menos implícita de la relación entre </a:t>
            </a:r>
          </a:p>
          <a:p>
            <a:r>
              <a:rPr lang="es-ES" dirty="0"/>
              <a:t>educación y socialización, entre escuela y familia, entre escuela y comunidad.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BE45F4B-C261-4793-9BA9-F465555CDF41}"/>
              </a:ext>
            </a:extLst>
          </p:cNvPr>
          <p:cNvSpPr txBox="1"/>
          <p:nvPr/>
        </p:nvSpPr>
        <p:spPr>
          <a:xfrm>
            <a:off x="429321" y="2690983"/>
            <a:ext cx="11213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los últimos años, la relación entre el centro educativo y la comunidad parece estar de moda. Se hace presente en </a:t>
            </a:r>
          </a:p>
          <a:p>
            <a:r>
              <a:rPr lang="es-ES" dirty="0"/>
              <a:t>las producciones teóricas, en las investigaciones sobre su incidencia en los aprendizajes y en las variadas experiencias </a:t>
            </a:r>
          </a:p>
          <a:p>
            <a:r>
              <a:rPr lang="es-ES" dirty="0"/>
              <a:t>de intervención orientadas a su fortalecimiento.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525784-D955-411A-BBCD-AA55EBED6BDC}"/>
              </a:ext>
            </a:extLst>
          </p:cNvPr>
          <p:cNvSpPr txBox="1"/>
          <p:nvPr/>
        </p:nvSpPr>
        <p:spPr>
          <a:xfrm>
            <a:off x="212036" y="4645069"/>
            <a:ext cx="64850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relación entre escuela y comunidad es abordada </a:t>
            </a:r>
          </a:p>
          <a:p>
            <a:r>
              <a:rPr lang="es-ES" dirty="0"/>
              <a:t>como interacción entre referentes educativos. Dentro de </a:t>
            </a:r>
          </a:p>
          <a:p>
            <a:r>
              <a:rPr lang="es-ES" dirty="0"/>
              <a:t>la sociología de la educación esta perspectiva surge en el marco de </a:t>
            </a:r>
          </a:p>
          <a:p>
            <a:r>
              <a:rPr lang="es-ES" dirty="0"/>
              <a:t>las respuestas a los enfoques deterministas del </a:t>
            </a:r>
          </a:p>
          <a:p>
            <a:r>
              <a:rPr lang="es-ES" dirty="0"/>
              <a:t>contexto social en los aprendizajes.</a:t>
            </a:r>
          </a:p>
        </p:txBody>
      </p:sp>
      <p:pic>
        <p:nvPicPr>
          <p:cNvPr id="2052" name="Picture 4" descr="Escuela y comunidad: Puntos fuertes de un debate débil. – sociotechnopolis">
            <a:extLst>
              <a:ext uri="{FF2B5EF4-FFF2-40B4-BE49-F238E27FC236}">
                <a16:creationId xmlns:a16="http://schemas.microsoft.com/office/drawing/2014/main" id="{BCB3F9EC-7FD3-4FC9-8D1D-F68CED6C7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618" y="3752164"/>
            <a:ext cx="3785981" cy="250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D31ADC1-702A-43D5-9469-DEA6BD6C87B1}"/>
              </a:ext>
            </a:extLst>
          </p:cNvPr>
          <p:cNvSpPr txBox="1"/>
          <p:nvPr/>
        </p:nvSpPr>
        <p:spPr>
          <a:xfrm>
            <a:off x="429321" y="777053"/>
            <a:ext cx="10113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n w="57150">
                  <a:solidFill>
                    <a:schemeClr val="tx1"/>
                  </a:solidFill>
                </a:ln>
                <a:latin typeface="Arial Rounded MT Bold" panose="020F0704030504030204" pitchFamily="34" charset="0"/>
              </a:rPr>
              <a:t>I. ESCUELA Y COMUNIDAD: ABORDAJES REALIZADOS, OBSERVACIONES PENDIENTES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8327182-67DA-493B-9C13-45E92A76C84D}"/>
              </a:ext>
            </a:extLst>
          </p:cNvPr>
          <p:cNvSpPr txBox="1"/>
          <p:nvPr/>
        </p:nvSpPr>
        <p:spPr>
          <a:xfrm>
            <a:off x="429321" y="785479"/>
            <a:ext cx="10113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  <a:latin typeface="Arial Rounded MT Bold" panose="020F0704030504030204" pitchFamily="34" charset="0"/>
              </a:rPr>
              <a:t>I. ESCUELA Y COMUNIDAD: ABORDAJES REALIZADOS, OBSERVACIONES PENDIENTES</a:t>
            </a:r>
          </a:p>
        </p:txBody>
      </p:sp>
    </p:spTree>
    <p:extLst>
      <p:ext uri="{BB962C8B-B14F-4D97-AF65-F5344CB8AC3E}">
        <p14:creationId xmlns:p14="http://schemas.microsoft.com/office/powerpoint/2010/main" val="7267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 descr="Patrón de fondo&#10;&#10;Descripción generada automáticamente">
            <a:extLst>
              <a:ext uri="{FF2B5EF4-FFF2-40B4-BE49-F238E27FC236}">
                <a16:creationId xmlns:a16="http://schemas.microsoft.com/office/drawing/2014/main" id="{D870839D-EDBA-4AFE-ADE4-65D8E8F25B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70" r="1" b="23695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911D184-10FC-4AEC-859A-AD0DA023C5F9}"/>
              </a:ext>
            </a:extLst>
          </p:cNvPr>
          <p:cNvSpPr txBox="1"/>
          <p:nvPr/>
        </p:nvSpPr>
        <p:spPr>
          <a:xfrm>
            <a:off x="318052" y="278296"/>
            <a:ext cx="987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n w="57150">
                  <a:solidFill>
                    <a:schemeClr val="tx1"/>
                  </a:solidFill>
                </a:ln>
                <a:latin typeface="Arial Rounded MT Bold" panose="020F0704030504030204" pitchFamily="34" charset="0"/>
              </a:rPr>
              <a:t>II. LA AUTO OBSERVACIÓN DE LA ESCUELA, UNA OBSERVACIÓN DE LA COMUNIDAD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8623225-59BE-40B4-9FA8-FDC879D50F4C}"/>
              </a:ext>
            </a:extLst>
          </p:cNvPr>
          <p:cNvSpPr txBox="1"/>
          <p:nvPr/>
        </p:nvSpPr>
        <p:spPr>
          <a:xfrm>
            <a:off x="309127" y="93630"/>
            <a:ext cx="987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  <a:latin typeface="Arial Rounded MT Bold" panose="020F0704030504030204" pitchFamily="34" charset="0"/>
              </a:rPr>
              <a:t>II. LA AUTO OBSERVACIÓN DE LA ESCUELA, UNA OBSERVACIÓN DE LA COMUNIDAD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843E5AF-3B41-47B3-B503-5FC0E7BB3192}"/>
              </a:ext>
            </a:extLst>
          </p:cNvPr>
          <p:cNvSpPr txBox="1"/>
          <p:nvPr/>
        </p:nvSpPr>
        <p:spPr>
          <a:xfrm>
            <a:off x="826011" y="670676"/>
            <a:ext cx="8856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II.1. ¿Qué es para una escuela ser una escuela?, ¿qué es para una escuela “la comunidad”?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31A4314-6801-401A-B247-98CA0710AFA4}"/>
              </a:ext>
            </a:extLst>
          </p:cNvPr>
          <p:cNvSpPr txBox="1"/>
          <p:nvPr/>
        </p:nvSpPr>
        <p:spPr>
          <a:xfrm>
            <a:off x="309127" y="1127087"/>
            <a:ext cx="115737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Según la propuesta de Luhmann es posible comprender cómo una escuela se define a sí misma si observamos cómo </a:t>
            </a:r>
          </a:p>
          <a:p>
            <a:r>
              <a:rPr lang="es-ES" dirty="0"/>
              <a:t>lo hace, es decir sus esquemas de autoobservación. Los esquemas de autoobservación no pueden ser observados por </a:t>
            </a:r>
          </a:p>
          <a:p>
            <a:r>
              <a:rPr lang="es-ES" dirty="0"/>
              <a:t>los sistemas complejos al mismo tiempo que los están utilizando. Son para cada sistema puntos ciegos, producen </a:t>
            </a:r>
          </a:p>
          <a:p>
            <a:r>
              <a:rPr lang="es-ES" dirty="0"/>
              <a:t>observaciones pero no son observables, al menos en forma simultanea, por el sistema que los está produciendo. </a:t>
            </a:r>
          </a:p>
          <a:p>
            <a:r>
              <a:rPr lang="es-ES" dirty="0"/>
              <a:t>No obstante, sí son observables por otros sistemas. A través de una observación de segundo orden, un sistema complejo, </a:t>
            </a:r>
          </a:p>
          <a:p>
            <a:r>
              <a:rPr lang="es-ES" dirty="0"/>
              <a:t>por ejemplo, el científico, puede observar qué y cómo observan otros sistemas, por ejemplo, el educativo.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39EC5C-019E-496D-A59A-5C8BE45C219A}"/>
              </a:ext>
            </a:extLst>
          </p:cNvPr>
          <p:cNvSpPr txBox="1"/>
          <p:nvPr/>
        </p:nvSpPr>
        <p:spPr>
          <a:xfrm>
            <a:off x="2875722" y="3059668"/>
            <a:ext cx="869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II. 2. La observación de qué es ser una escuela para una escuela. Aspectos metodológicos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CD41707-8100-490D-A3F6-395F7A4CF844}"/>
              </a:ext>
            </a:extLst>
          </p:cNvPr>
          <p:cNvSpPr txBox="1"/>
          <p:nvPr/>
        </p:nvSpPr>
        <p:spPr>
          <a:xfrm>
            <a:off x="3305525" y="3607255"/>
            <a:ext cx="85773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Una de las técnicas de investigación utilizadas para la producción de la información fue la </a:t>
            </a:r>
          </a:p>
          <a:p>
            <a:r>
              <a:rPr lang="es-ES" dirty="0"/>
              <a:t>observación, especialmente en la modalidad de observación participante. Se realizaron </a:t>
            </a:r>
          </a:p>
          <a:p>
            <a:r>
              <a:rPr lang="es-ES" dirty="0"/>
              <a:t>observaciones del edificio escolar, de las entradas, del servicio de comedor, del recreo </a:t>
            </a:r>
          </a:p>
          <a:p>
            <a:r>
              <a:rPr lang="es-ES" dirty="0"/>
              <a:t>y de la zona de influencia de la escuela. Se utilizaron asimismo técnicas de análisis </a:t>
            </a:r>
          </a:p>
          <a:p>
            <a:r>
              <a:rPr lang="es-ES" dirty="0"/>
              <a:t>   documental para la observación de fuentes secundarias como planes </a:t>
            </a:r>
          </a:p>
          <a:p>
            <a:r>
              <a:rPr lang="es-ES" dirty="0"/>
              <a:t>       anuales, proyectos y registros existentes en el centro educativo. </a:t>
            </a:r>
          </a:p>
        </p:txBody>
      </p:sp>
    </p:spTree>
    <p:extLst>
      <p:ext uri="{BB962C8B-B14F-4D97-AF65-F5344CB8AC3E}">
        <p14:creationId xmlns:p14="http://schemas.microsoft.com/office/powerpoint/2010/main" val="311874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atrón de fondo&#10;&#10;Descripción generada automáticamente">
            <a:extLst>
              <a:ext uri="{FF2B5EF4-FFF2-40B4-BE49-F238E27FC236}">
                <a16:creationId xmlns:a16="http://schemas.microsoft.com/office/drawing/2014/main" id="{5760B8EA-76A4-4F2F-A7F8-CAA66C189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70" r="1" b="23695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E465D0F-0389-4B4F-840F-2F3130AA7EDE}"/>
              </a:ext>
            </a:extLst>
          </p:cNvPr>
          <p:cNvSpPr txBox="1"/>
          <p:nvPr/>
        </p:nvSpPr>
        <p:spPr>
          <a:xfrm>
            <a:off x="357808" y="265043"/>
            <a:ext cx="657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II.3. La estructura de los esquemas de autoobservación: los códigos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5E6A26A-8017-4123-B4F0-FC7754A05A69}"/>
              </a:ext>
            </a:extLst>
          </p:cNvPr>
          <p:cNvSpPr txBox="1"/>
          <p:nvPr/>
        </p:nvSpPr>
        <p:spPr>
          <a:xfrm>
            <a:off x="141457" y="634375"/>
            <a:ext cx="120505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Para la observación de los códigos que conformaban el esquema de autoobservación de la escuela se desarrolló una </a:t>
            </a:r>
          </a:p>
          <a:p>
            <a:r>
              <a:rPr lang="es-ES" dirty="0"/>
              <a:t>estrategia de análisis que, desde la observación de las oposiciones presentes en los textos de las entrevistas, permitiera </a:t>
            </a:r>
          </a:p>
          <a:p>
            <a:r>
              <a:rPr lang="es-ES" dirty="0"/>
              <a:t>observar las principales diferencias en que la escuela se basaba para organizar sus definiciones. Se tomaron los textos de las </a:t>
            </a:r>
          </a:p>
          <a:p>
            <a:r>
              <a:rPr lang="es-ES" dirty="0"/>
              <a:t>entrevistas observando la presencia de todos los aspectos que, presentados o no en forma binaria, indicaban diferencias. </a:t>
            </a:r>
          </a:p>
          <a:p>
            <a:r>
              <a:rPr lang="es-ES" dirty="0"/>
              <a:t>Es decir que al plantear un aspecto presentan o suponen otra cara. Se obtuvieron así las principales formas, es decir, dos lados </a:t>
            </a:r>
          </a:p>
          <a:p>
            <a:r>
              <a:rPr lang="es-ES" dirty="0"/>
              <a:t>y una diferencia que los produce, presentes en cada uno de los textos de las entrevistas. De este modo se obtuvieron los </a:t>
            </a:r>
          </a:p>
          <a:p>
            <a:r>
              <a:rPr lang="es-ES" dirty="0"/>
              <a:t>esquemas de diferencias binarias con que la escuela organizaba la información, indicando en cada caso qué lado de </a:t>
            </a:r>
          </a:p>
          <a:p>
            <a:r>
              <a:rPr lang="es-ES" dirty="0"/>
              <a:t>la diferencia reconocía como propio.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1F2A397-D19D-4D0A-BCFB-FFC12375C664}"/>
              </a:ext>
            </a:extLst>
          </p:cNvPr>
          <p:cNvSpPr txBox="1"/>
          <p:nvPr/>
        </p:nvSpPr>
        <p:spPr>
          <a:xfrm>
            <a:off x="2888975" y="3059668"/>
            <a:ext cx="681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II.4. La aplicación de los esquemas de autoobservación: las decisiones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32262A4-36C9-4E73-9CDA-1D7F73403A85}"/>
              </a:ext>
            </a:extLst>
          </p:cNvPr>
          <p:cNvSpPr txBox="1"/>
          <p:nvPr/>
        </p:nvSpPr>
        <p:spPr>
          <a:xfrm>
            <a:off x="3048000" y="3829878"/>
            <a:ext cx="90598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aplicación de los esquemas de autoobservación puede examinarse en forma privilegiada en </a:t>
            </a:r>
          </a:p>
          <a:p>
            <a:r>
              <a:rPr lang="es-ES" dirty="0"/>
              <a:t>las decisiones de la escuela. Porque lo que distingue a las organizaciones de otros sistemas </a:t>
            </a:r>
          </a:p>
          <a:p>
            <a:r>
              <a:rPr lang="es-ES" dirty="0"/>
              <a:t>complejos es que están compuestas por decisiones. Una organización es una cadena </a:t>
            </a:r>
          </a:p>
          <a:p>
            <a:r>
              <a:rPr lang="es-ES" dirty="0"/>
              <a:t>   de definiciones donde las decisiones que se van tomando sirven como </a:t>
            </a:r>
          </a:p>
          <a:p>
            <a:r>
              <a:rPr lang="es-ES" dirty="0"/>
              <a:t>       premisas para las decisiones actuales y éstas para las decisiones que se </a:t>
            </a:r>
          </a:p>
          <a:p>
            <a:r>
              <a:rPr lang="es-ES" dirty="0"/>
              <a:t>                                         tomarán después. A través de las decisiones, las escuelas </a:t>
            </a:r>
          </a:p>
          <a:p>
            <a:r>
              <a:rPr lang="es-ES" dirty="0"/>
              <a:t>                                                   comunican lo que son para sí mismas y cómo </a:t>
            </a:r>
          </a:p>
          <a:p>
            <a:r>
              <a:rPr lang="es-ES" dirty="0"/>
              <a:t>                                                         se diferencian de su entorno</a:t>
            </a:r>
          </a:p>
        </p:txBody>
      </p:sp>
    </p:spTree>
    <p:extLst>
      <p:ext uri="{BB962C8B-B14F-4D97-AF65-F5344CB8AC3E}">
        <p14:creationId xmlns:p14="http://schemas.microsoft.com/office/powerpoint/2010/main" val="295977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111F533-DDA8-4DF9-AE0A-3E2BDC9E8C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65" r="1" b="38301"/>
          <a:stretch/>
        </p:blipFill>
        <p:spPr bwMode="auto">
          <a:xfrm>
            <a:off x="-1524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33AF168-1CB7-4979-A899-6FE0A4CB4AF5}"/>
              </a:ext>
            </a:extLst>
          </p:cNvPr>
          <p:cNvSpPr txBox="1"/>
          <p:nvPr/>
        </p:nvSpPr>
        <p:spPr>
          <a:xfrm>
            <a:off x="318052" y="278296"/>
            <a:ext cx="674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n w="57150">
                  <a:solidFill>
                    <a:schemeClr val="tx1"/>
                  </a:solidFill>
                </a:ln>
                <a:latin typeface="Arial Rounded MT Bold" panose="020F0704030504030204" pitchFamily="34" charset="0"/>
              </a:rPr>
              <a:t>III. ESCUELA Y COMUNIDAD: PROBLEMAS DE REFLEXIÓN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FF7B72-FE25-4C75-B477-4E8B6F89B20B}"/>
              </a:ext>
            </a:extLst>
          </p:cNvPr>
          <p:cNvSpPr txBox="1"/>
          <p:nvPr/>
        </p:nvSpPr>
        <p:spPr>
          <a:xfrm>
            <a:off x="318051" y="276814"/>
            <a:ext cx="674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  <a:latin typeface="Arial Rounded MT Bold" panose="020F0704030504030204" pitchFamily="34" charset="0"/>
              </a:rPr>
              <a:t>III. ESCUELA Y COMUNIDAD: PROBLEMAS DE REFLEXIÓN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D757431-EF51-4047-A59B-C6D80D49FE36}"/>
              </a:ext>
            </a:extLst>
          </p:cNvPr>
          <p:cNvSpPr txBox="1"/>
          <p:nvPr/>
        </p:nvSpPr>
        <p:spPr>
          <a:xfrm>
            <a:off x="121975" y="833159"/>
            <a:ext cx="119450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 sistema educativo es un sistema funcional de la sociedad. Como tal su estructura y todas las operaciones que el sistema </a:t>
            </a:r>
          </a:p>
          <a:p>
            <a:r>
              <a:rPr lang="es-ES" dirty="0"/>
              <a:t>produce están socialmente condicionadas para cumplir una función en la sociedad. Con la diferenciación de la sociedad el</a:t>
            </a:r>
          </a:p>
          <a:p>
            <a:r>
              <a:rPr lang="es-ES" dirty="0"/>
              <a:t>sistema educativo produce crecientes grados de autonomía para el desarrollo de esta función, al igual que los otros sistemas, </a:t>
            </a:r>
          </a:p>
          <a:p>
            <a:r>
              <a:rPr lang="es-ES" dirty="0"/>
              <a:t>económico, científico, religioso, político, con las propias. Esta autonomía para el desarrollo de la función educativa, cuya </a:t>
            </a:r>
          </a:p>
          <a:p>
            <a:r>
              <a:rPr lang="es-ES" dirty="0"/>
              <a:t>orientación va cambiando con la evolución del sistema, no excluye una relación de prestación entre sistemas, es decir la </a:t>
            </a:r>
          </a:p>
          <a:p>
            <a:r>
              <a:rPr lang="es-ES" dirty="0"/>
              <a:t>posibilidad que los sistemas funcionales se auto irriten y se desencadenen resonancias ante influjos producidos por los </a:t>
            </a:r>
          </a:p>
          <a:p>
            <a:r>
              <a:rPr lang="es-ES" dirty="0"/>
              <a:t>otros sistemas.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FDDFC3-A0CC-4BD7-9668-E312E30D6B4C}"/>
              </a:ext>
            </a:extLst>
          </p:cNvPr>
          <p:cNvSpPr txBox="1"/>
          <p:nvPr/>
        </p:nvSpPr>
        <p:spPr>
          <a:xfrm>
            <a:off x="121975" y="3059668"/>
            <a:ext cx="592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III.1. Escuela y comunidad: homogeneidad y heterogeneidad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2AFFA69-E04F-41AA-9695-70E19F88F6DE}"/>
              </a:ext>
            </a:extLst>
          </p:cNvPr>
          <p:cNvSpPr txBox="1"/>
          <p:nvPr/>
        </p:nvSpPr>
        <p:spPr>
          <a:xfrm>
            <a:off x="7058422" y="3059668"/>
            <a:ext cx="473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III.2. Escuela y familia: educación y socialización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7FCAC2-4498-40A1-B3D8-25C67BD56F23}"/>
              </a:ext>
            </a:extLst>
          </p:cNvPr>
          <p:cNvSpPr txBox="1"/>
          <p:nvPr/>
        </p:nvSpPr>
        <p:spPr>
          <a:xfrm>
            <a:off x="121975" y="3571462"/>
            <a:ext cx="63682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“característica de los niños” era la diferencia central en el </a:t>
            </a:r>
          </a:p>
          <a:p>
            <a:r>
              <a:rPr lang="es-ES" dirty="0"/>
              <a:t>esquema de auto observación de la escuela estudiada. La escuela </a:t>
            </a:r>
          </a:p>
          <a:p>
            <a:r>
              <a:rPr lang="es-ES" dirty="0"/>
              <a:t>distinguía según las características de los niños que observaba a </a:t>
            </a:r>
          </a:p>
          <a:p>
            <a:r>
              <a:rPr lang="es-ES" dirty="0"/>
              <a:t>“los niños nuestros” que “no están en condiciones normales”, de</a:t>
            </a:r>
          </a:p>
          <a:p>
            <a:r>
              <a:rPr lang="es-ES" dirty="0"/>
              <a:t>“los niños de otros lados”.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55C8486-D0E8-496D-B519-87003B689549}"/>
              </a:ext>
            </a:extLst>
          </p:cNvPr>
          <p:cNvSpPr txBox="1"/>
          <p:nvPr/>
        </p:nvSpPr>
        <p:spPr>
          <a:xfrm>
            <a:off x="6800701" y="3429000"/>
            <a:ext cx="55102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diferencia entre escuela y familia estaba presente </a:t>
            </a:r>
          </a:p>
          <a:p>
            <a:r>
              <a:rPr lang="es-ES" dirty="0"/>
              <a:t>en el esquema de autoobservación de la escuela </a:t>
            </a:r>
          </a:p>
          <a:p>
            <a:r>
              <a:rPr lang="es-ES" dirty="0"/>
              <a:t>estudiada. Aparecía a la hora de observar diferencias </a:t>
            </a:r>
          </a:p>
          <a:p>
            <a:r>
              <a:rPr lang="es-ES" dirty="0"/>
              <a:t>con otras escuelas e incluso se creaba un código para </a:t>
            </a:r>
          </a:p>
          <a:p>
            <a:r>
              <a:rPr lang="es-ES" dirty="0"/>
              <a:t>observar las diferencias entre la socialización barrial y </a:t>
            </a:r>
          </a:p>
          <a:p>
            <a:r>
              <a:rPr lang="es-ES" dirty="0"/>
              <a:t>la propuesta escolar. Las decisiones tomadas en cuanto </a:t>
            </a:r>
          </a:p>
          <a:p>
            <a:r>
              <a:rPr lang="es-ES" dirty="0"/>
              <a:t>a las faltas y la puntualidad, los aprendizajes priorizados </a:t>
            </a:r>
          </a:p>
          <a:p>
            <a:r>
              <a:rPr lang="es-ES" dirty="0"/>
              <a:t>y el lugar de la escuela en el barrio daban cuenta de una </a:t>
            </a:r>
          </a:p>
          <a:p>
            <a:r>
              <a:rPr lang="es-ES" dirty="0"/>
              <a:t>observación de la escuela como compensadora de la </a:t>
            </a:r>
          </a:p>
          <a:p>
            <a:r>
              <a:rPr lang="es-ES" dirty="0"/>
              <a:t>socialización familiar a la que consideraba deficitaria. </a:t>
            </a:r>
          </a:p>
        </p:txBody>
      </p:sp>
    </p:spTree>
    <p:extLst>
      <p:ext uri="{BB962C8B-B14F-4D97-AF65-F5344CB8AC3E}">
        <p14:creationId xmlns:p14="http://schemas.microsoft.com/office/powerpoint/2010/main" val="267789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4740A2E-EB00-4C9C-804F-77EB106458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65" r="1" b="38301"/>
          <a:stretch/>
        </p:blipFill>
        <p:spPr bwMode="auto">
          <a:xfrm>
            <a:off x="-1524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1992244-4AD8-402A-99AA-80580D705F85}"/>
              </a:ext>
            </a:extLst>
          </p:cNvPr>
          <p:cNvSpPr txBox="1"/>
          <p:nvPr/>
        </p:nvSpPr>
        <p:spPr>
          <a:xfrm>
            <a:off x="185530" y="265044"/>
            <a:ext cx="434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III.3. Escuela y organizaciones comunitarias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6CD8954-07C2-425F-BE50-FF7D6CD65953}"/>
              </a:ext>
            </a:extLst>
          </p:cNvPr>
          <p:cNvSpPr txBox="1"/>
          <p:nvPr/>
        </p:nvSpPr>
        <p:spPr>
          <a:xfrm>
            <a:off x="5523187" y="265044"/>
            <a:ext cx="666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III.4. La escuela, “los técnicos” y la comunidad: déficits e inflaciones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878C8B-B03A-49C7-B1A8-DB2BBEFD59D4}"/>
              </a:ext>
            </a:extLst>
          </p:cNvPr>
          <p:cNvSpPr txBox="1"/>
          <p:nvPr/>
        </p:nvSpPr>
        <p:spPr>
          <a:xfrm>
            <a:off x="0" y="608449"/>
            <a:ext cx="53367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Las familias no son los únicos ámbitos trasladantes </a:t>
            </a:r>
          </a:p>
          <a:p>
            <a:r>
              <a:rPr lang="es-ES" dirty="0"/>
              <a:t>del sistema educativo. Existen otros sistemas en que </a:t>
            </a:r>
          </a:p>
          <a:p>
            <a:r>
              <a:rPr lang="es-ES" dirty="0"/>
              <a:t>si bien se educa, no son propiamente ámbitos del </a:t>
            </a:r>
          </a:p>
          <a:p>
            <a:r>
              <a:rPr lang="es-ES" dirty="0"/>
              <a:t>sistema educativo escolarmente organizado. Las </a:t>
            </a:r>
          </a:p>
          <a:p>
            <a:r>
              <a:rPr lang="es-ES" dirty="0"/>
              <a:t>organizaciones sociales y comunitarias son un ejemplo </a:t>
            </a:r>
          </a:p>
          <a:p>
            <a:r>
              <a:rPr lang="es-ES" dirty="0"/>
              <a:t>importante a la hora de reflexionar sobre la relación </a:t>
            </a:r>
          </a:p>
          <a:p>
            <a:r>
              <a:rPr lang="es-ES" dirty="0"/>
              <a:t>escuela –comunidad.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C6763DE-46F0-4626-BD32-60554A5A5F23}"/>
              </a:ext>
            </a:extLst>
          </p:cNvPr>
          <p:cNvSpPr txBox="1"/>
          <p:nvPr/>
        </p:nvSpPr>
        <p:spPr>
          <a:xfrm>
            <a:off x="5476330" y="608449"/>
            <a:ext cx="67141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relación escuela – comunidad parece estar muchas veces mediada </a:t>
            </a:r>
          </a:p>
          <a:p>
            <a:r>
              <a:rPr lang="es-ES" dirty="0"/>
              <a:t>por diferentes técnicos: psicólogos, sociólogos, trabajadores sociales, </a:t>
            </a:r>
          </a:p>
          <a:p>
            <a:r>
              <a:rPr lang="es-ES" dirty="0"/>
              <a:t>etc. En términos luhmannianos la relación de autoobservación del </a:t>
            </a:r>
          </a:p>
          <a:p>
            <a:r>
              <a:rPr lang="es-ES" dirty="0"/>
              <a:t>sistema educativo, y de las escuelas, supone una observación de la </a:t>
            </a:r>
          </a:p>
          <a:p>
            <a:r>
              <a:rPr lang="es-ES" dirty="0"/>
              <a:t>comunidad y las observaciones, expresadas en demandas varias, </a:t>
            </a:r>
          </a:p>
          <a:p>
            <a:r>
              <a:rPr lang="es-ES" dirty="0"/>
              <a:t>respecto a estas disciplinas científicas.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936C413-1572-44D9-A775-C36CEB2858E1}"/>
              </a:ext>
            </a:extLst>
          </p:cNvPr>
          <p:cNvSpPr txBox="1"/>
          <p:nvPr/>
        </p:nvSpPr>
        <p:spPr>
          <a:xfrm>
            <a:off x="169969" y="2915906"/>
            <a:ext cx="830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n w="57150">
                  <a:solidFill>
                    <a:schemeClr val="tx1"/>
                  </a:solidFill>
                </a:ln>
                <a:latin typeface="Arial Rounded MT Bold" panose="020F0704030504030204" pitchFamily="34" charset="0"/>
              </a:rPr>
              <a:t>IV. ESCUELA Y COMUNIDAD: CONDICIONES, LÍMITES Y POSIBILIDADES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A66563B-3B6E-47D3-83D5-42FE74A97213}"/>
              </a:ext>
            </a:extLst>
          </p:cNvPr>
          <p:cNvSpPr txBox="1"/>
          <p:nvPr/>
        </p:nvSpPr>
        <p:spPr>
          <a:xfrm>
            <a:off x="185530" y="2922750"/>
            <a:ext cx="830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  <a:latin typeface="Arial Rounded MT Bold" panose="020F0704030504030204" pitchFamily="34" charset="0"/>
              </a:rPr>
              <a:t>IV. ESCUELA Y COMUNIDAD: CONDICIONES, LÍMITES Y POSIBILIDADES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7C8C425-7359-4C2D-AFC6-53A6468DFF16}"/>
              </a:ext>
            </a:extLst>
          </p:cNvPr>
          <p:cNvSpPr txBox="1"/>
          <p:nvPr/>
        </p:nvSpPr>
        <p:spPr>
          <a:xfrm>
            <a:off x="185530" y="3548557"/>
            <a:ext cx="12091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 tema de la relación entre escuela y comunidad ha sido abordado, como vimos al comienzo de este artículo, desde diferentes </a:t>
            </a:r>
          </a:p>
          <a:p>
            <a:r>
              <a:rPr lang="es-ES" dirty="0"/>
              <a:t>enfoques que posibilitan comprender distintos aspectos de esta relación y sus consecuencias en los aprendizajes escolares y </a:t>
            </a:r>
          </a:p>
          <a:p>
            <a:r>
              <a:rPr lang="es-ES" dirty="0"/>
              <a:t>sociales. Sin embargo, la aproximación a esta relación como una producción del propio sistema educativo en general y por las </a:t>
            </a:r>
          </a:p>
          <a:p>
            <a:r>
              <a:rPr lang="es-ES" dirty="0"/>
              <a:t>escuelas en particular es, al menos en Uruguay, una observación pendiente del tema. </a:t>
            </a:r>
          </a:p>
        </p:txBody>
      </p:sp>
    </p:spTree>
    <p:extLst>
      <p:ext uri="{BB962C8B-B14F-4D97-AF65-F5344CB8AC3E}">
        <p14:creationId xmlns:p14="http://schemas.microsoft.com/office/powerpoint/2010/main" val="2841879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1384</Words>
  <Application>Microsoft Office PowerPoint</Application>
  <PresentationFormat>Panorámica</PresentationFormat>
  <Paragraphs>113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Mónica Bustamante</cp:lastModifiedBy>
  <cp:revision>9</cp:revision>
  <dcterms:created xsi:type="dcterms:W3CDTF">2021-04-15T00:14:57Z</dcterms:created>
  <dcterms:modified xsi:type="dcterms:W3CDTF">2021-04-15T02:21:05Z</dcterms:modified>
</cp:coreProperties>
</file>