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AF8EF38D-3BE0-4F4B-8C85-002A6286A1F9}"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D821D46-3A98-415B-8870-D5C4DE3D39D3}" type="slidenum">
              <a:rPr lang="es-MX" smtClean="0"/>
              <a:t>‹Nº›</a:t>
            </a:fld>
            <a:endParaRPr lang="es-MX"/>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9154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8EF38D-3BE0-4F4B-8C85-002A6286A1F9}"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194268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8EF38D-3BE0-4F4B-8C85-002A6286A1F9}"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D821D46-3A98-415B-8870-D5C4DE3D39D3}" type="slidenum">
              <a:rPr lang="es-MX" smtClean="0"/>
              <a:t>‹Nº›</a:t>
            </a:fld>
            <a:endParaRPr lang="es-MX"/>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63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8EF38D-3BE0-4F4B-8C85-002A6286A1F9}"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2310414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F8EF38D-3BE0-4F4B-8C85-002A6286A1F9}"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D821D46-3A98-415B-8870-D5C4DE3D39D3}"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017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F8EF38D-3BE0-4F4B-8C85-002A6286A1F9}"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1728352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los estilos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F8EF38D-3BE0-4F4B-8C85-002A6286A1F9}"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43706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F8EF38D-3BE0-4F4B-8C85-002A6286A1F9}"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418525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8EF38D-3BE0-4F4B-8C85-002A6286A1F9}"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2449366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F8EF38D-3BE0-4F4B-8C85-002A6286A1F9}"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D821D46-3A98-415B-8870-D5C4DE3D39D3}" type="slidenum">
              <a:rPr lang="es-MX" smtClean="0"/>
              <a:t>‹Nº›</a:t>
            </a:fld>
            <a:endParaRPr lang="es-MX"/>
          </a:p>
        </p:txBody>
      </p:sp>
    </p:spTree>
    <p:extLst>
      <p:ext uri="{BB962C8B-B14F-4D97-AF65-F5344CB8AC3E}">
        <p14:creationId xmlns:p14="http://schemas.microsoft.com/office/powerpoint/2010/main" val="147152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F8EF38D-3BE0-4F4B-8C85-002A6286A1F9}"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D821D46-3A98-415B-8870-D5C4DE3D39D3}" type="slidenum">
              <a:rPr lang="es-MX" smtClean="0"/>
              <a:t>‹Nº›</a:t>
            </a:fld>
            <a:endParaRPr lang="es-MX"/>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2606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F8EF38D-3BE0-4F4B-8C85-002A6286A1F9}" type="datetimeFigureOut">
              <a:rPr lang="es-MX" smtClean="0"/>
              <a:t>14/04/2021</a:t>
            </a:fld>
            <a:endParaRPr lang="es-MX"/>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s-MX"/>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D821D46-3A98-415B-8870-D5C4DE3D39D3}" type="slidenum">
              <a:rPr lang="es-MX" smtClean="0"/>
              <a:t>‹Nº›</a:t>
            </a:fld>
            <a:endParaRPr lang="es-MX"/>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509597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890E99DB-6351-43BE-A024-E44B919BBFD3}"/>
              </a:ext>
            </a:extLst>
          </p:cNvPr>
          <p:cNvSpPr/>
          <p:nvPr/>
        </p:nvSpPr>
        <p:spPr>
          <a:xfrm>
            <a:off x="1121397" y="4993376"/>
            <a:ext cx="6574803" cy="1200329"/>
          </a:xfrm>
          <a:prstGeom prst="rect">
            <a:avLst/>
          </a:prstGeom>
          <a:noFill/>
        </p:spPr>
        <p:txBody>
          <a:bodyPr wrap="square" lIns="91440" tIns="45720" rIns="91440" bIns="45720">
            <a:spAutoFit/>
          </a:bodyPr>
          <a:lstStyle/>
          <a:p>
            <a:pPr algn="ctr"/>
            <a:r>
              <a:rPr lang="es-MX" sz="2400" b="1" dirty="0"/>
              <a:t>ESCUELA Y COMUNIDAD. </a:t>
            </a:r>
          </a:p>
          <a:p>
            <a:pPr algn="ctr"/>
            <a:r>
              <a:rPr lang="es-MX" sz="2400" b="1" dirty="0"/>
              <a:t>OBSERVACIONES DESDE LA TEORÍA DE SISTEMAS SOCIALES COMPLEJOS</a:t>
            </a:r>
            <a:endParaRPr lang="es-ES" sz="2400" b="1" cap="none" spc="0" dirty="0">
              <a:ln w="0"/>
              <a:effectLst>
                <a:outerShdw blurRad="38100" dist="19050" dir="2700000" algn="tl" rotWithShape="0">
                  <a:schemeClr val="dk1">
                    <a:alpha val="40000"/>
                  </a:schemeClr>
                </a:outerShdw>
              </a:effectLst>
            </a:endParaRPr>
          </a:p>
        </p:txBody>
      </p:sp>
      <p:sp>
        <p:nvSpPr>
          <p:cNvPr id="5" name="Rectángulo 4">
            <a:extLst>
              <a:ext uri="{FF2B5EF4-FFF2-40B4-BE49-F238E27FC236}">
                <a16:creationId xmlns:a16="http://schemas.microsoft.com/office/drawing/2014/main" id="{DFD3563E-E1E5-4378-85E8-9B98410B97C5}"/>
              </a:ext>
            </a:extLst>
          </p:cNvPr>
          <p:cNvSpPr/>
          <p:nvPr/>
        </p:nvSpPr>
        <p:spPr>
          <a:xfrm>
            <a:off x="8558633" y="4993376"/>
            <a:ext cx="3633367" cy="1323439"/>
          </a:xfrm>
          <a:prstGeom prst="rect">
            <a:avLst/>
          </a:prstGeom>
          <a:noFill/>
        </p:spPr>
        <p:txBody>
          <a:bodyPr wrap="none" lIns="91440" tIns="45720" rIns="91440" bIns="45720">
            <a:spAutoFit/>
          </a:bodyPr>
          <a:lstStyle/>
          <a:p>
            <a:pPr algn="ctr"/>
            <a:r>
              <a:rPr lang="es-ES" sz="2000" b="1" dirty="0">
                <a:ln w="0"/>
                <a:effectLst>
                  <a:outerShdw blurRad="38100" dist="19050" dir="2700000" algn="tl" rotWithShape="0">
                    <a:schemeClr val="dk1">
                      <a:alpha val="40000"/>
                    </a:schemeClr>
                  </a:outerShdw>
                </a:effectLst>
              </a:rPr>
              <a:t>Alumnas: </a:t>
            </a:r>
          </a:p>
          <a:p>
            <a:pPr algn="ctr"/>
            <a:r>
              <a:rPr lang="es-ES" sz="2000" b="1" cap="none" spc="0" dirty="0">
                <a:ln w="0"/>
                <a:solidFill>
                  <a:schemeClr val="tx1"/>
                </a:solidFill>
                <a:effectLst>
                  <a:outerShdw blurRad="38100" dist="19050" dir="2700000" algn="tl" rotWithShape="0">
                    <a:schemeClr val="dk1">
                      <a:alpha val="40000"/>
                    </a:schemeClr>
                  </a:outerShdw>
                </a:effectLst>
              </a:rPr>
              <a:t>Julia Yessenia Montoya </a:t>
            </a:r>
            <a:r>
              <a:rPr lang="es-ES" sz="2000" b="1" dirty="0">
                <a:ln w="0"/>
                <a:effectLst>
                  <a:outerShdw blurRad="38100" dist="19050" dir="2700000" algn="tl" rotWithShape="0">
                    <a:schemeClr val="dk1">
                      <a:alpha val="40000"/>
                    </a:schemeClr>
                  </a:outerShdw>
                </a:effectLst>
              </a:rPr>
              <a:t>S</a:t>
            </a:r>
            <a:r>
              <a:rPr lang="es-ES" sz="2000" b="1" cap="none" spc="0" dirty="0">
                <a:ln w="0"/>
                <a:solidFill>
                  <a:schemeClr val="tx1"/>
                </a:solidFill>
                <a:effectLst>
                  <a:outerShdw blurRad="38100" dist="19050" dir="2700000" algn="tl" rotWithShape="0">
                    <a:schemeClr val="dk1">
                      <a:alpha val="40000"/>
                    </a:schemeClr>
                  </a:outerShdw>
                </a:effectLst>
              </a:rPr>
              <a:t>ilva</a:t>
            </a:r>
          </a:p>
          <a:p>
            <a:pPr algn="ctr"/>
            <a:r>
              <a:rPr lang="es-ES" sz="2000" b="1" dirty="0">
                <a:ln w="0"/>
                <a:effectLst>
                  <a:outerShdw blurRad="38100" dist="19050" dir="2700000" algn="tl" rotWithShape="0">
                    <a:schemeClr val="dk1">
                      <a:alpha val="40000"/>
                    </a:schemeClr>
                  </a:outerShdw>
                </a:effectLst>
              </a:rPr>
              <a:t>Sofía Abigail Mascorro Arellano</a:t>
            </a:r>
            <a:endParaRPr lang="es-ES" sz="2000" b="1" cap="none" spc="0" dirty="0">
              <a:ln w="0"/>
              <a:solidFill>
                <a:schemeClr val="tx1"/>
              </a:solidFill>
              <a:effectLst>
                <a:outerShdw blurRad="38100" dist="19050" dir="2700000" algn="tl" rotWithShape="0">
                  <a:schemeClr val="dk1">
                    <a:alpha val="40000"/>
                  </a:schemeClr>
                </a:outerShdw>
              </a:effectLst>
            </a:endParaRPr>
          </a:p>
          <a:p>
            <a:pPr algn="ctr"/>
            <a:endParaRPr lang="es-ES" sz="2000"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2119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65C1AF-6760-4885-B75B-F3A482A13260}"/>
              </a:ext>
            </a:extLst>
          </p:cNvPr>
          <p:cNvSpPr>
            <a:spLocks noGrp="1"/>
          </p:cNvSpPr>
          <p:nvPr>
            <p:ph idx="1"/>
          </p:nvPr>
        </p:nvSpPr>
        <p:spPr>
          <a:xfrm>
            <a:off x="1024128" y="450166"/>
            <a:ext cx="9720073" cy="5859194"/>
          </a:xfrm>
        </p:spPr>
        <p:txBody>
          <a:bodyPr>
            <a:normAutofit lnSpcReduction="10000"/>
          </a:bodyPr>
          <a:lstStyle/>
          <a:p>
            <a:pPr marL="0" indent="0">
              <a:buNone/>
            </a:pPr>
            <a:r>
              <a:rPr lang="es-MX" sz="1600" dirty="0"/>
              <a:t>Según Luhmann Las escuelas por ser organizaciones nucleares del sistema educativo producen una observación que homogeneiza las condiciones de socialización de los niños como lo hace con las restantes condiciones de partida.</a:t>
            </a:r>
          </a:p>
          <a:p>
            <a:pPr marL="0" indent="0">
              <a:buNone/>
            </a:pPr>
            <a:r>
              <a:rPr lang="es-MX" sz="1600" dirty="0"/>
              <a:t>el trabajo en centros educativos que integra alumnos provenientes de diferentes contextos socioeconómicos culturales han observado algunas dificultades para poder funcionar en los casos en que encuentran variedad excesiva del entorno.</a:t>
            </a:r>
          </a:p>
          <a:p>
            <a:pPr marL="0" indent="0">
              <a:buNone/>
            </a:pPr>
            <a:r>
              <a:rPr lang="es-MX" sz="1600" dirty="0"/>
              <a:t>El sistema educativo supone siempre una igualdad de partida en condiciones de focalización y educación compensatoria se especifica de forma particular.</a:t>
            </a:r>
          </a:p>
          <a:p>
            <a:pPr marL="0" indent="0">
              <a:buNone/>
            </a:pPr>
            <a:r>
              <a:rPr lang="es-MX" sz="1600" dirty="0">
                <a:solidFill>
                  <a:schemeClr val="accent6">
                    <a:lumMod val="60000"/>
                    <a:lumOff val="40000"/>
                  </a:schemeClr>
                </a:solidFill>
              </a:rPr>
              <a:t>III. Escuela y familia: educación y socialización </a:t>
            </a:r>
          </a:p>
          <a:p>
            <a:pPr marL="0" indent="0">
              <a:buNone/>
            </a:pPr>
            <a:r>
              <a:rPr lang="es-MX" sz="1600" dirty="0"/>
              <a:t>La diferencia entre escuela y familia está presente en el esquema de auto observación de la escuela aparece a la hora de observar diferencias con otras escuelas e incluso crea un código para observar las diferencias entre la socialización barrial y la propuesta escolar.</a:t>
            </a:r>
          </a:p>
          <a:p>
            <a:pPr marL="0" indent="0">
              <a:buNone/>
            </a:pPr>
            <a:r>
              <a:rPr lang="es-MX" sz="1600" dirty="0"/>
              <a:t>Las decisiones tomadas en cuanto a las faltas y a la puntualidad los aprendizajes priorizados y el lugar de la escuela en el barrio daban cuenta de una observación de la escuela como compensadora de la socialización familiar a la que se consideraba deficitaria.</a:t>
            </a:r>
          </a:p>
          <a:p>
            <a:pPr marL="0" indent="0">
              <a:buNone/>
            </a:pPr>
            <a:r>
              <a:rPr lang="es-MX" sz="1600" dirty="0"/>
              <a:t>Los temas de observación en relación escuela y familia están enmarcados por la autonomía y la selección social señalados por Luhmann como dos de los problemas de reflexión del sistema educativo.</a:t>
            </a:r>
          </a:p>
          <a:p>
            <a:pPr marL="0" indent="0">
              <a:buNone/>
            </a:pPr>
            <a:r>
              <a:rPr lang="es-MX" sz="1600" dirty="0"/>
              <a:t>Actualmente el sistema educativo está orientado a una enseñanza que educa el sistema se educa para la vida social se socializa para otros sistemas económico político etcétera esta orientación del sistema educativo es importante para la reflexión de la relación entre la escuela y la familia por una un lado asumir el sistema educativo funciones de socialización la familia queda ligada a un labor de acompañante y de apoyo Por otro lado como la escuela en cuanto institución especial de un sistema funcional no es representativa de la vida social sólo socializa.</a:t>
            </a:r>
          </a:p>
        </p:txBody>
      </p:sp>
    </p:spTree>
    <p:extLst>
      <p:ext uri="{BB962C8B-B14F-4D97-AF65-F5344CB8AC3E}">
        <p14:creationId xmlns:p14="http://schemas.microsoft.com/office/powerpoint/2010/main" val="1084676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8FB39FF-166F-46F2-8858-74345447B7EC}"/>
              </a:ext>
            </a:extLst>
          </p:cNvPr>
          <p:cNvSpPr>
            <a:spLocks noGrp="1"/>
          </p:cNvSpPr>
          <p:nvPr>
            <p:ph idx="1"/>
          </p:nvPr>
        </p:nvSpPr>
        <p:spPr>
          <a:xfrm>
            <a:off x="1024128" y="858129"/>
            <a:ext cx="9720073" cy="5409028"/>
          </a:xfrm>
        </p:spPr>
        <p:txBody>
          <a:bodyPr>
            <a:normAutofit/>
          </a:bodyPr>
          <a:lstStyle/>
          <a:p>
            <a:r>
              <a:rPr lang="es-MX" sz="1600" dirty="0"/>
              <a:t>La educación dice Luhmann es una actividad ocasional en un proceso de socialización siempre en marcha con la evolución social el sistema educativo toma parte de la de la educación como de la socialización de las escuelas esto no quiere decir que se socialice y se eduque en la escuela existen otros importantes ámbitos de educación en el proceso educativo.</a:t>
            </a:r>
          </a:p>
          <a:p>
            <a:r>
              <a:rPr lang="es-MX" sz="1600" dirty="0"/>
              <a:t>Estos ámbitos influyen en el proceso escolar y lo continúan a la vez que están orientados al cumplimiento de otra función son observados con deficitarios por el sistema educativo en cuánto son cuestionables en sus resultados pedagógicos y como consecuencia el sistema educativo toma medidas para su comprensión.</a:t>
            </a:r>
          </a:p>
          <a:p>
            <a:r>
              <a:rPr lang="es-MX" sz="1600" dirty="0"/>
              <a:t>Desde la teoría de sistemas sociales complejos pueden observarse condiciones estructurales del sistema educativo que lo hacen definirse como tal diferenciándose de otros sistemas socializadores como la familia.</a:t>
            </a:r>
          </a:p>
          <a:p>
            <a:r>
              <a:rPr lang="es-MX" sz="1600" dirty="0"/>
              <a:t>El problema por una parte ámbito trasplante cumple funciones educativas que no siempre se orientan en la misma dirección de la escuela o que no siempre se observan funciones de mera colaboración con la escuela.</a:t>
            </a:r>
          </a:p>
          <a:p>
            <a:pPr marL="0" indent="0">
              <a:buNone/>
            </a:pPr>
            <a:r>
              <a:rPr lang="es-MX" sz="1600" dirty="0"/>
              <a:t>comprender los problemas Como condición estructural del sistema educativo y no como prejuicio de los maestros permite entender muchas veces a los familiares de los niños que se muestran apáticos ante las convocatorias de la escuela como las conocidas reuniones de padres permite también focalizar la atención específica que asumen los problemas de compensación y socialización de la enseñanza escolar en las escuelas situadas en contextos de pobreza.</a:t>
            </a:r>
          </a:p>
          <a:p>
            <a:pPr marL="0" indent="0">
              <a:buNone/>
            </a:pPr>
            <a:r>
              <a:rPr lang="es-MX" sz="1600" dirty="0"/>
              <a:t> </a:t>
            </a:r>
          </a:p>
        </p:txBody>
      </p:sp>
    </p:spTree>
    <p:extLst>
      <p:ext uri="{BB962C8B-B14F-4D97-AF65-F5344CB8AC3E}">
        <p14:creationId xmlns:p14="http://schemas.microsoft.com/office/powerpoint/2010/main" val="1741563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32A3CD-976C-4F96-9010-AA16F78A7D33}"/>
              </a:ext>
            </a:extLst>
          </p:cNvPr>
          <p:cNvSpPr>
            <a:spLocks noGrp="1"/>
          </p:cNvSpPr>
          <p:nvPr>
            <p:ph type="title"/>
          </p:nvPr>
        </p:nvSpPr>
        <p:spPr>
          <a:xfrm>
            <a:off x="1024128" y="585216"/>
            <a:ext cx="9720072" cy="497996"/>
          </a:xfrm>
        </p:spPr>
        <p:txBody>
          <a:bodyPr>
            <a:normAutofit/>
          </a:bodyPr>
          <a:lstStyle/>
          <a:p>
            <a:r>
              <a:rPr lang="es-MX" sz="2000" dirty="0">
                <a:solidFill>
                  <a:schemeClr val="accent6">
                    <a:lumMod val="60000"/>
                    <a:lumOff val="40000"/>
                  </a:schemeClr>
                </a:solidFill>
              </a:rPr>
              <a:t>III.Escuela y organizaciones comunitarias </a:t>
            </a:r>
          </a:p>
        </p:txBody>
      </p:sp>
      <p:sp>
        <p:nvSpPr>
          <p:cNvPr id="3" name="Marcador de contenido 2">
            <a:extLst>
              <a:ext uri="{FF2B5EF4-FFF2-40B4-BE49-F238E27FC236}">
                <a16:creationId xmlns:a16="http://schemas.microsoft.com/office/drawing/2014/main" id="{888CF606-DE20-4BFB-A933-CAD7DA63A1D5}"/>
              </a:ext>
            </a:extLst>
          </p:cNvPr>
          <p:cNvSpPr>
            <a:spLocks noGrp="1"/>
          </p:cNvSpPr>
          <p:nvPr>
            <p:ph idx="1"/>
          </p:nvPr>
        </p:nvSpPr>
        <p:spPr>
          <a:xfrm>
            <a:off x="1024128" y="1083212"/>
            <a:ext cx="9720073" cy="5226148"/>
          </a:xfrm>
        </p:spPr>
        <p:txBody>
          <a:bodyPr>
            <a:normAutofit/>
          </a:bodyPr>
          <a:lstStyle/>
          <a:p>
            <a:r>
              <a:rPr lang="es-MX" sz="1600" dirty="0"/>
              <a:t>El sistema otro sistema en que si bien se educa no son propiamente ámbitos del sistema educativo escolar mente organizado n sociales y comunitarias son un ejemplo importante a la hora de reflexionar sobre la relación escuela-comunidad.</a:t>
            </a:r>
          </a:p>
          <a:p>
            <a:r>
              <a:rPr lang="es-MX" sz="1600" dirty="0"/>
              <a:t>El problema con la observación escolar de las organizaciones comunitarias como ausentes más allá de la desolación de los docentes por auto observarse solos y el agobio que acarrea no sólo con pensar sino partir de la inexistencia de otros ámbitos de la educación es el tema de inclusión y la exclusión.</a:t>
            </a:r>
          </a:p>
          <a:p>
            <a:r>
              <a:rPr lang="es-MX" sz="1600" dirty="0"/>
              <a:t>el tema de la inclusión y la exclusión no se refieren en teoría de sistemas complejos a la integración social de sectores más desfavorecidos es un problema de las condiciones de integración determinadas estructuralmente en el curso de diferenciación del sistema social como un todo </a:t>
            </a:r>
          </a:p>
          <a:p>
            <a:r>
              <a:rPr lang="es-MX" sz="1600" dirty="0"/>
              <a:t>La inclusión es para Luhmann la cara interna de una forma cuya cara externa es la exclusión y se refiere al modo y la manera en que los seres humanos son tomados como relevantes en comunicaciones de cada sistema.</a:t>
            </a:r>
          </a:p>
          <a:p>
            <a:r>
              <a:rPr lang="es-MX" sz="1600" dirty="0"/>
              <a:t>El sistema educativo tiene la capacidad de preparar otros sistemas prepara a los individuos para vivir fuera del mismo para inclusión en otros sistemas de esta manera el problema de la inclusión y la exclusión para las escuelas plantea una encrucijada por un lado la inclusión en las comunicaciones del sistema educativo es posible preparar a las personas para ser tomadas como relevantes por otros sistemas por el lado de la exclusión consiste al no ser tomados en cuenta por el sistema educativo queda comprometida la inclusión de las personas en los contextos comunicativos de otros sistemas.</a:t>
            </a:r>
          </a:p>
        </p:txBody>
      </p:sp>
    </p:spTree>
    <p:extLst>
      <p:ext uri="{BB962C8B-B14F-4D97-AF65-F5344CB8AC3E}">
        <p14:creationId xmlns:p14="http://schemas.microsoft.com/office/powerpoint/2010/main" val="1363913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97287CB-6111-41AA-BBDA-C58BF041F24D}"/>
              </a:ext>
            </a:extLst>
          </p:cNvPr>
          <p:cNvSpPr>
            <a:spLocks noGrp="1"/>
          </p:cNvSpPr>
          <p:nvPr>
            <p:ph idx="1"/>
          </p:nvPr>
        </p:nvSpPr>
        <p:spPr>
          <a:xfrm>
            <a:off x="1024128" y="450166"/>
            <a:ext cx="9720073" cy="5859194"/>
          </a:xfrm>
        </p:spPr>
        <p:txBody>
          <a:bodyPr>
            <a:normAutofit lnSpcReduction="10000"/>
          </a:bodyPr>
          <a:lstStyle/>
          <a:p>
            <a:r>
              <a:rPr lang="es-MX" sz="1600" dirty="0"/>
              <a:t>Aunque de tema de inclusión y exclusión está presente en el sistema educativo preocupantes en el caso de escuelas situadas en contexto de pobreza en estos centros educativos se ha observado cómo se especifica el problema de la compensación de las organizaciones comunitarias como hábitos las plantes en experiencias de trabajo con escuelas en redes comunitarias.</a:t>
            </a:r>
          </a:p>
          <a:p>
            <a:r>
              <a:rPr lang="es-MX" sz="1600" dirty="0"/>
              <a:t>las dificultades en relaciones entre las escuelas y de organizaciones sociales Tienen que ver con la auto observación de las escuelas y las organizaciones ya que ambos tipos de sistemas organizacionales se auto observan como paliativas de efectos negativos de las otras.</a:t>
            </a:r>
          </a:p>
          <a:p>
            <a:r>
              <a:rPr lang="es-MX" sz="1600" dirty="0"/>
              <a:t>Es importante atender los límites y las posibilidades del trabajo en común de las escuelas y las organizaciones sociales para la inclusión de niños y especialmente de ellos en situaciones de progresa teniendo en cuenta su complejidad y las expectativas mutuas de la escuela y de las organizaciones como condiciones estructurales del sistema funcional al que responden.</a:t>
            </a:r>
          </a:p>
          <a:p>
            <a:r>
              <a:rPr lang="es-MX" sz="1800" dirty="0">
                <a:solidFill>
                  <a:schemeClr val="accent6">
                    <a:lumMod val="60000"/>
                    <a:lumOff val="40000"/>
                  </a:schemeClr>
                </a:solidFill>
              </a:rPr>
              <a:t>III. La escuela “los técnicos” Y la comunidad: déficits e infamaciones.</a:t>
            </a:r>
          </a:p>
          <a:p>
            <a:r>
              <a:rPr lang="es-MX" sz="1600" dirty="0"/>
              <a:t>En los puntos anteriores se hacía referencia a la presencia de técnicos del área social en la relación escuela comunidad la relación parece estar muchas veces medida por diferentes técnicos y psicólogos sociólogos trabajadores sociales entre otros en términos luhmannianos La relación de autoservicio del sistema educativo y de las escuelas supone una observación de comunidad y observaciones expresadas en demandas variadas respeto a estas disciplinas científicas.</a:t>
            </a:r>
          </a:p>
          <a:p>
            <a:r>
              <a:rPr lang="es-MX" sz="1600" dirty="0"/>
              <a:t>la investigación educativa y no lo es no sólo por la complejidad del tema de estudiar se produce una inflación de expectativas se la considera un cheque en blanco con la esperanza de poder utilizar sus resultados para manejar la complejidad de situaciones educativas el sistema educativo y las escuelas en particular esperar que indique recetas o al menos que defina cómo desarrollar las prácticas educativas para lograr que los alumnos desarrollen la capacidad de aprender </a:t>
            </a:r>
          </a:p>
          <a:p>
            <a:endParaRPr lang="es-MX" dirty="0"/>
          </a:p>
        </p:txBody>
      </p:sp>
    </p:spTree>
    <p:extLst>
      <p:ext uri="{BB962C8B-B14F-4D97-AF65-F5344CB8AC3E}">
        <p14:creationId xmlns:p14="http://schemas.microsoft.com/office/powerpoint/2010/main" val="373779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38B274-1494-498D-A403-396CAB744F26}"/>
              </a:ext>
            </a:extLst>
          </p:cNvPr>
          <p:cNvSpPr>
            <a:spLocks noGrp="1"/>
          </p:cNvSpPr>
          <p:nvPr>
            <p:ph idx="1"/>
          </p:nvPr>
        </p:nvSpPr>
        <p:spPr>
          <a:xfrm>
            <a:off x="1024128" y="393895"/>
            <a:ext cx="9720073" cy="5915465"/>
          </a:xfrm>
        </p:spPr>
        <p:txBody>
          <a:bodyPr>
            <a:normAutofit/>
          </a:bodyPr>
          <a:lstStyle/>
          <a:p>
            <a:r>
              <a:rPr lang="es-MX" sz="1600" dirty="0"/>
              <a:t>Luhmann llama el déficit tecnológico del sistema educativo a la tecnología que define no se refiere a que el sistema educativo utilice la tecnología equivocada que la didáctica no sea la correcta o que los métodos no sean las apropiadas plantea que el sistema educativo por condiciones estructurales hacen a su evolución y tienen que ver con el ejemplo con la complejidad de la situación del habla se enfrenta a la imposibilidad de definir en cada momento qué es lo que determina el éxito o el fracaso educativo no puedes hablar con precisión los factores que indican que un determinado alumno Aprenda o no aprende ni el proceso por el cual los alumnos aprenden lo que se enseña.</a:t>
            </a:r>
          </a:p>
          <a:p>
            <a:r>
              <a:rPr lang="es-MX" sz="1600" dirty="0"/>
              <a:t>El déficit tecnológico es un problema estructural del sistema educativo y no una deficiencia momentánea no es que se actúe de manera equivocada sino que se refiere a la condición y a las consecuencias estructurales de una tecnología caracterizada por la inseguridad de si se actuó bien o mal al no poder discriminar los factores causales del proceso educativo un proceso especialmente complejo en cuanto no se puede aislar el niño del grupo las condiciones de aprendizaje conectiva de las conductuales y la contingencia de la acción del alumno y el maestro.</a:t>
            </a:r>
          </a:p>
          <a:p>
            <a:r>
              <a:rPr lang="es-MX" sz="1600" dirty="0"/>
              <a:t>En el plano del asesoramiento información con maestros la inflamación de demandas y dificultades para su satisfacción son especialmente observables por los capacitadores acusados de teorismo y de incapacidad para ofrecer recetas o dar soluciones.</a:t>
            </a:r>
          </a:p>
          <a:p>
            <a:r>
              <a:rPr lang="es-MX" sz="1600" dirty="0"/>
              <a:t>La teoría del sistema de Luhmann permite entender por qué sucede esto en las actividades de investigación de consultoría y de formación con maestros.</a:t>
            </a:r>
          </a:p>
          <a:p>
            <a:r>
              <a:rPr lang="es-MX" sz="1600" dirty="0"/>
              <a:t>El sistema educativo hace su propia complejidad interna que hace que toda la experiencia pedagógica sea un evento único irrepetible y la consecuente tecnología deficiente que se plantea en la relación consigo mismo comprometen seriamente las resonancias que un complemento estructural entre estos sistemas podría provocar.</a:t>
            </a:r>
          </a:p>
          <a:p>
            <a:endParaRPr lang="es-MX" sz="1600" dirty="0"/>
          </a:p>
        </p:txBody>
      </p:sp>
    </p:spTree>
    <p:extLst>
      <p:ext uri="{BB962C8B-B14F-4D97-AF65-F5344CB8AC3E}">
        <p14:creationId xmlns:p14="http://schemas.microsoft.com/office/powerpoint/2010/main" val="379218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9BAA62-9DF1-4899-8CE1-E6E0A7E291C7}"/>
              </a:ext>
            </a:extLst>
          </p:cNvPr>
          <p:cNvSpPr>
            <a:spLocks noGrp="1"/>
          </p:cNvSpPr>
          <p:nvPr>
            <p:ph type="title"/>
          </p:nvPr>
        </p:nvSpPr>
        <p:spPr>
          <a:xfrm>
            <a:off x="1024128" y="585216"/>
            <a:ext cx="9720072" cy="765282"/>
          </a:xfrm>
        </p:spPr>
        <p:txBody>
          <a:bodyPr>
            <a:normAutofit/>
          </a:bodyPr>
          <a:lstStyle/>
          <a:p>
            <a:r>
              <a:rPr lang="es-MX" sz="2000" dirty="0">
                <a:solidFill>
                  <a:schemeClr val="accent6">
                    <a:lumMod val="60000"/>
                    <a:lumOff val="40000"/>
                  </a:schemeClr>
                </a:solidFill>
              </a:rPr>
              <a:t>IV. escuela y comunidad : condiciones , límites y posibilidades.</a:t>
            </a:r>
          </a:p>
        </p:txBody>
      </p:sp>
      <p:sp>
        <p:nvSpPr>
          <p:cNvPr id="3" name="Marcador de contenido 2">
            <a:extLst>
              <a:ext uri="{FF2B5EF4-FFF2-40B4-BE49-F238E27FC236}">
                <a16:creationId xmlns:a16="http://schemas.microsoft.com/office/drawing/2014/main" id="{35AC14DA-52C5-471A-8CF7-3ACEAD68C3B1}"/>
              </a:ext>
            </a:extLst>
          </p:cNvPr>
          <p:cNvSpPr>
            <a:spLocks noGrp="1"/>
          </p:cNvSpPr>
          <p:nvPr>
            <p:ph idx="1"/>
          </p:nvPr>
        </p:nvSpPr>
        <p:spPr>
          <a:xfrm>
            <a:off x="1024128" y="1195754"/>
            <a:ext cx="9720073" cy="5113606"/>
          </a:xfrm>
        </p:spPr>
        <p:txBody>
          <a:bodyPr>
            <a:normAutofit/>
          </a:bodyPr>
          <a:lstStyle/>
          <a:p>
            <a:r>
              <a:rPr lang="es-MX" sz="1600" dirty="0"/>
              <a:t>El tema de relación entre escuela y comunidad ha sido abordado al comienzo de este artículo que posibilitan comprender distintos aspectos de esta relación y sus consecuencias y los aprendizajes escolares y sociales sin embargo la aproximación a esta relación como una producción de un propio sistema educativo en general.</a:t>
            </a:r>
          </a:p>
          <a:p>
            <a:r>
              <a:rPr lang="es-MX" sz="1600" dirty="0"/>
              <a:t>Permitiendo la comprensión de esta relación en condiciones estructurales del sistema educativo y de las escuelas como organizaciones complejas desde ahí presentamos como una escuela se auto observa y observa al entorno o escuela.</a:t>
            </a:r>
          </a:p>
          <a:p>
            <a:r>
              <a:rPr lang="es-MX" sz="1600" dirty="0"/>
              <a:t>La teoría orientada hacia la praxis en cuanto teoría no debería entenderse según Luhmann como la producción de un modelo o situación ideal al alcanzar con la intervención la </a:t>
            </a:r>
            <a:r>
              <a:rPr lang="es-MX" sz="1600" dirty="0" err="1"/>
              <a:t>la</a:t>
            </a:r>
            <a:r>
              <a:rPr lang="es-MX" sz="1600" dirty="0"/>
              <a:t> teoría orientada hacia la praxis es un programa que produce diferencias el desafío consiste en que sea lo suficientemente rico en contenido para producir más que inspiraciones causales en las situaciones de asesoría En este sentido que las condiciones estructurales del sistema educativo y el científico que están presentes en la autoobservación de escuelas y que producen relaciones entre escuela y comunidad sean observadas como límites o como posibilidades depende de la riqueza de información que desde el sistema científico se puede realizar y de las diferencias que a partir de éstas el sistema educativo pueda producir.</a:t>
            </a:r>
          </a:p>
          <a:p>
            <a:r>
              <a:rPr lang="es-MX" sz="1600" dirty="0"/>
              <a:t>conocer las condiciones estructurales de las relaciones entre escuela y comunidad nos permite elaborar recetas presentó un marco de referencia para la comprensión de esta relación si los docentes se encuentran en las limitaciones y las posibilidades de la relación escuela comunidad que fueron presentadas aquí comunes a todo centro educativo un terreno firme en que basar su propia intervención sobre el tema el objetivo y el alcance posible de este trabajo se habrá realizado.</a:t>
            </a:r>
          </a:p>
          <a:p>
            <a:endParaRPr lang="es-MX" dirty="0"/>
          </a:p>
        </p:txBody>
      </p:sp>
    </p:spTree>
    <p:extLst>
      <p:ext uri="{BB962C8B-B14F-4D97-AF65-F5344CB8AC3E}">
        <p14:creationId xmlns:p14="http://schemas.microsoft.com/office/powerpoint/2010/main" val="3594203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607D2-33F5-4684-997F-ADA3B8ADD727}"/>
              </a:ext>
            </a:extLst>
          </p:cNvPr>
          <p:cNvSpPr>
            <a:spLocks noGrp="1"/>
          </p:cNvSpPr>
          <p:nvPr>
            <p:ph type="title"/>
          </p:nvPr>
        </p:nvSpPr>
        <p:spPr/>
        <p:txBody>
          <a:bodyPr>
            <a:normAutofit/>
          </a:bodyPr>
          <a:lstStyle/>
          <a:p>
            <a:pPr algn="ctr"/>
            <a:r>
              <a:rPr lang="es-MX" sz="3200" dirty="0"/>
              <a:t>ESCUELA Y COMUNIDAD. OBSERVACIONES DESDE LA TEORÍA DE SISTEMAS SOCIALES COMPLEJOS</a:t>
            </a:r>
          </a:p>
        </p:txBody>
      </p:sp>
      <p:sp>
        <p:nvSpPr>
          <p:cNvPr id="3" name="Marcador de contenido 2">
            <a:extLst>
              <a:ext uri="{FF2B5EF4-FFF2-40B4-BE49-F238E27FC236}">
                <a16:creationId xmlns:a16="http://schemas.microsoft.com/office/drawing/2014/main" id="{05C05E87-2919-40DE-800C-DE8B2765B58B}"/>
              </a:ext>
            </a:extLst>
          </p:cNvPr>
          <p:cNvSpPr>
            <a:spLocks noGrp="1"/>
          </p:cNvSpPr>
          <p:nvPr>
            <p:ph idx="1"/>
          </p:nvPr>
        </p:nvSpPr>
        <p:spPr>
          <a:xfrm>
            <a:off x="1024128" y="2249424"/>
            <a:ext cx="10396347" cy="4023360"/>
          </a:xfrm>
        </p:spPr>
        <p:txBody>
          <a:bodyPr>
            <a:normAutofit/>
          </a:bodyPr>
          <a:lstStyle/>
          <a:p>
            <a:pPr algn="just"/>
            <a:r>
              <a:rPr lang="es-MX" sz="1200" b="1" dirty="0">
                <a:solidFill>
                  <a:schemeClr val="accent2"/>
                </a:solidFill>
              </a:rPr>
              <a:t>I. ESCUELA Y COMUNIDAD: ABORDAJES REALIZADOS, OBSERVACIONES PENDIENTES</a:t>
            </a:r>
          </a:p>
          <a:p>
            <a:pPr algn="just"/>
            <a:r>
              <a:rPr lang="es-MX" sz="1400" dirty="0"/>
              <a:t>La temática de la relación entre la escuela y la comunidad se inscribe dentro del área más amplia del contexto social de la educación o de la relación entre educación y sociedad. Toda sociología de la educación, en cuanto está enmarcada en una teoría general de la sociedad, supone una concepción más o menos implícita de la relación entre educación y socialización, entre escuela y familia, entre escuela y comunidad.</a:t>
            </a:r>
            <a:br>
              <a:rPr lang="es-MX" sz="900" dirty="0"/>
            </a:br>
            <a:r>
              <a:rPr lang="es-MX" sz="1400" dirty="0"/>
              <a:t>En un rápido pasaje por la trayectoria reciente de la sociología de la educación pueden rastrearse diversas aproximaciones sobre el tema de la relación escuela – comunidad.</a:t>
            </a:r>
            <a:endParaRPr lang="es-MX" sz="900" dirty="0"/>
          </a:p>
          <a:p>
            <a:pPr algn="just"/>
            <a:r>
              <a:rPr lang="es-MX" sz="1400" dirty="0"/>
              <a:t>Los enfoques que se centran en la incidencia del contexto familiar y comunitario de los niños en los aprendizajes escolares suponen una relación escuela - comunidad como una situación que se resuelve en cada niño o niña en particular. El encuentro o desencuentro entre el contexto sociocultural de la comunidad y la escuela que experimenta cada niño o niña escolarizada puede resultar, según sea consistente o no, en el éxito o el fracaso educativo.</a:t>
            </a:r>
          </a:p>
          <a:p>
            <a:pPr algn="just"/>
            <a:r>
              <a:rPr lang="es-MX" sz="1400" dirty="0"/>
              <a:t> La perspectiva de las escuelas eficaces, centrada en la incidencia de los centros educativos en los aprendizajes y en las posibilidades de la acción escolar de modificación de las orientaciones socioculturales de los hogares, puede ser tomada como ejemplo. En ésta, la frecuencia y tipo de actividades de encuentro familia – escuela, las expectativas positivas mutuas y el tipo de vínculo entre escuela y comunidad en sentido amplio están asociados, junto a otros factores de índole organizacional, con el logro de los aprendizajes escolares.</a:t>
            </a:r>
          </a:p>
        </p:txBody>
      </p:sp>
    </p:spTree>
    <p:extLst>
      <p:ext uri="{BB962C8B-B14F-4D97-AF65-F5344CB8AC3E}">
        <p14:creationId xmlns:p14="http://schemas.microsoft.com/office/powerpoint/2010/main" val="3986367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A4C7FB-6386-42E0-BE67-844777091E75}"/>
              </a:ext>
            </a:extLst>
          </p:cNvPr>
          <p:cNvSpPr>
            <a:spLocks noGrp="1"/>
          </p:cNvSpPr>
          <p:nvPr>
            <p:ph idx="1"/>
          </p:nvPr>
        </p:nvSpPr>
        <p:spPr>
          <a:xfrm>
            <a:off x="1119822" y="999459"/>
            <a:ext cx="10363342" cy="4391247"/>
          </a:xfrm>
        </p:spPr>
        <p:txBody>
          <a:bodyPr>
            <a:normAutofit fontScale="92500" lnSpcReduction="10000"/>
          </a:bodyPr>
          <a:lstStyle/>
          <a:p>
            <a:pPr algn="just"/>
            <a:r>
              <a:rPr lang="es-MX" sz="1500" dirty="0"/>
              <a:t>La comunicación, la fluidez y reciprocidad de las conexiones y la potenciación de los recursos forman parte de las redes de interconexiones de los diferentes actores comunitarios. No se trata aquí de una apertura de la escuela a la comunidad o de una interacción entre la escuela y la comunidad sino de una red de relaciones a la que la escuela, la familia y otras organizaciones pertenecen, al estar en una misma comunidad. La teoría de los sistemas sociales complejos ha resultado plena de posibilidades para la comprensión de cómo funciona la escuela, cómo funciona el sistema educativo y el científico y sus especificidades en una sociedad altamente diferenciada.</a:t>
            </a:r>
          </a:p>
          <a:p>
            <a:pPr algn="just"/>
            <a:r>
              <a:rPr lang="es-MX" sz="1500" dirty="0"/>
              <a:t>Plantea, además, el problema de la referencia a la aplicación y la inflación de demandas a la investigación y la planificación educativa como condiciones a tener en cuenta para los que observamos la relación entre escuela y comunidad desde otros sistemas como, por ejemplo, el científico. La teoría de sistemas complejos aporta elementos para la comprensión de los condicionamientos, límites y posibilidades de la relación escuela y comunidad. Aporta elementos para comprender esta relación en su complejidad. </a:t>
            </a:r>
          </a:p>
          <a:p>
            <a:pPr algn="just"/>
            <a:r>
              <a:rPr lang="es-MX" sz="1500" b="1" dirty="0">
                <a:solidFill>
                  <a:schemeClr val="accent2"/>
                </a:solidFill>
              </a:rPr>
              <a:t>II. LA AUTO OBSERVACIÓN DE LA ESCUELA, UNA OBSERVACIÓN DE LA COMUNIDAD</a:t>
            </a:r>
          </a:p>
          <a:p>
            <a:pPr algn="ctr"/>
            <a:r>
              <a:rPr lang="es-MX" sz="1500" b="1" dirty="0"/>
              <a:t>¿Qué es para una escuela ser una escuela?, ¿qué es para una escuela “la comunidad”? </a:t>
            </a:r>
          </a:p>
          <a:p>
            <a:r>
              <a:rPr lang="es-MX" sz="1500" dirty="0"/>
              <a:t>En situaciones de consultoría con organizaciones educativas muchas veces se promueven ejercicios para la reflexión del equipo docente acerca de qué tipo de escuela son, qué escuela quieren ser o cuál es la orientación, supone entender las escuelas como organizaciones educativas, como sistemas sociales complejos capaces de observarse a sí mismos y con esto, observar al entorno. La observación que las escuelas hacen de sí mismas y de su entorno está condicionada por la estructura de las escuelas. Esa condición estructural de las relaciones entre escuela y comunidad, como límite y como posibilidad, es la que atendemos en este trabajo. Las escuelas son, según esta perspectiva, un tipo particular de sistemas complejos. Son organizaciones nucleares de un sistema funcional, esto es, son organizaciones del sistema educativo. Especifican la autoobservación del sistema educativo, y la observación del entorno que esta operación supone, y a su vez, realizan una autoobservación propia como organizaciones sociales. </a:t>
            </a:r>
            <a:endParaRPr lang="es-MX" sz="1500" b="1" dirty="0"/>
          </a:p>
        </p:txBody>
      </p:sp>
    </p:spTree>
    <p:extLst>
      <p:ext uri="{BB962C8B-B14F-4D97-AF65-F5344CB8AC3E}">
        <p14:creationId xmlns:p14="http://schemas.microsoft.com/office/powerpoint/2010/main" val="2432544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FA13B7-D398-4E43-992F-528C684D9742}"/>
              </a:ext>
            </a:extLst>
          </p:cNvPr>
          <p:cNvSpPr>
            <a:spLocks noGrp="1"/>
          </p:cNvSpPr>
          <p:nvPr>
            <p:ph idx="1"/>
          </p:nvPr>
        </p:nvSpPr>
        <p:spPr>
          <a:xfrm>
            <a:off x="981599" y="595423"/>
            <a:ext cx="10639788" cy="5667154"/>
          </a:xfrm>
        </p:spPr>
        <p:txBody>
          <a:bodyPr>
            <a:normAutofit/>
          </a:bodyPr>
          <a:lstStyle/>
          <a:p>
            <a:r>
              <a:rPr lang="es-MX" sz="1400" b="1" dirty="0"/>
              <a:t>II. 2. La observación de qué es ser una escuela para una escuela. Aspectos metodológicos</a:t>
            </a:r>
          </a:p>
          <a:p>
            <a:pPr algn="just"/>
            <a:r>
              <a:rPr lang="es-MX" sz="1400" dirty="0"/>
              <a:t>Como decíamos anteriormente la autoobservación de sí misma, y con ésta de la comunidad, está presente en todas las operaciones de la escuela. En la investigación mencionada se intentó acceder a ésta a través de dos elementos fundamentales de las organizaciones: los códigos y las decisiones. Como unidades de información se consideraron fundamentalmente las comunicaciones canalizadas en entrevistas semi estructuradas con los maestros de aula e integrantes del equipo de dirección. Se realizaron también entrevistas a la Inspección y a las familias de los alumnos/as de la escuela. En todos estos casos se entendieron los discursos producidos como unidades que proveen pistas para la observación de las comunicaciones de los sistemas sociales y no como indicadores de las opiniones de las personas en particular. </a:t>
            </a:r>
          </a:p>
          <a:p>
            <a:pPr algn="just"/>
            <a:r>
              <a:rPr lang="es-MX" sz="1400" dirty="0"/>
              <a:t>El análisis de la información fue realizado en base a nueve </a:t>
            </a:r>
            <a:r>
              <a:rPr lang="es-MX" sz="1400" dirty="0" err="1"/>
              <a:t>entrevistas:entrevista</a:t>
            </a:r>
            <a:r>
              <a:rPr lang="es-MX" sz="1400" dirty="0"/>
              <a:t> formal a miembros de la dirección, entrevistas a maestros que trabajaban doble turno en la escuela y entrevistas a los maestros con mayor, menor y cantidad media de años de antigüedad en cada turno. Luego fue controlado con la información planteada por los restantes informantes, siguiendo un criterio de saturación de categorías, y con los datos obtenidos con la aplicación de las otras técnicas, observaciones y análisis documental.</a:t>
            </a:r>
          </a:p>
          <a:p>
            <a:pPr algn="just"/>
            <a:r>
              <a:rPr lang="es-MX" sz="1400" b="1" dirty="0"/>
              <a:t>II.3. La estructura de los esquemas de autoobservación: los códigos </a:t>
            </a:r>
          </a:p>
          <a:p>
            <a:pPr algn="just"/>
            <a:r>
              <a:rPr lang="es-MX" sz="1400" dirty="0"/>
              <a:t>Los esquemas de autoobservación de un sistema complejo suponen la utilización de códigos que le permiten distinguir algunas operaciones como propias, indicándolas como tales. Una observación de segundo grado sobre cuáles son los códigos que una escuela utiliza para definirse a sí misma, señala qué es para ésta ser una escuela y cómo se diferencia de su entorno. Para la observación de los códigos que conformaban el esquema de autoobservación de la escuela se desarrolló una estrategia de análisis que, desde la observación de las oposiciones presentes en los textos de las entrevistas, permitiera observar las principales diferencias en que la escuela se basaba para organizar sus definiciones.</a:t>
            </a:r>
          </a:p>
          <a:p>
            <a:pPr algn="just"/>
            <a:r>
              <a:rPr lang="es-MX" sz="1400" dirty="0"/>
              <a:t>El esquema de autoobservación de la escuela estudiada presentaba al menos tres tipos de códigos con una orientación diferenciada. Por una parte, se observaron diferencias directrices. Es decir que la observación producida por la aplicación de estos códigos hacía que la escuela tuviera que producir otras diferencias para poder reducir la complejidad que le producía esta observación central. Por otra parte se observaron códigos referidos a la creación de distinciones respecto a unidades del entorno externo: otras escuelas, familias, barrios, organizaciones no-escolares, organizaciones de administración escolar; y códigos referidos al entorno interno, es decir que establecían diferencias dentro de la misma escuela. </a:t>
            </a:r>
            <a:endParaRPr lang="es-MX" sz="1400" b="1" dirty="0"/>
          </a:p>
        </p:txBody>
      </p:sp>
    </p:spTree>
    <p:extLst>
      <p:ext uri="{BB962C8B-B14F-4D97-AF65-F5344CB8AC3E}">
        <p14:creationId xmlns:p14="http://schemas.microsoft.com/office/powerpoint/2010/main" val="164345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473D87-FE07-4CEC-8969-885686B23FA6}"/>
              </a:ext>
            </a:extLst>
          </p:cNvPr>
          <p:cNvSpPr>
            <a:spLocks noGrp="1"/>
          </p:cNvSpPr>
          <p:nvPr>
            <p:ph idx="1"/>
          </p:nvPr>
        </p:nvSpPr>
        <p:spPr>
          <a:xfrm>
            <a:off x="928434" y="701748"/>
            <a:ext cx="10756747" cy="5475768"/>
          </a:xfrm>
        </p:spPr>
        <p:txBody>
          <a:bodyPr>
            <a:normAutofit/>
          </a:bodyPr>
          <a:lstStyle/>
          <a:p>
            <a:pPr algn="just"/>
            <a:r>
              <a:rPr lang="es-MX" sz="1400" dirty="0"/>
              <a:t>La utilización de esta distinción le hacía observarse como escuela con niños “diferentes a todos los demás”. Por lo tanto, al distinguir entre los niños nuestros y los de otros lados, la escuela se diferenciaba a sí misma de otras escuelas. Se producía entonces un juego de diferencias en que se conjugaban las características de los niños con las características de las escuelas.</a:t>
            </a:r>
          </a:p>
          <a:p>
            <a:pPr algn="just"/>
            <a:r>
              <a:rPr lang="es-MX" sz="1400" dirty="0"/>
              <a:t>La diferencia “características de los niños” se constituía en una diferencia fundamental o directriz en la medida que se refiere a las condiciones de realización de la función social que debe cumplir la escuela por pertenecer al sistema educativo. Como la escuela observaba una diferencia entre las características de sus niños y las de los niños de las demás escuelas, entonces las posibilidades de realizar su función y, por tanto, de realizarse como organización educativa, se veían cuestionadas. A partir de la observación de sus alumnos/as como diferentes a los niños de otras escuelas se hacía necesario establecer otras diferencias que permitiera manipularla, reducir la complejidad que provocaba esta observación. Con relación al entorno externo la escuela producía tres diferencias, a partir de la diferencia básica con que observaba las características de los niños. Las observaciones producidas por la escuela con la aplicación de estos códigos creaban un grado de complejidad tal que demandaba a la escuela la producción de nuevas diferencias para reducir esta complejidad y poder operar adecuadamente como escuela, aún ante las condiciones observadas. </a:t>
            </a:r>
          </a:p>
          <a:p>
            <a:pPr algn="just"/>
            <a:r>
              <a:rPr lang="es-MX" sz="1400" dirty="0"/>
              <a:t>Esta observación era retomada en el código “criterios de evaluación del desempeño” de la escuela, que le permitía a la escuela situarse en el lado “evaluación por procesos internos” como el trabajo en equipo o según el éxito de los alumnos en los aprendizajes que priorizaba y no por la mera sobrevivencia en el barrio. Según la observación de la escuela, algunas unidades de su entono, como la administración escolar, la evaluaban como exitosa por el mero hecho de permanecer localizada en este contexto barrial.</a:t>
            </a:r>
          </a:p>
          <a:p>
            <a:pPr algn="just"/>
            <a:r>
              <a:rPr lang="es-MX" sz="1400" dirty="0"/>
              <a:t> Esta observación era retomada en el código “criterios de evaluación del desempeño” de la escuela, que le permitía a la escuela situarse en el lado “evaluación por procesos internos” como el trabajo en equipo o según el éxito de los alumnos en los aprendizajes que priorizaba y no por la mera sobrevivencia en el barrio. Según la observación de la escuela, algunas unidades de su entono, como la administración escolar, la evaluaban como exitosa por el mero hecho de permanecer localizada en este contexto barrial. La escuela producía así un esquema que le permitía, al observarse a sí misma y a su entorno, definirse como una organización escolar, una unidad que se diferenciaba de su entorno. Partiendo de una diferencia directriz referida a tener que realizar su función educativa con niños a los que observaba como no “en condiciones normales”, reintroducía esta diferencia en el sistema y así ordenaba sus observaciones tanto referidas al entorno externo como interno de la escuela. La escuela se definía a sí misma como una escuela observando al entorno, a las características de los niños, las de sus familias y las de la comunidad en que estaba inserta. </a:t>
            </a:r>
          </a:p>
        </p:txBody>
      </p:sp>
    </p:spTree>
    <p:extLst>
      <p:ext uri="{BB962C8B-B14F-4D97-AF65-F5344CB8AC3E}">
        <p14:creationId xmlns:p14="http://schemas.microsoft.com/office/powerpoint/2010/main" val="415721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1757CB4-9F88-4DFA-940F-23B97EA7BD8E}"/>
              </a:ext>
            </a:extLst>
          </p:cNvPr>
          <p:cNvSpPr>
            <a:spLocks noGrp="1"/>
          </p:cNvSpPr>
          <p:nvPr>
            <p:ph idx="1"/>
          </p:nvPr>
        </p:nvSpPr>
        <p:spPr>
          <a:xfrm>
            <a:off x="1013495" y="701748"/>
            <a:ext cx="10554728" cy="5433238"/>
          </a:xfrm>
        </p:spPr>
        <p:txBody>
          <a:bodyPr>
            <a:normAutofit/>
          </a:bodyPr>
          <a:lstStyle/>
          <a:p>
            <a:r>
              <a:rPr lang="es-MX" sz="1400" b="1" dirty="0"/>
              <a:t>II.4. La aplicación de los esquemas de autoobservación: las decisiones</a:t>
            </a:r>
          </a:p>
          <a:p>
            <a:pPr algn="just"/>
            <a:r>
              <a:rPr lang="es-MX" sz="1400" dirty="0"/>
              <a:t>En la investigación que realizamos se consideró que es posible observar decisiones a partir de las referencias a éstas que están presentes en los textos de las entrevistas. Se tomaron estas referencias como fragmentos y no como decisiones acabadas, lo que permite captar en su inestabilidad elementos de selección de alternativas, supuestos de decisiones de unidades del entorno y relaciones con decisiones anteriores y posteriores. Se analizaron tres cadenas de decisiones relativas a: la importancia dada a la concurrencia a la escuela, el lugar de la escuela en el barrio y qué considera la escuela que es importante que los niños aprendan y cómo lo evalúan. En cada caso se tomó en cuenta el papel que cada decisión juega en la cadena decisional, es decir, si se presentaban como premisas, como decisiones actuales o si eran tomadas posteriormente o como consecuencia de las anteriores. La cadena de decisiones relativa a la importancia prestada a la concurrencia a la escuela, se consideró relevante ya que sólo allí estaba presente la educación escolar diferenciada de la educación social. En otras palabras, esta decisión plantea si para la escuela da igual que estos niños concurran o no al sistema escolar. Las decisiones sobre la concurrencia de los niños a la escuela comprenden dos áreas que pueden ser analizadas conjuntamente. Estas áreas se refieren a definiciones frente a las inasistencias y frente a la puntualidad. </a:t>
            </a:r>
          </a:p>
          <a:p>
            <a:pPr algn="just"/>
            <a:r>
              <a:rPr lang="es-MX" sz="1400" dirty="0"/>
              <a:t>A través de las decisiones referidas a qué aprender y cómo evaluarlo, la escuela manejaba las diferencias con las que se definía respecto al entorno. Así, se planteaba decisiones enfocadas a evaluar lo programático, a cumplir con las funciones comunes para todas las escuelas. Simultáneamente, en la medida en que observaba en sus alumnos condiciones para el aprendizaje diferentes a las de otros niños, se planteaba la decisión de priorizar otros tipos de aprendizaje, referidos a las “situaciones de vida” que, según esta escuela, no son preferidos por otras y a los que esta escuela observaba en oposición a los aprendizajes “escolares”. La preferencia por estos aprendizajes de tipo afectivo-relacional se basaba en una auto observación como escuela con niños “que no están en condiciones normales” y estaba dirigida a compensar el desequilibrio que observaba respecto a otros ámbitos de socialización de estos niños. Del mismo modo, los criterios de evaluación de éxitos y fracasos estaban orientados a evaluar estos aprendizajes definidos como prioritarios desde la observación de sí misma como compensadora del déficit socializador del medio familiar, por ejemplo, el aprendizaje de cómo resolver “situaciones de vida”. En consecuencia, se definía preferir como criterio de éxito en el aprendizaje para esta escuela un criterio de entrada - salida frente a resultados esperables para todas las escuelas. </a:t>
            </a:r>
            <a:endParaRPr lang="es-MX" sz="1400" b="1" dirty="0"/>
          </a:p>
        </p:txBody>
      </p:sp>
    </p:spTree>
    <p:extLst>
      <p:ext uri="{BB962C8B-B14F-4D97-AF65-F5344CB8AC3E}">
        <p14:creationId xmlns:p14="http://schemas.microsoft.com/office/powerpoint/2010/main" val="1537451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B0E79C9-CE67-4D28-9427-0351F8DBD9C6}"/>
              </a:ext>
            </a:extLst>
          </p:cNvPr>
          <p:cNvSpPr>
            <a:spLocks noGrp="1"/>
          </p:cNvSpPr>
          <p:nvPr>
            <p:ph idx="1"/>
          </p:nvPr>
        </p:nvSpPr>
        <p:spPr>
          <a:xfrm>
            <a:off x="1162352" y="925033"/>
            <a:ext cx="10257016" cy="4699590"/>
          </a:xfrm>
        </p:spPr>
        <p:txBody>
          <a:bodyPr>
            <a:normAutofit/>
          </a:bodyPr>
          <a:lstStyle/>
          <a:p>
            <a:pPr algn="just"/>
            <a:r>
              <a:rPr lang="es-MX" sz="1400" dirty="0"/>
              <a:t>Las decisiones observadas en estos ámbitos se orientaban, en conjunto, hacia dos direcciones principales. Por un lado se observaron decisiones que se ubicaban en torno a la auto observación de la escuela como “compensadora” de los otros ámbitos de socialización de sus alumnos. Esta autoobservación se producía en base a la diferencia directriz con que observaba a sus niños como “no en condiciones normales” y generaba diferencias orientadas a las preferencias de la organización por algunos tipos de aprendizaje y evaluación. De esa manera, se producían decisiones relativas a evaluar aprendizajes afectivo-relacionales, priorizando criterios de entrada - salida como criterios de éxito y fracaso y dar importancia a la asistencia a la escuela, tanto por las funciones de comedor y lugar donde estar como por la asistencia a clase.</a:t>
            </a:r>
          </a:p>
          <a:p>
            <a:pPr algn="just"/>
            <a:r>
              <a:rPr lang="es-MX" sz="1400" dirty="0"/>
              <a:t>Las observaciones que realizaba la escuela se ubicaban en su mayoría en relación con ambos tipos de unidades. Son escasas las decisiones que tomaban en cuenta sólo uno de estos dos tipos de unidades. Sin embargo, la escuela no se diferenciaba de igual manera de las diversas unidades que observaba en su entorno. La escuela partía para todas sus observaciones de una articulación de sus diferencias con las de los niños, presentándose a sí misma en relación a otras escuelas como “no en condiciones normales” a partir de su referencia a niños pertenecientes al contexto local en que funcionaba. Por tanto, se puede decir que la referencia al barrio constituía una diferencia directriz que condicionaba las referencias de la escuela a otras unidades del entorno. La diferencia respecto a unidades del entorno institucional aparecía como secundaria. La escuela fundaba sus diferencias frente a otras escuelas en la observación de atención a usuarios diferentes, y no, por ejemplo, desde diferencias observadas en el plano académico o específicamente pedagógico que sólo aparecían como consecuencia de las anteriores. El entorno de la escuela, quedaba definido entonces fundamentalmente por la comunidad. La escuela se definía a sí misma diferenciándose de la comunidad, esto es del barrio y de las familias de los niños. La administración escolar y las otras escuelas formaban parte del entorno de esta escuela, pero al pertenecer éstas al sistema educativo como sistema funcional, la escuela no se diferenciaba de éstas con la misma fuerza que lo hacía respecto de las unidades comunitarias de su entorno. </a:t>
            </a:r>
          </a:p>
        </p:txBody>
      </p:sp>
    </p:spTree>
    <p:extLst>
      <p:ext uri="{BB962C8B-B14F-4D97-AF65-F5344CB8AC3E}">
        <p14:creationId xmlns:p14="http://schemas.microsoft.com/office/powerpoint/2010/main" val="2689546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BBB604-4905-49F1-A6CA-0111AC3B2632}"/>
              </a:ext>
            </a:extLst>
          </p:cNvPr>
          <p:cNvSpPr>
            <a:spLocks noGrp="1"/>
          </p:cNvSpPr>
          <p:nvPr>
            <p:ph type="title"/>
          </p:nvPr>
        </p:nvSpPr>
        <p:spPr>
          <a:xfrm>
            <a:off x="1024128" y="585216"/>
            <a:ext cx="9720072" cy="497996"/>
          </a:xfrm>
        </p:spPr>
        <p:txBody>
          <a:bodyPr>
            <a:normAutofit/>
          </a:bodyPr>
          <a:lstStyle/>
          <a:p>
            <a:r>
              <a:rPr lang="es-MX" sz="2400" dirty="0">
                <a:solidFill>
                  <a:schemeClr val="accent6">
                    <a:lumMod val="60000"/>
                    <a:lumOff val="40000"/>
                  </a:schemeClr>
                </a:solidFill>
              </a:rPr>
              <a:t>III. Escuela y comunidad: Problemas de reflexión.</a:t>
            </a:r>
          </a:p>
        </p:txBody>
      </p:sp>
      <p:sp>
        <p:nvSpPr>
          <p:cNvPr id="3" name="Marcador de contenido 2">
            <a:extLst>
              <a:ext uri="{FF2B5EF4-FFF2-40B4-BE49-F238E27FC236}">
                <a16:creationId xmlns:a16="http://schemas.microsoft.com/office/drawing/2014/main" id="{55D44030-E7AB-47EE-B735-4F412264A908}"/>
              </a:ext>
            </a:extLst>
          </p:cNvPr>
          <p:cNvSpPr>
            <a:spLocks noGrp="1"/>
          </p:cNvSpPr>
          <p:nvPr>
            <p:ph idx="1"/>
          </p:nvPr>
        </p:nvSpPr>
        <p:spPr>
          <a:xfrm>
            <a:off x="1024128" y="1125415"/>
            <a:ext cx="9720073" cy="5226148"/>
          </a:xfrm>
        </p:spPr>
        <p:txBody>
          <a:bodyPr>
            <a:normAutofit/>
          </a:bodyPr>
          <a:lstStyle/>
          <a:p>
            <a:r>
              <a:rPr lang="es-MX" sz="1600" dirty="0"/>
              <a:t>El sistema educativo es un sistema funcional de la sociedad. Como tal su estructura y todas las operaciones que el sistema produce están socialmente condicionadas para cumplir una función en la sociedad.</a:t>
            </a:r>
          </a:p>
          <a:p>
            <a:r>
              <a:rPr lang="es-MX" sz="1600" dirty="0"/>
              <a:t>La función, como relación con la sociedad y la prestación, como una relación entre sistemas, no son las únicas que establecen los sistemas funcionales, también se relacionan consigo mismos. La relación de un sistema complejo consigo mismo es una relación de reflexión. (Luhmann,1991; Luhmann y De Georgi, 1993)</a:t>
            </a:r>
          </a:p>
          <a:p>
            <a:r>
              <a:rPr lang="es-MX" sz="1600" dirty="0"/>
              <a:t>El sistema Educativo es un sistema funcional de la sociedad su estructura y todas las operaciones que produce cumplen una función en la sociedad produce crecientes grados de autonomía para su desarrollo Al igual que otros sistemas económico científico religioso etcétera.</a:t>
            </a:r>
          </a:p>
          <a:p>
            <a:r>
              <a:rPr lang="es-MX" sz="1600" dirty="0"/>
              <a:t>la fusión como relación del con la sociedad y la presentación como relación entre sistemas no son las únicas que establecen sistemas funcionales también se relacionan consigo mismos la relación entre sistemas consigo mismo es una relación de reflexión a través de ella los sistemas se auto interpretan y adquieren una tematización específica para cada uno.</a:t>
            </a:r>
          </a:p>
          <a:p>
            <a:r>
              <a:rPr lang="es-MX" sz="1600" dirty="0"/>
              <a:t>la capacidad de auto observación de las escuelas son sistemas organizacionales complejos.</a:t>
            </a:r>
          </a:p>
          <a:p>
            <a:r>
              <a:rPr lang="es-MX" sz="1600" dirty="0"/>
              <a:t>Se proponen 4 claves para la reflexión colectiva de relación entre escuela y comunidad que hacen referencia a los problemas de reflexión del sistema educativo.</a:t>
            </a:r>
          </a:p>
        </p:txBody>
      </p:sp>
    </p:spTree>
    <p:extLst>
      <p:ext uri="{BB962C8B-B14F-4D97-AF65-F5344CB8AC3E}">
        <p14:creationId xmlns:p14="http://schemas.microsoft.com/office/powerpoint/2010/main" val="3281534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3D0E92-63FB-4325-8C56-36A3BE5B5CA2}"/>
              </a:ext>
            </a:extLst>
          </p:cNvPr>
          <p:cNvSpPr>
            <a:spLocks noGrp="1"/>
          </p:cNvSpPr>
          <p:nvPr>
            <p:ph type="title"/>
          </p:nvPr>
        </p:nvSpPr>
        <p:spPr>
          <a:xfrm>
            <a:off x="1024128" y="585216"/>
            <a:ext cx="9720072" cy="610538"/>
          </a:xfrm>
        </p:spPr>
        <p:txBody>
          <a:bodyPr>
            <a:normAutofit/>
          </a:bodyPr>
          <a:lstStyle/>
          <a:p>
            <a:r>
              <a:rPr lang="es-MX" sz="2400" dirty="0">
                <a:solidFill>
                  <a:schemeClr val="accent6">
                    <a:lumMod val="60000"/>
                    <a:lumOff val="40000"/>
                  </a:schemeClr>
                </a:solidFill>
              </a:rPr>
              <a:t>III. Escuela y comunidad : homogeneidad y heterogeneidad </a:t>
            </a:r>
          </a:p>
        </p:txBody>
      </p:sp>
      <p:sp>
        <p:nvSpPr>
          <p:cNvPr id="3" name="Marcador de contenido 2">
            <a:extLst>
              <a:ext uri="{FF2B5EF4-FFF2-40B4-BE49-F238E27FC236}">
                <a16:creationId xmlns:a16="http://schemas.microsoft.com/office/drawing/2014/main" id="{8AD06A37-7492-4EDE-8435-B4A3744DE1DF}"/>
              </a:ext>
            </a:extLst>
          </p:cNvPr>
          <p:cNvSpPr>
            <a:spLocks noGrp="1"/>
          </p:cNvSpPr>
          <p:nvPr>
            <p:ph idx="1"/>
          </p:nvPr>
        </p:nvSpPr>
        <p:spPr>
          <a:xfrm>
            <a:off x="1024128" y="1195754"/>
            <a:ext cx="9720073" cy="5113606"/>
          </a:xfrm>
        </p:spPr>
        <p:txBody>
          <a:bodyPr>
            <a:normAutofit/>
          </a:bodyPr>
          <a:lstStyle/>
          <a:p>
            <a:r>
              <a:rPr lang="es-MX" sz="1600" dirty="0"/>
              <a:t>La característica de los niños era diferencia central en esquemas de auto observación de la escuela estudiada la escuela distinguía características de los niños que observaba considerándose éste como una diferencia directriz porque a partir de ella la escuela establecía otras como por ejemplo reproducía a la interna del sistema a diferenciar los turnos según las características de los niños de la mañana y de la tarde.</a:t>
            </a:r>
          </a:p>
          <a:p>
            <a:r>
              <a:rPr lang="es-MX" sz="1600" dirty="0"/>
              <a:t>la escuela define las condiciones de los alumnos de forma homogénea que basa con la reflexión Del sistema educativo los problemas de autonomía tecnología selección social presentes en la homogenización del comienzo.</a:t>
            </a:r>
          </a:p>
          <a:p>
            <a:r>
              <a:rPr lang="es-MX" sz="1600" dirty="0"/>
              <a:t>según Luhmann el sistema de cativo desarrolla observación homogeneizaste Desde el comienzo esto quiere decir que cada comienzo e inicio de clases de una elección las condiciones de socialización con la que los niños llegan a la escuela se parte de la igualdad de la no diversidad de estas situaciones sólo hacia el futuro hacia lo que se pone en marcha </a:t>
            </a:r>
          </a:p>
          <a:p>
            <a:r>
              <a:rPr lang="es-MX" sz="1600" dirty="0"/>
              <a:t>La homogeizacion Tiene que ver con los problemas de reflexión de los sistemas funcionales y con la circularidad autorreferencial que lo caracteriza Comienza porque en el entorno haya ocurrido algo que case cauce un desencadenante en el sistema todo comienza por una capacidad de conexión interna.</a:t>
            </a:r>
          </a:p>
          <a:p>
            <a:r>
              <a:rPr lang="es-MX" sz="1600" dirty="0"/>
              <a:t>En segundo lugar el sistema educativo se ve obligado a establecer nuevas observaciones que permiten seguir reduciendo la heterogeneidad del entorno.</a:t>
            </a:r>
          </a:p>
          <a:p>
            <a:r>
              <a:rPr lang="es-MX" sz="1600" dirty="0"/>
              <a:t>En tercer lugar el problema de la homogeneización de comienzo es una condición del sistema educativo que responden los problemas de reflexión de la relación consigo mismo de este sistema de esta forma puede encontrarse en todo tipo de centros educativos aunque adquiera específica en cada escuela en particular.</a:t>
            </a:r>
          </a:p>
          <a:p>
            <a:endParaRPr lang="es-MX" sz="1600" dirty="0"/>
          </a:p>
        </p:txBody>
      </p:sp>
    </p:spTree>
    <p:extLst>
      <p:ext uri="{BB962C8B-B14F-4D97-AF65-F5344CB8AC3E}">
        <p14:creationId xmlns:p14="http://schemas.microsoft.com/office/powerpoint/2010/main" val="4202538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docProps/app.xml><?xml version="1.0" encoding="utf-8"?>
<Properties xmlns="http://schemas.openxmlformats.org/officeDocument/2006/extended-properties" xmlns:vt="http://schemas.openxmlformats.org/officeDocument/2006/docPropsVTypes">
  <Template>Integral</Template>
  <TotalTime>205</TotalTime>
  <Words>5012</Words>
  <Application>Microsoft Office PowerPoint</Application>
  <PresentationFormat>Panorámica</PresentationFormat>
  <Paragraphs>80</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Tw Cen MT</vt:lpstr>
      <vt:lpstr>Tw Cen MT Condensed</vt:lpstr>
      <vt:lpstr>Wingdings 3</vt:lpstr>
      <vt:lpstr>Integral</vt:lpstr>
      <vt:lpstr>Presentación de PowerPoint</vt:lpstr>
      <vt:lpstr>ESCUELA Y COMUNIDAD. OBSERVACIONES DESDE LA TEORÍA DE SISTEMAS SOCIALES COMPLEJOS</vt:lpstr>
      <vt:lpstr>Presentación de PowerPoint</vt:lpstr>
      <vt:lpstr>Presentación de PowerPoint</vt:lpstr>
      <vt:lpstr>Presentación de PowerPoint</vt:lpstr>
      <vt:lpstr>Presentación de PowerPoint</vt:lpstr>
      <vt:lpstr>Presentación de PowerPoint</vt:lpstr>
      <vt:lpstr>III. Escuela y comunidad: Problemas de reflexión.</vt:lpstr>
      <vt:lpstr>III. Escuela y comunidad : homogeneidad y heterogeneidad </vt:lpstr>
      <vt:lpstr>Presentación de PowerPoint</vt:lpstr>
      <vt:lpstr>Presentación de PowerPoint</vt:lpstr>
      <vt:lpstr>III.Escuela y organizaciones comunitarias </vt:lpstr>
      <vt:lpstr>Presentación de PowerPoint</vt:lpstr>
      <vt:lpstr>Presentación de PowerPoint</vt:lpstr>
      <vt:lpstr>IV. escuela y comunidad : condiciones , límites y posibilidades.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SOFIA ABIGAIL MASCORRO ARELLANO</dc:creator>
  <cp:lastModifiedBy>JULIA YESSENIA MONTOYA SILVA</cp:lastModifiedBy>
  <cp:revision>51</cp:revision>
  <dcterms:created xsi:type="dcterms:W3CDTF">2021-04-14T14:23:19Z</dcterms:created>
  <dcterms:modified xsi:type="dcterms:W3CDTF">2021-04-15T04:12:06Z</dcterms:modified>
</cp:coreProperties>
</file>