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109C475D-7E93-4EC7-82B8-DD3EEABAE663}" type="datetimeFigureOut">
              <a:rPr lang="es-MX" smtClean="0"/>
              <a:t>07/04/2021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D486EF1-01F2-4B09-9219-44264E99F3C6}" type="slidenum">
              <a:rPr lang="es-MX" smtClean="0"/>
              <a:t>‹Nº›</a:t>
            </a:fld>
            <a:endParaRPr lang="es-MX"/>
          </a:p>
        </p:txBody>
      </p:sp>
    </p:spTree>
    <p:extLst>
      <p:ext uri="{BB962C8B-B14F-4D97-AF65-F5344CB8AC3E}">
        <p14:creationId xmlns:p14="http://schemas.microsoft.com/office/powerpoint/2010/main" val="197700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09C475D-7E93-4EC7-82B8-DD3EEABAE663}" type="datetimeFigureOut">
              <a:rPr lang="es-MX" smtClean="0"/>
              <a:t>07/04/2021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D486EF1-01F2-4B09-9219-44264E99F3C6}" type="slidenum">
              <a:rPr lang="es-MX" smtClean="0"/>
              <a:t>‹Nº›</a:t>
            </a:fld>
            <a:endParaRPr lang="es-MX"/>
          </a:p>
        </p:txBody>
      </p:sp>
    </p:spTree>
    <p:extLst>
      <p:ext uri="{BB962C8B-B14F-4D97-AF65-F5344CB8AC3E}">
        <p14:creationId xmlns:p14="http://schemas.microsoft.com/office/powerpoint/2010/main" val="271390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09C475D-7E93-4EC7-82B8-DD3EEABAE663}" type="datetimeFigureOut">
              <a:rPr lang="es-MX" smtClean="0"/>
              <a:t>07/04/2021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D486EF1-01F2-4B09-9219-44264E99F3C6}" type="slidenum">
              <a:rPr lang="es-MX" smtClean="0"/>
              <a:t>‹Nº›</a:t>
            </a:fld>
            <a:endParaRPr lang="es-MX"/>
          </a:p>
        </p:txBody>
      </p:sp>
    </p:spTree>
    <p:extLst>
      <p:ext uri="{BB962C8B-B14F-4D97-AF65-F5344CB8AC3E}">
        <p14:creationId xmlns:p14="http://schemas.microsoft.com/office/powerpoint/2010/main" val="65047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09C475D-7E93-4EC7-82B8-DD3EEABAE663}" type="datetimeFigureOut">
              <a:rPr lang="es-MX" smtClean="0"/>
              <a:t>07/04/2021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D486EF1-01F2-4B09-9219-44264E99F3C6}" type="slidenum">
              <a:rPr lang="es-MX" smtClean="0"/>
              <a:t>‹Nº›</a:t>
            </a:fld>
            <a:endParaRPr lang="es-MX"/>
          </a:p>
        </p:txBody>
      </p:sp>
    </p:spTree>
    <p:extLst>
      <p:ext uri="{BB962C8B-B14F-4D97-AF65-F5344CB8AC3E}">
        <p14:creationId xmlns:p14="http://schemas.microsoft.com/office/powerpoint/2010/main" val="184622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09C475D-7E93-4EC7-82B8-DD3EEABAE663}" type="datetimeFigureOut">
              <a:rPr lang="es-MX" smtClean="0"/>
              <a:t>07/04/2021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D486EF1-01F2-4B09-9219-44264E99F3C6}" type="slidenum">
              <a:rPr lang="es-MX" smtClean="0"/>
              <a:t>‹Nº›</a:t>
            </a:fld>
            <a:endParaRPr lang="es-MX"/>
          </a:p>
        </p:txBody>
      </p:sp>
    </p:spTree>
    <p:extLst>
      <p:ext uri="{BB962C8B-B14F-4D97-AF65-F5344CB8AC3E}">
        <p14:creationId xmlns:p14="http://schemas.microsoft.com/office/powerpoint/2010/main" val="239717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109C475D-7E93-4EC7-82B8-DD3EEABAE663}" type="datetimeFigureOut">
              <a:rPr lang="es-MX" smtClean="0"/>
              <a:t>07/04/2021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D486EF1-01F2-4B09-9219-44264E99F3C6}" type="slidenum">
              <a:rPr lang="es-MX" smtClean="0"/>
              <a:t>‹Nº›</a:t>
            </a:fld>
            <a:endParaRPr lang="es-MX"/>
          </a:p>
        </p:txBody>
      </p:sp>
    </p:spTree>
    <p:extLst>
      <p:ext uri="{BB962C8B-B14F-4D97-AF65-F5344CB8AC3E}">
        <p14:creationId xmlns:p14="http://schemas.microsoft.com/office/powerpoint/2010/main" val="115233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109C475D-7E93-4EC7-82B8-DD3EEABAE663}" type="datetimeFigureOut">
              <a:rPr lang="es-MX" smtClean="0"/>
              <a:t>07/04/2021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D486EF1-01F2-4B09-9219-44264E99F3C6}" type="slidenum">
              <a:rPr lang="es-MX" smtClean="0"/>
              <a:t>‹Nº›</a:t>
            </a:fld>
            <a:endParaRPr lang="es-MX"/>
          </a:p>
        </p:txBody>
      </p:sp>
    </p:spTree>
    <p:extLst>
      <p:ext uri="{BB962C8B-B14F-4D97-AF65-F5344CB8AC3E}">
        <p14:creationId xmlns:p14="http://schemas.microsoft.com/office/powerpoint/2010/main" val="122232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109C475D-7E93-4EC7-82B8-DD3EEABAE663}" type="datetimeFigureOut">
              <a:rPr lang="es-MX" smtClean="0"/>
              <a:t>07/04/2021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D486EF1-01F2-4B09-9219-44264E99F3C6}" type="slidenum">
              <a:rPr lang="es-MX" smtClean="0"/>
              <a:t>‹Nº›</a:t>
            </a:fld>
            <a:endParaRPr lang="es-MX"/>
          </a:p>
        </p:txBody>
      </p:sp>
    </p:spTree>
    <p:extLst>
      <p:ext uri="{BB962C8B-B14F-4D97-AF65-F5344CB8AC3E}">
        <p14:creationId xmlns:p14="http://schemas.microsoft.com/office/powerpoint/2010/main" val="164781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09C475D-7E93-4EC7-82B8-DD3EEABAE663}" type="datetimeFigureOut">
              <a:rPr lang="es-MX" smtClean="0"/>
              <a:t>07/04/2021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D486EF1-01F2-4B09-9219-44264E99F3C6}" type="slidenum">
              <a:rPr lang="es-MX" smtClean="0"/>
              <a:t>‹Nº›</a:t>
            </a:fld>
            <a:endParaRPr lang="es-MX"/>
          </a:p>
        </p:txBody>
      </p:sp>
    </p:spTree>
    <p:extLst>
      <p:ext uri="{BB962C8B-B14F-4D97-AF65-F5344CB8AC3E}">
        <p14:creationId xmlns:p14="http://schemas.microsoft.com/office/powerpoint/2010/main" val="293524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09C475D-7E93-4EC7-82B8-DD3EEABAE663}" type="datetimeFigureOut">
              <a:rPr lang="es-MX" smtClean="0"/>
              <a:t>07/04/2021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D486EF1-01F2-4B09-9219-44264E99F3C6}" type="slidenum">
              <a:rPr lang="es-MX" smtClean="0"/>
              <a:t>‹Nº›</a:t>
            </a:fld>
            <a:endParaRPr lang="es-MX"/>
          </a:p>
        </p:txBody>
      </p:sp>
    </p:spTree>
    <p:extLst>
      <p:ext uri="{BB962C8B-B14F-4D97-AF65-F5344CB8AC3E}">
        <p14:creationId xmlns:p14="http://schemas.microsoft.com/office/powerpoint/2010/main" val="192299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09C475D-7E93-4EC7-82B8-DD3EEABAE663}" type="datetimeFigureOut">
              <a:rPr lang="es-MX" smtClean="0"/>
              <a:t>07/04/2021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D486EF1-01F2-4B09-9219-44264E99F3C6}" type="slidenum">
              <a:rPr lang="es-MX" smtClean="0"/>
              <a:t>‹Nº›</a:t>
            </a:fld>
            <a:endParaRPr lang="es-MX"/>
          </a:p>
        </p:txBody>
      </p:sp>
    </p:spTree>
    <p:extLst>
      <p:ext uri="{BB962C8B-B14F-4D97-AF65-F5344CB8AC3E}">
        <p14:creationId xmlns:p14="http://schemas.microsoft.com/office/powerpoint/2010/main" val="363952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C475D-7E93-4EC7-82B8-DD3EEABAE663}" type="datetimeFigureOut">
              <a:rPr lang="es-MX" smtClean="0"/>
              <a:t>07/04/2021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6EF1-01F2-4B09-9219-44264E99F3C6}" type="slidenum">
              <a:rPr lang="es-MX" smtClean="0"/>
              <a:t>‹Nº›</a:t>
            </a:fld>
            <a:endParaRPr lang="es-MX"/>
          </a:p>
        </p:txBody>
      </p:sp>
    </p:spTree>
    <p:extLst>
      <p:ext uri="{BB962C8B-B14F-4D97-AF65-F5344CB8AC3E}">
        <p14:creationId xmlns:p14="http://schemas.microsoft.com/office/powerpoint/2010/main" val="658975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p:cNvSpPr/>
          <p:nvPr/>
        </p:nvSpPr>
        <p:spPr>
          <a:xfrm>
            <a:off x="0" y="0"/>
            <a:ext cx="12192000" cy="6858000"/>
          </a:xfrm>
          <a:prstGeom prst="r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1005921" y="1443841"/>
            <a:ext cx="10180158" cy="3970318"/>
          </a:xfrm>
          <a:prstGeom prst="rect">
            <a:avLst/>
          </a:prstGeom>
          <a:noFill/>
        </p:spPr>
        <p:txBody>
          <a:bodyPr wrap="none" rtlCol="0">
            <a:spAutoFit/>
          </a:bodyPr>
          <a:lstStyle/>
          <a:p>
            <a:pPr algn="ctr"/>
            <a:r>
              <a:rPr lang="es-MX" sz="2800" b="1" dirty="0" smtClean="0"/>
              <a:t>ESCUELA NORMAL DE EDUCACION PREESCOLAR </a:t>
            </a:r>
          </a:p>
          <a:p>
            <a:pPr algn="ctr"/>
            <a:r>
              <a:rPr lang="es-MX" sz="2800" b="1" dirty="0" smtClean="0"/>
              <a:t>OBSERVACIÓN Y ANÁLISIS DE PRÁCTICAS Y CONTEXTOS ESCOLARES</a:t>
            </a:r>
          </a:p>
          <a:p>
            <a:pPr algn="ctr"/>
            <a:r>
              <a:rPr lang="es-MX" sz="2800" b="1" dirty="0" smtClean="0"/>
              <a:t>“ESCUELA Y COMUNIDAD”</a:t>
            </a:r>
          </a:p>
          <a:p>
            <a:pPr algn="ctr"/>
            <a:r>
              <a:rPr lang="pt-BR" sz="2800" b="1" dirty="0" smtClean="0"/>
              <a:t>MAESTRO: MARIA EFIGENIA MAURY ARREDONDO</a:t>
            </a:r>
          </a:p>
          <a:p>
            <a:pPr algn="ctr"/>
            <a:r>
              <a:rPr lang="pt-BR" sz="2800" b="1" dirty="0" smtClean="0"/>
              <a:t>ALUMNAS:</a:t>
            </a:r>
          </a:p>
          <a:p>
            <a:pPr algn="ctr"/>
            <a:r>
              <a:rPr lang="pt-BR" sz="2800" b="1" dirty="0" smtClean="0"/>
              <a:t>CAMILA MONTSERRAT MONCADA SANCHEZ   #18</a:t>
            </a:r>
          </a:p>
          <a:p>
            <a:pPr algn="ctr"/>
            <a:r>
              <a:rPr lang="pt-BR" sz="2800" b="1" dirty="0" smtClean="0"/>
              <a:t>EVELIN MEDINA RAMIREZ   #17</a:t>
            </a:r>
          </a:p>
          <a:p>
            <a:pPr algn="ctr"/>
            <a:r>
              <a:rPr lang="pt-BR" sz="2800" b="1" dirty="0" smtClean="0"/>
              <a:t>1”D”</a:t>
            </a:r>
          </a:p>
          <a:p>
            <a:pPr algn="ctr"/>
            <a:r>
              <a:rPr lang="pt-BR" sz="2800" b="1" dirty="0" smtClean="0"/>
              <a:t>06/04/2021</a:t>
            </a:r>
            <a:endParaRPr lang="es-MX" sz="2800" b="1" dirty="0"/>
          </a:p>
        </p:txBody>
      </p:sp>
      <p:pic>
        <p:nvPicPr>
          <p:cNvPr id="1026" name="Picture 2" descr="Escuela Normal de Educación Preescolar – Desarrollo de competencias  lingui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6357" y="238345"/>
            <a:ext cx="2076776" cy="154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0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35628" y="347730"/>
            <a:ext cx="5731099" cy="1077218"/>
          </a:xfrm>
          <a:prstGeom prst="rect">
            <a:avLst/>
          </a:prstGeom>
          <a:noFill/>
        </p:spPr>
        <p:txBody>
          <a:bodyPr wrap="square" rtlCol="0">
            <a:spAutoFit/>
          </a:bodyPr>
          <a:lstStyle/>
          <a:p>
            <a:pPr algn="ctr"/>
            <a:r>
              <a:rPr lang="es-MX" sz="3200" b="1" dirty="0">
                <a:solidFill>
                  <a:schemeClr val="accent2">
                    <a:lumMod val="60000"/>
                    <a:lumOff val="40000"/>
                  </a:schemeClr>
                </a:solidFill>
                <a:effectLst>
                  <a:outerShdw blurRad="38100" dist="38100" dir="2700000" algn="tl">
                    <a:srgbClr val="000000">
                      <a:alpha val="43137"/>
                    </a:srgbClr>
                  </a:outerShdw>
                </a:effectLst>
              </a:rPr>
              <a:t>CONDICIONES, LÍMITES Y POSIBILIDADES</a:t>
            </a:r>
          </a:p>
        </p:txBody>
      </p:sp>
      <p:sp>
        <p:nvSpPr>
          <p:cNvPr id="3" name="CuadroTexto 2"/>
          <p:cNvSpPr txBox="1"/>
          <p:nvPr/>
        </p:nvSpPr>
        <p:spPr>
          <a:xfrm>
            <a:off x="2601532" y="2125014"/>
            <a:ext cx="7585657" cy="2862322"/>
          </a:xfrm>
          <a:prstGeom prst="rect">
            <a:avLst/>
          </a:prstGeom>
          <a:noFill/>
        </p:spPr>
        <p:txBody>
          <a:bodyPr wrap="square" rtlCol="0">
            <a:spAutoFit/>
          </a:bodyPr>
          <a:lstStyle/>
          <a:p>
            <a:r>
              <a:rPr lang="es-MX" dirty="0"/>
              <a:t>La teoría orientada hacia la praxis es un programa que produce diferencias. El desafío consiste en que éste sea “lo suficientemente rico en contenido para producir más que inspiraciones causales en las situaciones de asesoría”</a:t>
            </a:r>
          </a:p>
          <a:p>
            <a:endParaRPr lang="es-MX" dirty="0"/>
          </a:p>
          <a:p>
            <a:r>
              <a:rPr lang="es-MX" dirty="0"/>
              <a:t>En este sentido, que las condiciones estructurales del sistema educativo y el científico que están presentes en las autoobservaciones de las escuelas y que producen las relaciones entre escuela y comunidad sean observadas como límites o como posibilidades depende de la riqueza de las informaciones que desde el sistema científico se puedan realizar, y de las diferencias que a partir de éstas el sistema educativo pueda </a:t>
            </a:r>
            <a:r>
              <a:rPr lang="es-MX" dirty="0" smtClean="0"/>
              <a:t>producir.</a:t>
            </a:r>
            <a:endParaRPr lang="es-MX" dirty="0"/>
          </a:p>
        </p:txBody>
      </p:sp>
      <p:sp>
        <p:nvSpPr>
          <p:cNvPr id="4" name="CuadroTexto 3"/>
          <p:cNvSpPr txBox="1"/>
          <p:nvPr/>
        </p:nvSpPr>
        <p:spPr>
          <a:xfrm>
            <a:off x="1532585" y="1785330"/>
            <a:ext cx="9337183" cy="3541690"/>
          </a:xfrm>
          <a:prstGeom prst="rect">
            <a:avLst/>
          </a:prstGeom>
          <a:noFill/>
          <a:ln w="38100">
            <a:solidFill>
              <a:schemeClr val="accent2">
                <a:lumMod val="60000"/>
                <a:lumOff val="40000"/>
              </a:schemeClr>
            </a:solidFill>
            <a:prstDash val="sysDash"/>
          </a:ln>
        </p:spPr>
        <p:txBody>
          <a:bodyPr wrap="square" rtlCol="0">
            <a:spAutoFit/>
          </a:bodyPr>
          <a:lstStyle/>
          <a:p>
            <a:endParaRPr lang="es-MX" dirty="0"/>
          </a:p>
        </p:txBody>
      </p:sp>
      <p:pic>
        <p:nvPicPr>
          <p:cNvPr id="5" name="Imagen 4"/>
          <p:cNvPicPr>
            <a:picLocks noChangeAspect="1"/>
          </p:cNvPicPr>
          <p:nvPr/>
        </p:nvPicPr>
        <p:blipFill>
          <a:blip r:embed="rId2"/>
          <a:stretch>
            <a:fillRect/>
          </a:stretch>
        </p:blipFill>
        <p:spPr>
          <a:xfrm>
            <a:off x="246032" y="4987336"/>
            <a:ext cx="2573106" cy="1446726"/>
          </a:xfrm>
          <a:prstGeom prst="rect">
            <a:avLst/>
          </a:prstGeom>
        </p:spPr>
      </p:pic>
    </p:spTree>
    <p:extLst>
      <p:ext uri="{BB962C8B-B14F-4D97-AF65-F5344CB8AC3E}">
        <p14:creationId xmlns:p14="http://schemas.microsoft.com/office/powerpoint/2010/main" val="55178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884205" y="163148"/>
            <a:ext cx="829128" cy="841321"/>
          </a:xfrm>
          <a:prstGeom prst="rect">
            <a:avLst/>
          </a:prstGeom>
        </p:spPr>
      </p:pic>
      <p:pic>
        <p:nvPicPr>
          <p:cNvPr id="7" name="Imagen 6"/>
          <p:cNvPicPr>
            <a:picLocks noChangeAspect="1"/>
          </p:cNvPicPr>
          <p:nvPr/>
        </p:nvPicPr>
        <p:blipFill>
          <a:blip r:embed="rId2"/>
          <a:stretch>
            <a:fillRect/>
          </a:stretch>
        </p:blipFill>
        <p:spPr>
          <a:xfrm>
            <a:off x="1055077" y="168812"/>
            <a:ext cx="829128" cy="841321"/>
          </a:xfrm>
          <a:prstGeom prst="rect">
            <a:avLst/>
          </a:prstGeom>
        </p:spPr>
      </p:pic>
      <p:pic>
        <p:nvPicPr>
          <p:cNvPr id="8" name="Imagen 7"/>
          <p:cNvPicPr>
            <a:picLocks noChangeAspect="1"/>
          </p:cNvPicPr>
          <p:nvPr/>
        </p:nvPicPr>
        <p:blipFill>
          <a:blip r:embed="rId2"/>
          <a:stretch>
            <a:fillRect/>
          </a:stretch>
        </p:blipFill>
        <p:spPr>
          <a:xfrm>
            <a:off x="3531171" y="157485"/>
            <a:ext cx="829128" cy="841321"/>
          </a:xfrm>
          <a:prstGeom prst="rect">
            <a:avLst/>
          </a:prstGeom>
        </p:spPr>
      </p:pic>
      <p:pic>
        <p:nvPicPr>
          <p:cNvPr id="9" name="Imagen 8"/>
          <p:cNvPicPr>
            <a:picLocks noChangeAspect="1"/>
          </p:cNvPicPr>
          <p:nvPr/>
        </p:nvPicPr>
        <p:blipFill>
          <a:blip r:embed="rId2"/>
          <a:stretch>
            <a:fillRect/>
          </a:stretch>
        </p:blipFill>
        <p:spPr>
          <a:xfrm>
            <a:off x="2713333" y="168812"/>
            <a:ext cx="829128" cy="841321"/>
          </a:xfrm>
          <a:prstGeom prst="rect">
            <a:avLst/>
          </a:prstGeom>
        </p:spPr>
      </p:pic>
      <p:pic>
        <p:nvPicPr>
          <p:cNvPr id="10" name="Imagen 9"/>
          <p:cNvPicPr>
            <a:picLocks noChangeAspect="1"/>
          </p:cNvPicPr>
          <p:nvPr/>
        </p:nvPicPr>
        <p:blipFill>
          <a:blip r:embed="rId2"/>
          <a:stretch>
            <a:fillRect/>
          </a:stretch>
        </p:blipFill>
        <p:spPr>
          <a:xfrm>
            <a:off x="7894753" y="168811"/>
            <a:ext cx="829128" cy="841321"/>
          </a:xfrm>
          <a:prstGeom prst="rect">
            <a:avLst/>
          </a:prstGeom>
        </p:spPr>
      </p:pic>
      <p:pic>
        <p:nvPicPr>
          <p:cNvPr id="11" name="Imagen 10"/>
          <p:cNvPicPr>
            <a:picLocks noChangeAspect="1"/>
          </p:cNvPicPr>
          <p:nvPr/>
        </p:nvPicPr>
        <p:blipFill>
          <a:blip r:embed="rId2"/>
          <a:stretch>
            <a:fillRect/>
          </a:stretch>
        </p:blipFill>
        <p:spPr>
          <a:xfrm>
            <a:off x="6018555" y="157483"/>
            <a:ext cx="829128" cy="841321"/>
          </a:xfrm>
          <a:prstGeom prst="rect">
            <a:avLst/>
          </a:prstGeom>
        </p:spPr>
      </p:pic>
      <p:pic>
        <p:nvPicPr>
          <p:cNvPr id="12" name="Imagen 11"/>
          <p:cNvPicPr>
            <a:picLocks noChangeAspect="1"/>
          </p:cNvPicPr>
          <p:nvPr/>
        </p:nvPicPr>
        <p:blipFill>
          <a:blip r:embed="rId2"/>
          <a:stretch>
            <a:fillRect/>
          </a:stretch>
        </p:blipFill>
        <p:spPr>
          <a:xfrm>
            <a:off x="5178137" y="157484"/>
            <a:ext cx="829128" cy="841321"/>
          </a:xfrm>
          <a:prstGeom prst="rect">
            <a:avLst/>
          </a:prstGeom>
        </p:spPr>
      </p:pic>
      <p:pic>
        <p:nvPicPr>
          <p:cNvPr id="13" name="Imagen 12"/>
          <p:cNvPicPr>
            <a:picLocks noChangeAspect="1"/>
          </p:cNvPicPr>
          <p:nvPr/>
        </p:nvPicPr>
        <p:blipFill>
          <a:blip r:embed="rId2"/>
          <a:stretch>
            <a:fillRect/>
          </a:stretch>
        </p:blipFill>
        <p:spPr>
          <a:xfrm>
            <a:off x="4349009" y="168811"/>
            <a:ext cx="829128" cy="841321"/>
          </a:xfrm>
          <a:prstGeom prst="rect">
            <a:avLst/>
          </a:prstGeom>
        </p:spPr>
      </p:pic>
      <p:pic>
        <p:nvPicPr>
          <p:cNvPr id="15" name="Imagen 14"/>
          <p:cNvPicPr>
            <a:picLocks noChangeAspect="1"/>
          </p:cNvPicPr>
          <p:nvPr/>
        </p:nvPicPr>
        <p:blipFill>
          <a:blip r:embed="rId2"/>
          <a:stretch>
            <a:fillRect/>
          </a:stretch>
        </p:blipFill>
        <p:spPr>
          <a:xfrm>
            <a:off x="6007265" y="1150327"/>
            <a:ext cx="829128" cy="841321"/>
          </a:xfrm>
          <a:prstGeom prst="rect">
            <a:avLst/>
          </a:prstGeom>
        </p:spPr>
      </p:pic>
      <p:pic>
        <p:nvPicPr>
          <p:cNvPr id="16" name="Imagen 15"/>
          <p:cNvPicPr>
            <a:picLocks noChangeAspect="1"/>
          </p:cNvPicPr>
          <p:nvPr/>
        </p:nvPicPr>
        <p:blipFill>
          <a:blip r:embed="rId2"/>
          <a:stretch>
            <a:fillRect/>
          </a:stretch>
        </p:blipFill>
        <p:spPr>
          <a:xfrm>
            <a:off x="4390473" y="1162250"/>
            <a:ext cx="829128" cy="841321"/>
          </a:xfrm>
          <a:prstGeom prst="rect">
            <a:avLst/>
          </a:prstGeom>
        </p:spPr>
      </p:pic>
      <p:pic>
        <p:nvPicPr>
          <p:cNvPr id="17" name="Imagen 16"/>
          <p:cNvPicPr>
            <a:picLocks noChangeAspect="1"/>
          </p:cNvPicPr>
          <p:nvPr/>
        </p:nvPicPr>
        <p:blipFill>
          <a:blip r:embed="rId2"/>
          <a:stretch>
            <a:fillRect/>
          </a:stretch>
        </p:blipFill>
        <p:spPr>
          <a:xfrm>
            <a:off x="5211521" y="1162250"/>
            <a:ext cx="829128" cy="841321"/>
          </a:xfrm>
          <a:prstGeom prst="rect">
            <a:avLst/>
          </a:prstGeom>
        </p:spPr>
      </p:pic>
      <p:pic>
        <p:nvPicPr>
          <p:cNvPr id="18" name="Imagen 17"/>
          <p:cNvPicPr>
            <a:picLocks noChangeAspect="1"/>
          </p:cNvPicPr>
          <p:nvPr/>
        </p:nvPicPr>
        <p:blipFill>
          <a:blip r:embed="rId2"/>
          <a:stretch>
            <a:fillRect/>
          </a:stretch>
        </p:blipFill>
        <p:spPr>
          <a:xfrm>
            <a:off x="10848046" y="1127373"/>
            <a:ext cx="829128" cy="841321"/>
          </a:xfrm>
          <a:prstGeom prst="rect">
            <a:avLst/>
          </a:prstGeom>
        </p:spPr>
      </p:pic>
      <p:pic>
        <p:nvPicPr>
          <p:cNvPr id="19" name="Imagen 18"/>
          <p:cNvPicPr>
            <a:picLocks noChangeAspect="1"/>
          </p:cNvPicPr>
          <p:nvPr/>
        </p:nvPicPr>
        <p:blipFill>
          <a:blip r:embed="rId2"/>
          <a:stretch>
            <a:fillRect/>
          </a:stretch>
        </p:blipFill>
        <p:spPr>
          <a:xfrm>
            <a:off x="6828313" y="1127375"/>
            <a:ext cx="829128" cy="841321"/>
          </a:xfrm>
          <a:prstGeom prst="rect">
            <a:avLst/>
          </a:prstGeom>
        </p:spPr>
      </p:pic>
      <p:pic>
        <p:nvPicPr>
          <p:cNvPr id="20" name="Imagen 19"/>
          <p:cNvPicPr>
            <a:picLocks noChangeAspect="1"/>
          </p:cNvPicPr>
          <p:nvPr/>
        </p:nvPicPr>
        <p:blipFill>
          <a:blip r:embed="rId2"/>
          <a:stretch>
            <a:fillRect/>
          </a:stretch>
        </p:blipFill>
        <p:spPr>
          <a:xfrm>
            <a:off x="8444600" y="1127374"/>
            <a:ext cx="829128" cy="841321"/>
          </a:xfrm>
          <a:prstGeom prst="rect">
            <a:avLst/>
          </a:prstGeom>
        </p:spPr>
      </p:pic>
      <p:pic>
        <p:nvPicPr>
          <p:cNvPr id="21" name="Imagen 20"/>
          <p:cNvPicPr>
            <a:picLocks noChangeAspect="1"/>
          </p:cNvPicPr>
          <p:nvPr/>
        </p:nvPicPr>
        <p:blipFill>
          <a:blip r:embed="rId2"/>
          <a:stretch>
            <a:fillRect/>
          </a:stretch>
        </p:blipFill>
        <p:spPr>
          <a:xfrm>
            <a:off x="7649361" y="1138703"/>
            <a:ext cx="829128" cy="841321"/>
          </a:xfrm>
          <a:prstGeom prst="rect">
            <a:avLst/>
          </a:prstGeom>
        </p:spPr>
      </p:pic>
      <p:pic>
        <p:nvPicPr>
          <p:cNvPr id="22" name="Imagen 21"/>
          <p:cNvPicPr>
            <a:picLocks noChangeAspect="1"/>
          </p:cNvPicPr>
          <p:nvPr/>
        </p:nvPicPr>
        <p:blipFill>
          <a:blip r:embed="rId2"/>
          <a:stretch>
            <a:fillRect/>
          </a:stretch>
        </p:blipFill>
        <p:spPr>
          <a:xfrm>
            <a:off x="10060887" y="1093769"/>
            <a:ext cx="829128" cy="841321"/>
          </a:xfrm>
          <a:prstGeom prst="rect">
            <a:avLst/>
          </a:prstGeom>
        </p:spPr>
      </p:pic>
      <p:pic>
        <p:nvPicPr>
          <p:cNvPr id="23" name="Imagen 22"/>
          <p:cNvPicPr>
            <a:picLocks noChangeAspect="1"/>
          </p:cNvPicPr>
          <p:nvPr/>
        </p:nvPicPr>
        <p:blipFill>
          <a:blip r:embed="rId2"/>
          <a:stretch>
            <a:fillRect/>
          </a:stretch>
        </p:blipFill>
        <p:spPr>
          <a:xfrm>
            <a:off x="9231759" y="1093770"/>
            <a:ext cx="829128" cy="841321"/>
          </a:xfrm>
          <a:prstGeom prst="rect">
            <a:avLst/>
          </a:prstGeom>
        </p:spPr>
      </p:pic>
      <p:sp>
        <p:nvSpPr>
          <p:cNvPr id="24" name="CuadroTexto 23"/>
          <p:cNvSpPr txBox="1"/>
          <p:nvPr/>
        </p:nvSpPr>
        <p:spPr>
          <a:xfrm>
            <a:off x="1167618" y="254977"/>
            <a:ext cx="7942872" cy="646331"/>
          </a:xfrm>
          <a:prstGeom prst="rect">
            <a:avLst/>
          </a:prstGeom>
          <a:noFill/>
        </p:spPr>
        <p:txBody>
          <a:bodyPr wrap="square" rtlCol="0">
            <a:spAutoFit/>
          </a:bodyPr>
          <a:lstStyle/>
          <a:p>
            <a:r>
              <a:rPr lang="es-MX" sz="3600" b="1" dirty="0" smtClean="0"/>
              <a:t>E      S      C     U      E      L      A                Y </a:t>
            </a:r>
            <a:endParaRPr lang="es-MX" sz="3600" b="1" dirty="0"/>
          </a:p>
        </p:txBody>
      </p:sp>
      <p:sp>
        <p:nvSpPr>
          <p:cNvPr id="25" name="CuadroTexto 24"/>
          <p:cNvSpPr txBox="1"/>
          <p:nvPr/>
        </p:nvSpPr>
        <p:spPr>
          <a:xfrm>
            <a:off x="4504304" y="1224867"/>
            <a:ext cx="7119242" cy="646331"/>
          </a:xfrm>
          <a:prstGeom prst="rect">
            <a:avLst/>
          </a:prstGeom>
          <a:noFill/>
        </p:spPr>
        <p:txBody>
          <a:bodyPr wrap="square" rtlCol="0">
            <a:spAutoFit/>
          </a:bodyPr>
          <a:lstStyle/>
          <a:p>
            <a:r>
              <a:rPr lang="es-MX" sz="3600" b="1" dirty="0" smtClean="0"/>
              <a:t>C     O     M     U      N     I       D     A    D</a:t>
            </a:r>
            <a:endParaRPr lang="es-MX" sz="3600" b="1" dirty="0"/>
          </a:p>
        </p:txBody>
      </p:sp>
      <p:sp>
        <p:nvSpPr>
          <p:cNvPr id="26" name="CuadroTexto 25"/>
          <p:cNvSpPr txBox="1"/>
          <p:nvPr/>
        </p:nvSpPr>
        <p:spPr>
          <a:xfrm>
            <a:off x="593980" y="2240667"/>
            <a:ext cx="7469945" cy="4065563"/>
          </a:xfrm>
          <a:prstGeom prst="rect">
            <a:avLst/>
          </a:prstGeom>
          <a:noFill/>
          <a:ln w="38100">
            <a:noFill/>
            <a:prstDash val="sysDash"/>
          </a:ln>
        </p:spPr>
        <p:txBody>
          <a:bodyPr wrap="square" rtlCol="0">
            <a:spAutoFit/>
          </a:bodyPr>
          <a:lstStyle/>
          <a:p>
            <a:endParaRPr lang="es-MX" dirty="0"/>
          </a:p>
        </p:txBody>
      </p:sp>
      <p:sp>
        <p:nvSpPr>
          <p:cNvPr id="27" name="CuadroTexto 26"/>
          <p:cNvSpPr txBox="1"/>
          <p:nvPr/>
        </p:nvSpPr>
        <p:spPr>
          <a:xfrm>
            <a:off x="738412" y="2565288"/>
            <a:ext cx="7156341" cy="3416320"/>
          </a:xfrm>
          <a:prstGeom prst="rect">
            <a:avLst/>
          </a:prstGeom>
          <a:noFill/>
        </p:spPr>
        <p:txBody>
          <a:bodyPr wrap="square" rtlCol="0">
            <a:spAutoFit/>
          </a:bodyPr>
          <a:lstStyle/>
          <a:p>
            <a:pPr algn="ctr"/>
            <a:r>
              <a:rPr lang="es-MX" sz="2400" dirty="0" smtClean="0"/>
              <a:t>Existe cierta relación entre el centro educativo y la comunidad, esta relación se divide en tres distintos enfoques; los cuales se centran en la influencia que tiene el contexto familiar y social en las aprendizajes escolares del niño.</a:t>
            </a:r>
          </a:p>
          <a:p>
            <a:pPr algn="ctr"/>
            <a:r>
              <a:rPr lang="es-MX" sz="2400" dirty="0" smtClean="0"/>
              <a:t>La relación entre la escuela y la comunidad es un vinculo entre referentes educativos.</a:t>
            </a:r>
          </a:p>
          <a:p>
            <a:pPr algn="ctr"/>
            <a:r>
              <a:rPr lang="es-MX" sz="2400" dirty="0" smtClean="0"/>
              <a:t>Todos los aspectos sociales fuera de la escuela vienen y repercuten dentro de esta.</a:t>
            </a:r>
            <a:endParaRPr lang="es-MX" sz="2400" dirty="0"/>
          </a:p>
        </p:txBody>
      </p:sp>
      <p:pic>
        <p:nvPicPr>
          <p:cNvPr id="29" name="Imagen 28"/>
          <p:cNvPicPr>
            <a:picLocks noChangeAspect="1"/>
          </p:cNvPicPr>
          <p:nvPr/>
        </p:nvPicPr>
        <p:blipFill>
          <a:blip r:embed="rId3"/>
          <a:stretch>
            <a:fillRect/>
          </a:stretch>
        </p:blipFill>
        <p:spPr>
          <a:xfrm>
            <a:off x="8039184" y="2785403"/>
            <a:ext cx="3749541" cy="2644726"/>
          </a:xfrm>
          <a:prstGeom prst="rect">
            <a:avLst/>
          </a:prstGeom>
        </p:spPr>
      </p:pic>
    </p:spTree>
    <p:extLst>
      <p:ext uri="{BB962C8B-B14F-4D97-AF65-F5344CB8AC3E}">
        <p14:creationId xmlns:p14="http://schemas.microsoft.com/office/powerpoint/2010/main" val="217591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12874" y="351692"/>
            <a:ext cx="10325686" cy="914400"/>
          </a:xfrm>
          <a:prstGeom prst="rect">
            <a:avLst/>
          </a:prstGeom>
          <a:solidFill>
            <a:schemeClr val="bg1"/>
          </a:solidFill>
          <a:ln w="38100">
            <a:solidFill>
              <a:schemeClr val="accent2">
                <a:lumMod val="40000"/>
                <a:lumOff val="60000"/>
              </a:schemeClr>
            </a:solidFill>
            <a:prstDash val="sysDash"/>
          </a:ln>
        </p:spPr>
        <p:txBody>
          <a:bodyPr wrap="square" rtlCol="0">
            <a:spAutoFit/>
          </a:bodyPr>
          <a:lstStyle/>
          <a:p>
            <a:endParaRPr lang="es-MX" dirty="0"/>
          </a:p>
        </p:txBody>
      </p:sp>
      <p:sp>
        <p:nvSpPr>
          <p:cNvPr id="6" name="CuadroTexto 5"/>
          <p:cNvSpPr txBox="1"/>
          <p:nvPr/>
        </p:nvSpPr>
        <p:spPr>
          <a:xfrm>
            <a:off x="2405575" y="485726"/>
            <a:ext cx="7765367" cy="646331"/>
          </a:xfrm>
          <a:prstGeom prst="rect">
            <a:avLst/>
          </a:prstGeom>
          <a:noFill/>
        </p:spPr>
        <p:txBody>
          <a:bodyPr wrap="square" rtlCol="0">
            <a:spAutoFit/>
          </a:bodyPr>
          <a:lstStyle/>
          <a:p>
            <a:r>
              <a:rPr lang="es-MX" sz="3600" b="1" dirty="0" smtClean="0"/>
              <a:t>LA AUTO-OBSERVACION DE LA ESCUELA</a:t>
            </a:r>
            <a:endParaRPr lang="es-MX" sz="3600" b="1" dirty="0"/>
          </a:p>
        </p:txBody>
      </p:sp>
      <p:sp>
        <p:nvSpPr>
          <p:cNvPr id="8" name="CuadroTexto 7"/>
          <p:cNvSpPr txBox="1"/>
          <p:nvPr/>
        </p:nvSpPr>
        <p:spPr>
          <a:xfrm>
            <a:off x="4985313" y="2095691"/>
            <a:ext cx="6499274" cy="2308324"/>
          </a:xfrm>
          <a:prstGeom prst="rect">
            <a:avLst/>
          </a:prstGeom>
          <a:noFill/>
        </p:spPr>
        <p:txBody>
          <a:bodyPr wrap="square" rtlCol="0">
            <a:spAutoFit/>
          </a:bodyPr>
          <a:lstStyle/>
          <a:p>
            <a:pPr algn="ctr"/>
            <a:r>
              <a:rPr lang="es-MX" sz="2400" dirty="0" smtClean="0"/>
              <a:t>Las escuelas como organizaciones educativas tienen a observarse a si mismas y observar su entorno.</a:t>
            </a:r>
          </a:p>
          <a:p>
            <a:pPr algn="ctr"/>
            <a:r>
              <a:rPr lang="es-MX" sz="2400" dirty="0" smtClean="0"/>
              <a:t>Esta observación esta condicionada por las estructuras de las escuelas, tanto limites y posibilidades de esta.</a:t>
            </a:r>
            <a:endParaRPr lang="es-MX" sz="2400" dirty="0"/>
          </a:p>
        </p:txBody>
      </p:sp>
      <p:pic>
        <p:nvPicPr>
          <p:cNvPr id="9" name="Imagen 8"/>
          <p:cNvPicPr>
            <a:picLocks noChangeAspect="1"/>
          </p:cNvPicPr>
          <p:nvPr/>
        </p:nvPicPr>
        <p:blipFill>
          <a:blip r:embed="rId2"/>
          <a:stretch>
            <a:fillRect/>
          </a:stretch>
        </p:blipFill>
        <p:spPr>
          <a:xfrm>
            <a:off x="1012874" y="4088939"/>
            <a:ext cx="3080977" cy="1808628"/>
          </a:xfrm>
          <a:prstGeom prst="rect">
            <a:avLst/>
          </a:prstGeom>
        </p:spPr>
      </p:pic>
    </p:spTree>
    <p:extLst>
      <p:ext uri="{BB962C8B-B14F-4D97-AF65-F5344CB8AC3E}">
        <p14:creationId xmlns:p14="http://schemas.microsoft.com/office/powerpoint/2010/main" val="327119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p:cNvPicPr>
            <a:picLocks noChangeAspect="1"/>
          </p:cNvPicPr>
          <p:nvPr/>
        </p:nvPicPr>
        <p:blipFill>
          <a:blip r:embed="rId2"/>
          <a:stretch>
            <a:fillRect/>
          </a:stretch>
        </p:blipFill>
        <p:spPr>
          <a:xfrm>
            <a:off x="1457636" y="1798274"/>
            <a:ext cx="1060796" cy="1036410"/>
          </a:xfrm>
          <a:prstGeom prst="rect">
            <a:avLst/>
          </a:prstGeom>
        </p:spPr>
      </p:pic>
      <p:sp>
        <p:nvSpPr>
          <p:cNvPr id="4" name="Combinar 3"/>
          <p:cNvSpPr/>
          <p:nvPr/>
        </p:nvSpPr>
        <p:spPr>
          <a:xfrm>
            <a:off x="534572" y="450167"/>
            <a:ext cx="1041010" cy="1012873"/>
          </a:xfrm>
          <a:prstGeom prst="flowChartMerg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p:cNvPicPr>
            <a:picLocks noChangeAspect="1"/>
          </p:cNvPicPr>
          <p:nvPr/>
        </p:nvPicPr>
        <p:blipFill>
          <a:blip r:embed="rId2"/>
          <a:stretch>
            <a:fillRect/>
          </a:stretch>
        </p:blipFill>
        <p:spPr>
          <a:xfrm flipV="1">
            <a:off x="1345294" y="450166"/>
            <a:ext cx="1060796" cy="1012873"/>
          </a:xfrm>
          <a:prstGeom prst="rect">
            <a:avLst/>
          </a:prstGeom>
        </p:spPr>
      </p:pic>
      <p:pic>
        <p:nvPicPr>
          <p:cNvPr id="6" name="Imagen 5"/>
          <p:cNvPicPr>
            <a:picLocks noChangeAspect="1"/>
          </p:cNvPicPr>
          <p:nvPr/>
        </p:nvPicPr>
        <p:blipFill>
          <a:blip r:embed="rId2"/>
          <a:stretch>
            <a:fillRect/>
          </a:stretch>
        </p:blipFill>
        <p:spPr>
          <a:xfrm>
            <a:off x="2966738" y="1771311"/>
            <a:ext cx="1060796" cy="1036410"/>
          </a:xfrm>
          <a:prstGeom prst="rect">
            <a:avLst/>
          </a:prstGeom>
        </p:spPr>
      </p:pic>
      <p:pic>
        <p:nvPicPr>
          <p:cNvPr id="7" name="Imagen 6"/>
          <p:cNvPicPr>
            <a:picLocks noChangeAspect="1"/>
          </p:cNvPicPr>
          <p:nvPr/>
        </p:nvPicPr>
        <p:blipFill>
          <a:blip r:embed="rId2"/>
          <a:stretch>
            <a:fillRect/>
          </a:stretch>
        </p:blipFill>
        <p:spPr>
          <a:xfrm>
            <a:off x="5291567" y="468968"/>
            <a:ext cx="1060796" cy="1036410"/>
          </a:xfrm>
          <a:prstGeom prst="rect">
            <a:avLst/>
          </a:prstGeom>
        </p:spPr>
      </p:pic>
      <p:pic>
        <p:nvPicPr>
          <p:cNvPr id="8" name="Imagen 7"/>
          <p:cNvPicPr>
            <a:picLocks noChangeAspect="1"/>
          </p:cNvPicPr>
          <p:nvPr/>
        </p:nvPicPr>
        <p:blipFill>
          <a:blip r:embed="rId2"/>
          <a:stretch>
            <a:fillRect/>
          </a:stretch>
        </p:blipFill>
        <p:spPr>
          <a:xfrm>
            <a:off x="3753499" y="459823"/>
            <a:ext cx="1060796" cy="1036410"/>
          </a:xfrm>
          <a:prstGeom prst="rect">
            <a:avLst/>
          </a:prstGeom>
        </p:spPr>
      </p:pic>
      <p:pic>
        <p:nvPicPr>
          <p:cNvPr id="9" name="Imagen 8"/>
          <p:cNvPicPr>
            <a:picLocks noChangeAspect="1"/>
          </p:cNvPicPr>
          <p:nvPr/>
        </p:nvPicPr>
        <p:blipFill>
          <a:blip r:embed="rId3"/>
          <a:stretch>
            <a:fillRect/>
          </a:stretch>
        </p:blipFill>
        <p:spPr>
          <a:xfrm>
            <a:off x="5990493" y="1765215"/>
            <a:ext cx="1060796" cy="1042506"/>
          </a:xfrm>
          <a:prstGeom prst="rect">
            <a:avLst/>
          </a:prstGeom>
        </p:spPr>
      </p:pic>
      <p:pic>
        <p:nvPicPr>
          <p:cNvPr id="10" name="Imagen 9"/>
          <p:cNvPicPr>
            <a:picLocks noChangeAspect="1"/>
          </p:cNvPicPr>
          <p:nvPr/>
        </p:nvPicPr>
        <p:blipFill>
          <a:blip r:embed="rId3"/>
          <a:stretch>
            <a:fillRect/>
          </a:stretch>
        </p:blipFill>
        <p:spPr>
          <a:xfrm>
            <a:off x="4504806" y="1771311"/>
            <a:ext cx="1060796" cy="1042506"/>
          </a:xfrm>
          <a:prstGeom prst="rect">
            <a:avLst/>
          </a:prstGeom>
        </p:spPr>
      </p:pic>
      <p:pic>
        <p:nvPicPr>
          <p:cNvPr id="12" name="Imagen 11"/>
          <p:cNvPicPr>
            <a:picLocks noChangeAspect="1"/>
          </p:cNvPicPr>
          <p:nvPr/>
        </p:nvPicPr>
        <p:blipFill>
          <a:blip r:embed="rId3"/>
          <a:stretch>
            <a:fillRect/>
          </a:stretch>
        </p:blipFill>
        <p:spPr>
          <a:xfrm>
            <a:off x="10418413" y="1792178"/>
            <a:ext cx="1060796" cy="1042506"/>
          </a:xfrm>
          <a:prstGeom prst="rect">
            <a:avLst/>
          </a:prstGeom>
        </p:spPr>
      </p:pic>
      <p:pic>
        <p:nvPicPr>
          <p:cNvPr id="13" name="Imagen 12"/>
          <p:cNvPicPr>
            <a:picLocks noChangeAspect="1"/>
          </p:cNvPicPr>
          <p:nvPr/>
        </p:nvPicPr>
        <p:blipFill>
          <a:blip r:embed="rId3"/>
          <a:stretch>
            <a:fillRect/>
          </a:stretch>
        </p:blipFill>
        <p:spPr>
          <a:xfrm>
            <a:off x="7455362" y="1765215"/>
            <a:ext cx="1060796" cy="1042506"/>
          </a:xfrm>
          <a:prstGeom prst="rect">
            <a:avLst/>
          </a:prstGeom>
        </p:spPr>
      </p:pic>
      <p:pic>
        <p:nvPicPr>
          <p:cNvPr id="14" name="Imagen 13"/>
          <p:cNvPicPr>
            <a:picLocks noChangeAspect="1"/>
          </p:cNvPicPr>
          <p:nvPr/>
        </p:nvPicPr>
        <p:blipFill>
          <a:blip r:embed="rId3"/>
          <a:stretch>
            <a:fillRect/>
          </a:stretch>
        </p:blipFill>
        <p:spPr>
          <a:xfrm>
            <a:off x="8932726" y="1781627"/>
            <a:ext cx="1060796" cy="1042506"/>
          </a:xfrm>
          <a:prstGeom prst="rect">
            <a:avLst/>
          </a:prstGeom>
        </p:spPr>
      </p:pic>
      <p:pic>
        <p:nvPicPr>
          <p:cNvPr id="18" name="Imagen 17"/>
          <p:cNvPicPr>
            <a:picLocks noChangeAspect="1"/>
          </p:cNvPicPr>
          <p:nvPr/>
        </p:nvPicPr>
        <p:blipFill>
          <a:blip r:embed="rId3"/>
          <a:stretch>
            <a:fillRect/>
          </a:stretch>
        </p:blipFill>
        <p:spPr>
          <a:xfrm>
            <a:off x="2156016" y="453727"/>
            <a:ext cx="1060796" cy="1042506"/>
          </a:xfrm>
          <a:prstGeom prst="rect">
            <a:avLst/>
          </a:prstGeom>
        </p:spPr>
      </p:pic>
      <p:pic>
        <p:nvPicPr>
          <p:cNvPr id="19" name="Imagen 18"/>
          <p:cNvPicPr>
            <a:picLocks noChangeAspect="1"/>
          </p:cNvPicPr>
          <p:nvPr/>
        </p:nvPicPr>
        <p:blipFill>
          <a:blip r:embed="rId4"/>
          <a:stretch>
            <a:fillRect/>
          </a:stretch>
        </p:blipFill>
        <p:spPr>
          <a:xfrm>
            <a:off x="2966738" y="468968"/>
            <a:ext cx="1060796" cy="1012024"/>
          </a:xfrm>
          <a:prstGeom prst="rect">
            <a:avLst/>
          </a:prstGeom>
        </p:spPr>
      </p:pic>
      <p:pic>
        <p:nvPicPr>
          <p:cNvPr id="20" name="Imagen 19"/>
          <p:cNvPicPr>
            <a:picLocks noChangeAspect="1"/>
          </p:cNvPicPr>
          <p:nvPr/>
        </p:nvPicPr>
        <p:blipFill>
          <a:blip r:embed="rId5"/>
          <a:stretch>
            <a:fillRect/>
          </a:stretch>
        </p:blipFill>
        <p:spPr>
          <a:xfrm>
            <a:off x="4531680" y="481161"/>
            <a:ext cx="1060796" cy="1012024"/>
          </a:xfrm>
          <a:prstGeom prst="rect">
            <a:avLst/>
          </a:prstGeom>
        </p:spPr>
      </p:pic>
      <p:pic>
        <p:nvPicPr>
          <p:cNvPr id="21" name="Imagen 20"/>
          <p:cNvPicPr>
            <a:picLocks noChangeAspect="1"/>
          </p:cNvPicPr>
          <p:nvPr/>
        </p:nvPicPr>
        <p:blipFill>
          <a:blip r:embed="rId6"/>
          <a:stretch>
            <a:fillRect/>
          </a:stretch>
        </p:blipFill>
        <p:spPr>
          <a:xfrm>
            <a:off x="6051454" y="481161"/>
            <a:ext cx="1060796" cy="1012024"/>
          </a:xfrm>
          <a:prstGeom prst="rect">
            <a:avLst/>
          </a:prstGeom>
        </p:spPr>
      </p:pic>
      <p:pic>
        <p:nvPicPr>
          <p:cNvPr id="22" name="Imagen 21"/>
          <p:cNvPicPr>
            <a:picLocks noChangeAspect="1"/>
          </p:cNvPicPr>
          <p:nvPr/>
        </p:nvPicPr>
        <p:blipFill>
          <a:blip r:embed="rId6"/>
          <a:stretch>
            <a:fillRect/>
          </a:stretch>
        </p:blipFill>
        <p:spPr>
          <a:xfrm>
            <a:off x="6713950" y="1781627"/>
            <a:ext cx="1060796" cy="1012024"/>
          </a:xfrm>
          <a:prstGeom prst="rect">
            <a:avLst/>
          </a:prstGeom>
        </p:spPr>
      </p:pic>
      <p:pic>
        <p:nvPicPr>
          <p:cNvPr id="23" name="Imagen 22"/>
          <p:cNvPicPr>
            <a:picLocks noChangeAspect="1"/>
          </p:cNvPicPr>
          <p:nvPr/>
        </p:nvPicPr>
        <p:blipFill>
          <a:blip r:embed="rId6"/>
          <a:stretch>
            <a:fillRect/>
          </a:stretch>
        </p:blipFill>
        <p:spPr>
          <a:xfrm>
            <a:off x="5266806" y="1781627"/>
            <a:ext cx="1060796" cy="1012024"/>
          </a:xfrm>
          <a:prstGeom prst="rect">
            <a:avLst/>
          </a:prstGeom>
        </p:spPr>
      </p:pic>
      <p:pic>
        <p:nvPicPr>
          <p:cNvPr id="24" name="Imagen 23"/>
          <p:cNvPicPr>
            <a:picLocks noChangeAspect="1"/>
          </p:cNvPicPr>
          <p:nvPr/>
        </p:nvPicPr>
        <p:blipFill>
          <a:blip r:embed="rId6"/>
          <a:stretch>
            <a:fillRect/>
          </a:stretch>
        </p:blipFill>
        <p:spPr>
          <a:xfrm>
            <a:off x="3753499" y="1783504"/>
            <a:ext cx="1060796" cy="1012024"/>
          </a:xfrm>
          <a:prstGeom prst="rect">
            <a:avLst/>
          </a:prstGeom>
        </p:spPr>
      </p:pic>
      <p:pic>
        <p:nvPicPr>
          <p:cNvPr id="25" name="Imagen 24"/>
          <p:cNvPicPr>
            <a:picLocks noChangeAspect="1"/>
          </p:cNvPicPr>
          <p:nvPr/>
        </p:nvPicPr>
        <p:blipFill>
          <a:blip r:embed="rId6"/>
          <a:stretch>
            <a:fillRect/>
          </a:stretch>
        </p:blipFill>
        <p:spPr>
          <a:xfrm>
            <a:off x="8181165" y="1765215"/>
            <a:ext cx="1060796" cy="1012024"/>
          </a:xfrm>
          <a:prstGeom prst="rect">
            <a:avLst/>
          </a:prstGeom>
        </p:spPr>
      </p:pic>
      <p:pic>
        <p:nvPicPr>
          <p:cNvPr id="26" name="Imagen 25"/>
          <p:cNvPicPr>
            <a:picLocks noChangeAspect="1"/>
          </p:cNvPicPr>
          <p:nvPr/>
        </p:nvPicPr>
        <p:blipFill>
          <a:blip r:embed="rId6"/>
          <a:stretch>
            <a:fillRect/>
          </a:stretch>
        </p:blipFill>
        <p:spPr>
          <a:xfrm>
            <a:off x="2215431" y="1781627"/>
            <a:ext cx="1060796" cy="1012024"/>
          </a:xfrm>
          <a:prstGeom prst="rect">
            <a:avLst/>
          </a:prstGeom>
        </p:spPr>
      </p:pic>
      <p:pic>
        <p:nvPicPr>
          <p:cNvPr id="27" name="Imagen 26"/>
          <p:cNvPicPr>
            <a:picLocks noChangeAspect="1"/>
          </p:cNvPicPr>
          <p:nvPr/>
        </p:nvPicPr>
        <p:blipFill>
          <a:blip r:embed="rId6"/>
          <a:stretch>
            <a:fillRect/>
          </a:stretch>
        </p:blipFill>
        <p:spPr>
          <a:xfrm>
            <a:off x="9648380" y="1781627"/>
            <a:ext cx="1060796" cy="1012024"/>
          </a:xfrm>
          <a:prstGeom prst="rect">
            <a:avLst/>
          </a:prstGeom>
        </p:spPr>
      </p:pic>
      <p:sp>
        <p:nvSpPr>
          <p:cNvPr id="29" name="CuadroTexto 28"/>
          <p:cNvSpPr txBox="1"/>
          <p:nvPr/>
        </p:nvSpPr>
        <p:spPr>
          <a:xfrm>
            <a:off x="801858" y="633230"/>
            <a:ext cx="6262984" cy="707886"/>
          </a:xfrm>
          <a:prstGeom prst="rect">
            <a:avLst/>
          </a:prstGeom>
          <a:noFill/>
        </p:spPr>
        <p:txBody>
          <a:bodyPr wrap="square" rtlCol="0">
            <a:spAutoFit/>
          </a:bodyPr>
          <a:lstStyle/>
          <a:p>
            <a:r>
              <a:rPr lang="es-MX" sz="4000" b="1" dirty="0" smtClean="0"/>
              <a:t>A     S     P    E     C     T    O    S</a:t>
            </a:r>
            <a:endParaRPr lang="es-MX" sz="4000" b="1" dirty="0"/>
          </a:p>
        </p:txBody>
      </p:sp>
      <p:sp>
        <p:nvSpPr>
          <p:cNvPr id="30" name="CuadroTexto 29"/>
          <p:cNvSpPr txBox="1"/>
          <p:nvPr/>
        </p:nvSpPr>
        <p:spPr>
          <a:xfrm>
            <a:off x="1688123" y="1948937"/>
            <a:ext cx="9678572" cy="707886"/>
          </a:xfrm>
          <a:prstGeom prst="rect">
            <a:avLst/>
          </a:prstGeom>
          <a:noFill/>
        </p:spPr>
        <p:txBody>
          <a:bodyPr wrap="square" rtlCol="0">
            <a:spAutoFit/>
          </a:bodyPr>
          <a:lstStyle/>
          <a:p>
            <a:r>
              <a:rPr lang="es-MX" sz="4000" b="1" dirty="0" smtClean="0"/>
              <a:t>M   E     T    O    D   O    L    O   G     I     C    O    S</a:t>
            </a:r>
            <a:endParaRPr lang="es-MX" sz="4000" b="1" dirty="0"/>
          </a:p>
        </p:txBody>
      </p:sp>
      <p:sp>
        <p:nvSpPr>
          <p:cNvPr id="32" name="CuadroTexto 31"/>
          <p:cNvSpPr txBox="1"/>
          <p:nvPr/>
        </p:nvSpPr>
        <p:spPr>
          <a:xfrm>
            <a:off x="3497136" y="3446584"/>
            <a:ext cx="5406683" cy="3046988"/>
          </a:xfrm>
          <a:prstGeom prst="rect">
            <a:avLst/>
          </a:prstGeom>
          <a:noFill/>
        </p:spPr>
        <p:txBody>
          <a:bodyPr wrap="square" rtlCol="0">
            <a:spAutoFit/>
          </a:bodyPr>
          <a:lstStyle/>
          <a:p>
            <a:pPr algn="ctr"/>
            <a:r>
              <a:rPr lang="es-MX" sz="2400" dirty="0" smtClean="0"/>
              <a:t>La auto-observación se realiza mediante códigos y decisiones tanto del entorno interno como el externo.</a:t>
            </a:r>
          </a:p>
          <a:p>
            <a:pPr algn="ctr"/>
            <a:r>
              <a:rPr lang="es-MX" sz="2400" dirty="0" smtClean="0"/>
              <a:t>Mediante esta observación la escuela produce un esquema para observarse a si misma y a su entorno y le permite definirse como una organización diferenciada.</a:t>
            </a:r>
            <a:endParaRPr lang="es-MX" sz="2400" dirty="0"/>
          </a:p>
        </p:txBody>
      </p:sp>
    </p:spTree>
    <p:extLst>
      <p:ext uri="{BB962C8B-B14F-4D97-AF65-F5344CB8AC3E}">
        <p14:creationId xmlns:p14="http://schemas.microsoft.com/office/powerpoint/2010/main" val="8856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171" r="6992"/>
          <a:stretch/>
        </p:blipFill>
        <p:spPr>
          <a:xfrm>
            <a:off x="1899138" y="1185567"/>
            <a:ext cx="8161532" cy="4511847"/>
          </a:xfrm>
          <a:prstGeom prst="rect">
            <a:avLst/>
          </a:prstGeom>
        </p:spPr>
      </p:pic>
      <p:sp>
        <p:nvSpPr>
          <p:cNvPr id="5" name="CuadroTexto 4"/>
          <p:cNvSpPr txBox="1"/>
          <p:nvPr/>
        </p:nvSpPr>
        <p:spPr>
          <a:xfrm>
            <a:off x="1168753" y="585748"/>
            <a:ext cx="9622301" cy="5711483"/>
          </a:xfrm>
          <a:prstGeom prst="rect">
            <a:avLst/>
          </a:prstGeom>
          <a:noFill/>
          <a:ln w="57150">
            <a:solidFill>
              <a:schemeClr val="accent2">
                <a:lumMod val="40000"/>
                <a:lumOff val="60000"/>
              </a:schemeClr>
            </a:solidFill>
            <a:prstDash val="sysDash"/>
          </a:ln>
        </p:spPr>
        <p:txBody>
          <a:bodyPr wrap="square" rtlCol="0">
            <a:spAutoFit/>
          </a:bodyPr>
          <a:lstStyle/>
          <a:p>
            <a:endParaRPr lang="es-MX" dirty="0"/>
          </a:p>
        </p:txBody>
      </p:sp>
    </p:spTree>
    <p:extLst>
      <p:ext uri="{BB962C8B-B14F-4D97-AF65-F5344CB8AC3E}">
        <p14:creationId xmlns:p14="http://schemas.microsoft.com/office/powerpoint/2010/main" val="1513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181082" y="296214"/>
            <a:ext cx="5422005" cy="103031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3490174" y="549759"/>
            <a:ext cx="4803820" cy="523220"/>
          </a:xfrm>
          <a:prstGeom prst="rect">
            <a:avLst/>
          </a:prstGeom>
          <a:noFill/>
        </p:spPr>
        <p:txBody>
          <a:bodyPr wrap="square" rtlCol="0">
            <a:spAutoFit/>
          </a:bodyPr>
          <a:lstStyle/>
          <a:p>
            <a:pPr algn="ctr"/>
            <a:r>
              <a:rPr lang="es-MX" sz="2800" dirty="0"/>
              <a:t>PROBLEMAS DE REFLEXIÓN</a:t>
            </a:r>
          </a:p>
        </p:txBody>
      </p:sp>
      <p:sp>
        <p:nvSpPr>
          <p:cNvPr id="6" name="CuadroTexto 5"/>
          <p:cNvSpPr txBox="1"/>
          <p:nvPr/>
        </p:nvSpPr>
        <p:spPr>
          <a:xfrm>
            <a:off x="4365939" y="1580069"/>
            <a:ext cx="3696236" cy="3970318"/>
          </a:xfrm>
          <a:prstGeom prst="rect">
            <a:avLst/>
          </a:prstGeom>
          <a:noFill/>
        </p:spPr>
        <p:txBody>
          <a:bodyPr wrap="square" rtlCol="0">
            <a:spAutoFit/>
          </a:bodyPr>
          <a:lstStyle/>
          <a:p>
            <a:r>
              <a:rPr lang="es-MX" dirty="0"/>
              <a:t>El sistema educativo es un sistema funcional de la sociedad. Como tal su estructura y todas las operaciones que el sistema produce están socialmente condicionadas para cumplir una función en la sociedad.</a:t>
            </a:r>
          </a:p>
          <a:p>
            <a:r>
              <a:rPr lang="es-MX" dirty="0"/>
              <a:t>La función, como relación con la sociedad, y la prestación, como relación entre sistemas, no son las únicas que establecen los sistemas funcionales, también se relacionan consigo mismos. La relación de un sistema complejo consigo mismo es una relación de reflexión</a:t>
            </a:r>
          </a:p>
        </p:txBody>
      </p:sp>
    </p:spTree>
    <p:extLst>
      <p:ext uri="{BB962C8B-B14F-4D97-AF65-F5344CB8AC3E}">
        <p14:creationId xmlns:p14="http://schemas.microsoft.com/office/powerpoint/2010/main" val="73409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a:xfrm>
            <a:off x="4056845" y="2846229"/>
            <a:ext cx="1210614" cy="69545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231818" y="2716906"/>
            <a:ext cx="4314423" cy="954107"/>
          </a:xfrm>
          <a:prstGeom prst="rect">
            <a:avLst/>
          </a:prstGeom>
          <a:noFill/>
        </p:spPr>
        <p:txBody>
          <a:bodyPr wrap="square" rtlCol="0">
            <a:spAutoFit/>
          </a:bodyPr>
          <a:lstStyle/>
          <a:p>
            <a:pPr algn="ctr"/>
            <a:r>
              <a:rPr lang="es-MX" sz="2800" b="1" dirty="0" smtClean="0">
                <a:solidFill>
                  <a:schemeClr val="accent2">
                    <a:lumMod val="60000"/>
                    <a:lumOff val="40000"/>
                  </a:schemeClr>
                </a:solidFill>
              </a:rPr>
              <a:t>Homogeneidad </a:t>
            </a:r>
            <a:r>
              <a:rPr lang="es-MX" sz="2800" b="1" dirty="0">
                <a:solidFill>
                  <a:schemeClr val="accent2">
                    <a:lumMod val="60000"/>
                    <a:lumOff val="40000"/>
                  </a:schemeClr>
                </a:solidFill>
              </a:rPr>
              <a:t>y heterogeneidad</a:t>
            </a:r>
          </a:p>
        </p:txBody>
      </p:sp>
      <p:sp>
        <p:nvSpPr>
          <p:cNvPr id="6" name="CuadroTexto 5"/>
          <p:cNvSpPr txBox="1"/>
          <p:nvPr/>
        </p:nvSpPr>
        <p:spPr>
          <a:xfrm>
            <a:off x="6214056" y="419608"/>
            <a:ext cx="4314423" cy="5909310"/>
          </a:xfrm>
          <a:prstGeom prst="rect">
            <a:avLst/>
          </a:prstGeom>
          <a:noFill/>
        </p:spPr>
        <p:txBody>
          <a:bodyPr wrap="square" rtlCol="0">
            <a:spAutoFit/>
          </a:bodyPr>
          <a:lstStyle/>
          <a:p>
            <a:r>
              <a:rPr lang="es-MX" sz="1400" dirty="0"/>
              <a:t>La “característica de los niños” era la diferencia central en el esquema de auto observación de la escuela estudiada.</a:t>
            </a:r>
          </a:p>
          <a:p>
            <a:r>
              <a:rPr lang="es-MX" sz="1400" dirty="0"/>
              <a:t>La escuela distinguía según las características de los niños que observaba a “los niños nuestros” que “no están en condiciones normales”, de “los niños de otros lados</a:t>
            </a:r>
            <a:r>
              <a:rPr lang="es-MX" sz="1400" dirty="0" smtClean="0"/>
              <a:t>” no </a:t>
            </a:r>
            <a:r>
              <a:rPr lang="es-MX" sz="1400" dirty="0"/>
              <a:t>es casual que una escuela defina las condiciones de todos sus alumnos en forma homogénea, como en este caso que, todos, los niños no están en condiciones normales</a:t>
            </a:r>
            <a:r>
              <a:rPr lang="es-MX" sz="1400" dirty="0" smtClean="0"/>
              <a:t>.</a:t>
            </a:r>
          </a:p>
          <a:p>
            <a:r>
              <a:rPr lang="es-MX" sz="1400" dirty="0" smtClean="0"/>
              <a:t> </a:t>
            </a:r>
            <a:r>
              <a:rPr lang="es-MX" sz="1400" dirty="0"/>
              <a:t>Tiene que ver con los temas de reflexión del sistema educativo, con los problemas de autonomía, tecnología y selección social, presentes en la homogeneización del comienzo.</a:t>
            </a:r>
          </a:p>
          <a:p>
            <a:r>
              <a:rPr lang="es-MX" sz="1400" dirty="0"/>
              <a:t>Según Luhmann el sistema educativo desarrolla una observación homogeneizante del comienzo. Esto quiere decir que, ante cada comienzo, el inicio de las clases, de una lección, las condiciones de socialización con las que los niños llegan a la escuela, se parte del supuesto de la igualdad, de la no diversidad de estas situaciones</a:t>
            </a:r>
          </a:p>
          <a:p>
            <a:r>
              <a:rPr lang="es-MX" sz="1400" dirty="0"/>
              <a:t>En segundo lugar, el sistema educativo se ve obligado a establecer nuevas observaciones que le permitan seguir reduciendo la heterogeneidad del entorno.</a:t>
            </a:r>
          </a:p>
          <a:p>
            <a:r>
              <a:rPr lang="es-MX" sz="1400" dirty="0"/>
              <a:t>En tercer lugar, el problema de la homogeneización de comienzo es una condición estructural del sistema educativo, responde a los problemas de reflexión de la relación consigo mismo de este sistema</a:t>
            </a:r>
          </a:p>
        </p:txBody>
      </p:sp>
    </p:spTree>
    <p:extLst>
      <p:ext uri="{BB962C8B-B14F-4D97-AF65-F5344CB8AC3E}">
        <p14:creationId xmlns:p14="http://schemas.microsoft.com/office/powerpoint/2010/main" val="212751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412902" y="162734"/>
            <a:ext cx="5241701" cy="584775"/>
          </a:xfrm>
          <a:prstGeom prst="rect">
            <a:avLst/>
          </a:prstGeom>
          <a:noFill/>
        </p:spPr>
        <p:txBody>
          <a:bodyPr wrap="square" rtlCol="0">
            <a:spAutoFit/>
          </a:bodyPr>
          <a:lstStyle/>
          <a:p>
            <a:pPr algn="ctr"/>
            <a:r>
              <a:rPr lang="es-MX" sz="3200" b="1" dirty="0" smtClean="0">
                <a:solidFill>
                  <a:schemeClr val="accent2">
                    <a:lumMod val="20000"/>
                    <a:lumOff val="80000"/>
                  </a:schemeClr>
                </a:solidFill>
              </a:rPr>
              <a:t>EDUCACION Y SOCIALIZACION</a:t>
            </a:r>
            <a:endParaRPr lang="es-MX" sz="3200" b="1" dirty="0">
              <a:solidFill>
                <a:schemeClr val="accent2">
                  <a:lumMod val="20000"/>
                  <a:lumOff val="80000"/>
                </a:schemeClr>
              </a:solidFill>
            </a:endParaRPr>
          </a:p>
        </p:txBody>
      </p:sp>
      <p:sp>
        <p:nvSpPr>
          <p:cNvPr id="5" name="CuadroTexto 4"/>
          <p:cNvSpPr txBox="1"/>
          <p:nvPr/>
        </p:nvSpPr>
        <p:spPr>
          <a:xfrm>
            <a:off x="4526924" y="391261"/>
            <a:ext cx="3013656" cy="369332"/>
          </a:xfrm>
          <a:prstGeom prst="rect">
            <a:avLst/>
          </a:prstGeom>
          <a:noFill/>
        </p:spPr>
        <p:txBody>
          <a:bodyPr wrap="square" rtlCol="0">
            <a:spAutoFit/>
          </a:bodyPr>
          <a:lstStyle/>
          <a:p>
            <a:r>
              <a:rPr lang="es-MX" dirty="0" smtClean="0"/>
              <a:t>EDUCACION Y SOCIALIZACION</a:t>
            </a:r>
            <a:endParaRPr lang="es-MX" dirty="0"/>
          </a:p>
        </p:txBody>
      </p:sp>
      <p:sp>
        <p:nvSpPr>
          <p:cNvPr id="6" name="CuadroTexto 5"/>
          <p:cNvSpPr txBox="1"/>
          <p:nvPr/>
        </p:nvSpPr>
        <p:spPr>
          <a:xfrm>
            <a:off x="476518" y="1081825"/>
            <a:ext cx="3232597" cy="2308324"/>
          </a:xfrm>
          <a:prstGeom prst="rect">
            <a:avLst/>
          </a:prstGeom>
          <a:noFill/>
          <a:ln w="38100">
            <a:solidFill>
              <a:schemeClr val="accent2">
                <a:lumMod val="20000"/>
                <a:lumOff val="80000"/>
              </a:schemeClr>
            </a:solidFill>
            <a:prstDash val="sysDash"/>
          </a:ln>
        </p:spPr>
        <p:txBody>
          <a:bodyPr wrap="square" rtlCol="0">
            <a:spAutoFit/>
          </a:bodyPr>
          <a:lstStyle/>
          <a:p>
            <a:pPr algn="ctr"/>
            <a:r>
              <a:rPr lang="es-MX" sz="1600" dirty="0"/>
              <a:t>La diferencia entre escuela y familia estaba presente en el esquema de autoobservación de la escuela estudiada. Aparecía a la hora de observar diferencias con otras escuelas e incluso se creaba un código para observar las diferencias entre la socialización barrial y la propuesta escolar.</a:t>
            </a:r>
          </a:p>
        </p:txBody>
      </p:sp>
      <p:sp>
        <p:nvSpPr>
          <p:cNvPr id="7" name="CuadroTexto 6"/>
          <p:cNvSpPr txBox="1"/>
          <p:nvPr/>
        </p:nvSpPr>
        <p:spPr>
          <a:xfrm>
            <a:off x="8126569" y="1081825"/>
            <a:ext cx="3515933" cy="2308324"/>
          </a:xfrm>
          <a:prstGeom prst="rect">
            <a:avLst/>
          </a:prstGeom>
          <a:noFill/>
          <a:ln w="38100">
            <a:solidFill>
              <a:schemeClr val="accent2">
                <a:lumMod val="20000"/>
                <a:lumOff val="80000"/>
              </a:schemeClr>
            </a:solidFill>
            <a:prstDash val="sysDash"/>
          </a:ln>
        </p:spPr>
        <p:txBody>
          <a:bodyPr wrap="square" rtlCol="0">
            <a:spAutoFit/>
          </a:bodyPr>
          <a:lstStyle/>
          <a:p>
            <a:pPr algn="ctr"/>
            <a:r>
              <a:rPr lang="es-MX" sz="1600" dirty="0"/>
              <a:t>Actualmente el sistema educativo está orientado a una enseñanza que educa. En el sistema educativo se educa para la vida social, esto es, se socializa para otros sistemas, económico, político, etc.. Esta orientación del sistema educativo es doblemente importante para la reflexión de la relación entre la escuela y la familia.</a:t>
            </a:r>
          </a:p>
        </p:txBody>
      </p:sp>
      <p:sp>
        <p:nvSpPr>
          <p:cNvPr id="8" name="CuadroTexto 7"/>
          <p:cNvSpPr txBox="1"/>
          <p:nvPr/>
        </p:nvSpPr>
        <p:spPr>
          <a:xfrm>
            <a:off x="2408349" y="3724465"/>
            <a:ext cx="3219719" cy="2554545"/>
          </a:xfrm>
          <a:prstGeom prst="rect">
            <a:avLst/>
          </a:prstGeom>
          <a:noFill/>
          <a:ln w="38100">
            <a:solidFill>
              <a:schemeClr val="accent2">
                <a:lumMod val="20000"/>
                <a:lumOff val="80000"/>
              </a:schemeClr>
            </a:solidFill>
            <a:prstDash val="sysDash"/>
          </a:ln>
        </p:spPr>
        <p:txBody>
          <a:bodyPr wrap="square" rtlCol="0">
            <a:spAutoFit/>
          </a:bodyPr>
          <a:lstStyle/>
          <a:p>
            <a:pPr algn="ctr"/>
            <a:r>
              <a:rPr lang="es-MX" sz="1600" dirty="0"/>
              <a:t>La educación, dice Luhmann, es sólo una actividad ocasional en un proceso de socialización siempre en marcha. Con la evolución social el sistema educativo toma parte tanto de la educación como de la socialización en las escuelas. Sin embargo, esto no quiere decir que sólo se socialice y se eduque en la escuela.</a:t>
            </a:r>
          </a:p>
        </p:txBody>
      </p:sp>
      <p:sp>
        <p:nvSpPr>
          <p:cNvPr id="9" name="CuadroTexto 8"/>
          <p:cNvSpPr txBox="1"/>
          <p:nvPr/>
        </p:nvSpPr>
        <p:spPr>
          <a:xfrm>
            <a:off x="6458755" y="3693687"/>
            <a:ext cx="2917065" cy="2585323"/>
          </a:xfrm>
          <a:prstGeom prst="rect">
            <a:avLst/>
          </a:prstGeom>
          <a:noFill/>
          <a:ln w="38100">
            <a:solidFill>
              <a:schemeClr val="accent2">
                <a:lumMod val="20000"/>
                <a:lumOff val="80000"/>
              </a:schemeClr>
            </a:solidFill>
            <a:prstDash val="sysDash"/>
          </a:ln>
        </p:spPr>
        <p:txBody>
          <a:bodyPr wrap="square" rtlCol="0">
            <a:spAutoFit/>
          </a:bodyPr>
          <a:lstStyle/>
          <a:p>
            <a:pPr algn="ctr"/>
            <a:r>
              <a:rPr lang="es-MX" sz="1600" dirty="0"/>
              <a:t>La familia es un sistema social que para el sistema educativo funciona como ámbito </a:t>
            </a:r>
            <a:r>
              <a:rPr lang="es-MX" sz="1600" dirty="0" smtClean="0"/>
              <a:t>traslaparte. </a:t>
            </a:r>
            <a:r>
              <a:rPr lang="es-MX" sz="1600" dirty="0"/>
              <a:t>El sistema educativo lo observa como deficiente y toma esta observación como una condición previa del éxito escolar, orientándose hacia una educación compensatoria de su déficit socializador</a:t>
            </a:r>
            <a:r>
              <a:rPr lang="es-MX" dirty="0"/>
              <a:t>.</a:t>
            </a:r>
          </a:p>
        </p:txBody>
      </p:sp>
      <p:pic>
        <p:nvPicPr>
          <p:cNvPr id="10" name="Imagen 9"/>
          <p:cNvPicPr>
            <a:picLocks noChangeAspect="1"/>
          </p:cNvPicPr>
          <p:nvPr/>
        </p:nvPicPr>
        <p:blipFill>
          <a:blip r:embed="rId2"/>
          <a:stretch>
            <a:fillRect/>
          </a:stretch>
        </p:blipFill>
        <p:spPr>
          <a:xfrm>
            <a:off x="4482705" y="1260993"/>
            <a:ext cx="2870273" cy="1888432"/>
          </a:xfrm>
          <a:prstGeom prst="rect">
            <a:avLst/>
          </a:prstGeom>
        </p:spPr>
      </p:pic>
    </p:spTree>
    <p:extLst>
      <p:ext uri="{BB962C8B-B14F-4D97-AF65-F5344CB8AC3E}">
        <p14:creationId xmlns:p14="http://schemas.microsoft.com/office/powerpoint/2010/main" val="368653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a 1"/>
          <p:cNvSpPr/>
          <p:nvPr/>
        </p:nvSpPr>
        <p:spPr>
          <a:xfrm>
            <a:off x="4069724" y="309092"/>
            <a:ext cx="4237150" cy="1146220"/>
          </a:xfrm>
          <a:prstGeom prst="wav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4334545" y="528259"/>
            <a:ext cx="3707507" cy="707886"/>
          </a:xfrm>
          <a:prstGeom prst="rect">
            <a:avLst/>
          </a:prstGeom>
          <a:noFill/>
        </p:spPr>
        <p:txBody>
          <a:bodyPr wrap="square" rtlCol="0">
            <a:spAutoFit/>
          </a:bodyPr>
          <a:lstStyle/>
          <a:p>
            <a:pPr algn="ctr"/>
            <a:r>
              <a:rPr lang="es-MX" sz="4000" b="1" dirty="0" smtClean="0">
                <a:latin typeface="Brush Script MT" panose="03060802040406070304" pitchFamily="66" charset="0"/>
              </a:rPr>
              <a:t>Déficits </a:t>
            </a:r>
            <a:r>
              <a:rPr lang="es-MX" sz="4000" b="1" dirty="0">
                <a:latin typeface="Brush Script MT" panose="03060802040406070304" pitchFamily="66" charset="0"/>
              </a:rPr>
              <a:t>e inflaciones</a:t>
            </a:r>
          </a:p>
        </p:txBody>
      </p:sp>
      <p:sp>
        <p:nvSpPr>
          <p:cNvPr id="5" name="CuadroTexto 4"/>
          <p:cNvSpPr txBox="1"/>
          <p:nvPr/>
        </p:nvSpPr>
        <p:spPr>
          <a:xfrm>
            <a:off x="1326523" y="2112135"/>
            <a:ext cx="10225826" cy="3693319"/>
          </a:xfrm>
          <a:prstGeom prst="rect">
            <a:avLst/>
          </a:prstGeom>
          <a:noFill/>
        </p:spPr>
        <p:txBody>
          <a:bodyPr wrap="square" rtlCol="0">
            <a:spAutoFit/>
          </a:bodyPr>
          <a:lstStyle/>
          <a:p>
            <a:r>
              <a:rPr lang="es-MX"/>
              <a:t>En los puntos anteriores hacíamos referencia a la presencia de técnicos/as del área social en la relación escuela- comunidad. La relación escuela – comunidad parece estar muchas veces mediada por diferentes técnicos: psicólogos, sociólogos, trabajadores sociales, etc. En términos luhmannianos la relación de autoobservación del sistema educativo, y de las escuelas, supone una observación de la comunidad y las observaciones, expresadas en demandas varias, respecto a estas disciplinas científicas</a:t>
            </a:r>
          </a:p>
          <a:p>
            <a:endParaRPr lang="es-MX"/>
          </a:p>
          <a:p>
            <a:r>
              <a:rPr lang="es-MX"/>
              <a:t>El problema es que el papel de estas disciplinas en el tema es complejo. La investigación educativa, por ejemplo, no es fácil. Y no lo es no sólo por la complejidad del tema a estudiar. No lo es porque según Luhmann, se produce una inflación de expectativas.</a:t>
            </a:r>
          </a:p>
          <a:p>
            <a:endParaRPr lang="es-MX"/>
          </a:p>
          <a:p>
            <a:r>
              <a:rPr lang="es-MX"/>
              <a:t>Esto sucede por lo que Luhmann llama el déficit tecnológico del sistema educativo. La tecnología deficiente no se refiere a que el sistema educativo utilice una tecnología equivocada: que la didáctica no sea la correcta o que las metodologías no sean las apropiadas.</a:t>
            </a:r>
            <a:endParaRPr lang="es-MX" dirty="0"/>
          </a:p>
        </p:txBody>
      </p:sp>
    </p:spTree>
    <p:extLst>
      <p:ext uri="{BB962C8B-B14F-4D97-AF65-F5344CB8AC3E}">
        <p14:creationId xmlns:p14="http://schemas.microsoft.com/office/powerpoint/2010/main" val="31703462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1064</Words>
  <Application>Microsoft Office PowerPoint</Application>
  <PresentationFormat>Panorámica</PresentationFormat>
  <Paragraphs>47</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Brush Script MT</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14</cp:revision>
  <dcterms:created xsi:type="dcterms:W3CDTF">2021-04-06T00:06:14Z</dcterms:created>
  <dcterms:modified xsi:type="dcterms:W3CDTF">2021-04-07T23:22:56Z</dcterms:modified>
</cp:coreProperties>
</file>