
<file path=[Content_Types].xml><?xml version="1.0" encoding="utf-8"?>
<Types xmlns="http://schemas.openxmlformats.org/package/2006/content-types">
  <Default Extension="bmp" ContentType="image/bmp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8" r:id="rId3"/>
    <p:sldId id="259" r:id="rId4"/>
    <p:sldId id="260" r:id="rId5"/>
    <p:sldId id="262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03FCE02C-6EC6-4E09-BC2C-9FDED4DE236E}" type="datetimeFigureOut">
              <a:rPr lang="en-US" dirty="0"/>
              <a:t>4/14/2021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075A7A-4A9A-410F-B848-AB998ACC9419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3E88-2D66-4D17-B0FA-EA13CB20B2FF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8F36E1-9596-4E98-8786-4A17C5D29C65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E4D1A55-63BC-4BA2-9538-7DDEADA10621}" type="datetimeFigureOut">
              <a:rPr lang="en-US" dirty="0"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D01ABB-8821-4BF5-97A9-E1A66ACAEAA9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C37B1C-D4A1-4A4F-A470-80868146AFC5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31D1B9-F39E-471E-80A9-595CAA5664AD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FCEABC-E2B9-4606-A74F-CB06AF596887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tangle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704850"/>
            <a:ext cx="7562850" cy="51435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8850A0-01A3-4F4E-AA52-F716A9BFD4EB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5811CCA-BB49-46C7-A0E2-F42339750F9A}" type="datetimeFigureOut">
              <a:rPr lang="en-US" dirty="0"/>
              <a:t>4/14/2021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17205CAA-4E5A-4223-BD55-C5D2841AC9EF}" type="datetimeFigureOut">
              <a:rPr lang="en-US" dirty="0"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ESCUELA Y </a:t>
            </a:r>
            <a:r>
              <a:rPr lang="es-MX" dirty="0" smtClean="0"/>
              <a:t>COMUNIDAD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734000"/>
          </a:xfrm>
        </p:spPr>
        <p:txBody>
          <a:bodyPr>
            <a:normAutofit fontScale="92500" lnSpcReduction="10000"/>
          </a:bodyPr>
          <a:lstStyle/>
          <a:p>
            <a:r>
              <a:rPr lang="es-MX" dirty="0" smtClean="0"/>
              <a:t>Natalia Elizabeth  Ramírez</a:t>
            </a:r>
          </a:p>
          <a:p>
            <a:r>
              <a:rPr lang="es-MX" dirty="0" smtClean="0"/>
              <a:t>Valeria Torres Gutiérrez</a:t>
            </a:r>
          </a:p>
          <a:p>
            <a:r>
              <a:rPr lang="es-MX" dirty="0" smtClean="0"/>
              <a:t>Valeria </a:t>
            </a:r>
            <a:r>
              <a:rPr lang="es-MX" dirty="0" err="1" smtClean="0"/>
              <a:t>Karely</a:t>
            </a:r>
            <a:r>
              <a:rPr lang="es-MX" dirty="0" smtClean="0"/>
              <a:t> Zamarripa Garza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81261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ABORDAJES REALIZADOS, OBSERVACIONES PENDIENTES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dirty="0"/>
              <a:t>La relación entre el centro educativo y la comunidad parece estar de moda. Se hace presente en las producciones teóricas, en las investigaciones sobre su incidencia en los aprendizajes y en las variadas experiencias de intervención orientadas a su fortalecimiento</a:t>
            </a:r>
          </a:p>
          <a:p>
            <a:pPr marL="342900" indent="-342900">
              <a:buFont typeface="+mj-lt"/>
              <a:buAutoNum type="arabicPeriod"/>
            </a:pPr>
            <a:r>
              <a:rPr lang="es-MX" dirty="0" smtClean="0"/>
              <a:t>La </a:t>
            </a:r>
            <a:r>
              <a:rPr lang="es-MX" dirty="0"/>
              <a:t>temática de la relación entre la escuela y la comunidad se inscribe dentro del área más amplia del contexto social de la educación o de la relación entre educación y sociedad</a:t>
            </a:r>
            <a:r>
              <a:rPr lang="es-MX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s-MX" dirty="0"/>
              <a:t>A nuestro entender estas aproximaciones específicas pueden englobarse en tres grandes tipos de enfoques: aquellos que entienden la relación escuela - comunidad como situación de encuentro en el niño de su contexto sociocultural con la propuesta escolar; aquellos que atienden a las relaciones entre escuela y comunidad como una relación de interacción entre referentes educativos, por ejemplo, entre docentes y familiares; y aquellos que definen la escuela como un actor comunitario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9189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76647" y="982658"/>
            <a:ext cx="10058400" cy="3931920"/>
          </a:xfrm>
        </p:spPr>
        <p:txBody>
          <a:bodyPr/>
          <a:lstStyle/>
          <a:p>
            <a:r>
              <a:rPr lang="es-MX" dirty="0"/>
              <a:t>El encuentro o desencuentro entre el contexto sociocultural de la comunidad y la escuela que experimenta cada niño o niña escolarizada puede resultar, según sea consistente o no, en el éxito o el fracaso educativo</a:t>
            </a:r>
            <a:r>
              <a:rPr lang="es-MX" dirty="0" smtClean="0"/>
              <a:t>.</a:t>
            </a:r>
          </a:p>
          <a:p>
            <a:r>
              <a:rPr lang="es-MX" dirty="0" smtClean="0"/>
              <a:t>La </a:t>
            </a:r>
            <a:r>
              <a:rPr lang="es-MX" dirty="0"/>
              <a:t>relación entre escuela y comunidad no es una situación a resolver en última instancia por el educando, sino un tipo de vínculo entre referentes educativos, ya sea entre personas, docentes y familiares, o entre instituciones, familia y escuela. </a:t>
            </a:r>
            <a:endParaRPr lang="es-MX" dirty="0" smtClean="0"/>
          </a:p>
          <a:p>
            <a:r>
              <a:rPr lang="es-MX" dirty="0" smtClean="0"/>
              <a:t>La </a:t>
            </a:r>
            <a:r>
              <a:rPr lang="es-MX" dirty="0"/>
              <a:t>frecuencia y tipo de actividades de encuentro familia – escuela, las expectativas positivas mutuas y el tipo de vínculo entre escuela y comunidad en sentido amplio están asociados, junto a otros factores de índole organizacional, con el logro de los aprendizajes escolares. (</a:t>
            </a:r>
            <a:r>
              <a:rPr lang="es-MX" dirty="0" err="1"/>
              <a:t>Edmonds</a:t>
            </a:r>
            <a:r>
              <a:rPr lang="es-MX" dirty="0"/>
              <a:t>, 1979; Lee, </a:t>
            </a:r>
            <a:r>
              <a:rPr lang="es-MX" dirty="0" err="1"/>
              <a:t>Bryck</a:t>
            </a:r>
            <a:r>
              <a:rPr lang="es-MX" dirty="0"/>
              <a:t> &amp; Smith, 1993) </a:t>
            </a:r>
            <a:endParaRPr lang="es-MX" dirty="0" smtClean="0"/>
          </a:p>
          <a:p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1780" y="4243723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537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66800" y="1549329"/>
            <a:ext cx="10058400" cy="3931920"/>
          </a:xfrm>
        </p:spPr>
        <p:txBody>
          <a:bodyPr/>
          <a:lstStyle/>
          <a:p>
            <a:r>
              <a:rPr lang="es-MX" dirty="0"/>
              <a:t>En algunas propuestas desde la concepción de las redes sociales se ha entendido que tanto la familia como la escuela pertenecen, junto a otras organizaciones sociales, a una comunidad concebida como una red de relaciones. </a:t>
            </a:r>
            <a:endParaRPr lang="es-MX" dirty="0" smtClean="0"/>
          </a:p>
          <a:p>
            <a:r>
              <a:rPr lang="es-MX" dirty="0"/>
              <a:t>Los abordajes realizados tanto en el marco de la investigación como de la intervención socioeducativa han aportado elementos sobre la incidencia de la familia y la escuela en los aprendizajes y diversas apreciaciones sobre cómo debiera ser la relación entre la escuela y la comunidad.</a:t>
            </a:r>
          </a:p>
        </p:txBody>
      </p:sp>
    </p:spTree>
    <p:extLst>
      <p:ext uri="{BB962C8B-B14F-4D97-AF65-F5344CB8AC3E}">
        <p14:creationId xmlns:p14="http://schemas.microsoft.com/office/powerpoint/2010/main" val="2433467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3948" y="1302913"/>
            <a:ext cx="10058400" cy="4579727"/>
          </a:xfrm>
        </p:spPr>
        <p:txBody>
          <a:bodyPr/>
          <a:lstStyle/>
          <a:p>
            <a:pPr algn="ctr"/>
            <a:r>
              <a:rPr lang="es-MX" dirty="0"/>
              <a:t>EL ESQUEMA DE AUTOOBSERVACIÓN DE LA ESCUELA</a:t>
            </a:r>
            <a:r>
              <a:rPr lang="es-MX" dirty="0" smtClean="0"/>
              <a:t>:</a:t>
            </a:r>
          </a:p>
          <a:p>
            <a:endParaRPr lang="es-MX" dirty="0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6229555" y="3464189"/>
            <a:ext cx="0" cy="128587"/>
          </a:xfrm>
          <a:prstGeom prst="line">
            <a:avLst/>
          </a:prstGeom>
          <a:noFill/>
          <a:ln w="5736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5" name="AutoShape 4"/>
          <p:cNvSpPr>
            <a:spLocks/>
          </p:cNvSpPr>
          <p:nvPr/>
        </p:nvSpPr>
        <p:spPr bwMode="auto">
          <a:xfrm>
            <a:off x="6014490" y="3836302"/>
            <a:ext cx="714375" cy="104775"/>
          </a:xfrm>
          <a:custGeom>
            <a:avLst/>
            <a:gdLst>
              <a:gd name="T0" fmla="+- 0 6918 6918"/>
              <a:gd name="T1" fmla="*/ T0 w 1124"/>
              <a:gd name="T2" fmla="+- 0 2052 2052"/>
              <a:gd name="T3" fmla="*/ 2052 h 165"/>
              <a:gd name="T4" fmla="+- 0 6918 6918"/>
              <a:gd name="T5" fmla="*/ T4 w 1124"/>
              <a:gd name="T6" fmla="+- 0 2217 2052"/>
              <a:gd name="T7" fmla="*/ 2217 h 165"/>
              <a:gd name="T8" fmla="+- 0 7865 6918"/>
              <a:gd name="T9" fmla="*/ T8 w 1124"/>
              <a:gd name="T10" fmla="+- 0 2217 2052"/>
              <a:gd name="T11" fmla="*/ 2217 h 165"/>
              <a:gd name="T12" fmla="+- 0 7852 6918"/>
              <a:gd name="T13" fmla="*/ T12 w 1124"/>
              <a:gd name="T14" fmla="+- 0 2217 2052"/>
              <a:gd name="T15" fmla="*/ 2217 h 165"/>
              <a:gd name="T16" fmla="+- 0 8042 6918"/>
              <a:gd name="T17" fmla="*/ T16 w 1124"/>
              <a:gd name="T18" fmla="+- 0 2217 2052"/>
              <a:gd name="T19" fmla="*/ 2217 h 165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</a:cxnLst>
            <a:rect l="0" t="0" r="r" b="b"/>
            <a:pathLst>
              <a:path w="1124" h="165">
                <a:moveTo>
                  <a:pt x="0" y="0"/>
                </a:moveTo>
                <a:lnTo>
                  <a:pt x="0" y="165"/>
                </a:lnTo>
                <a:lnTo>
                  <a:pt x="947" y="165"/>
                </a:lnTo>
                <a:moveTo>
                  <a:pt x="934" y="165"/>
                </a:moveTo>
                <a:lnTo>
                  <a:pt x="1124" y="165"/>
                </a:lnTo>
              </a:path>
            </a:pathLst>
          </a:custGeom>
          <a:noFill/>
          <a:ln w="5736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" name="Line 3"/>
          <p:cNvSpPr>
            <a:spLocks noChangeShapeType="1"/>
          </p:cNvSpPr>
          <p:nvPr/>
        </p:nvSpPr>
        <p:spPr bwMode="auto">
          <a:xfrm>
            <a:off x="5473148" y="3888690"/>
            <a:ext cx="0" cy="361950"/>
          </a:xfrm>
          <a:prstGeom prst="line">
            <a:avLst/>
          </a:prstGeom>
          <a:noFill/>
          <a:ln w="5736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7" name="Line 2"/>
          <p:cNvSpPr>
            <a:spLocks noChangeShapeType="1"/>
          </p:cNvSpPr>
          <p:nvPr/>
        </p:nvSpPr>
        <p:spPr bwMode="auto">
          <a:xfrm>
            <a:off x="4773065" y="3787883"/>
            <a:ext cx="0" cy="96838"/>
          </a:xfrm>
          <a:prstGeom prst="line">
            <a:avLst/>
          </a:prstGeom>
          <a:noFill/>
          <a:ln w="5736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8" name="AutoShape 1"/>
          <p:cNvSpPr>
            <a:spLocks/>
          </p:cNvSpPr>
          <p:nvPr/>
        </p:nvSpPr>
        <p:spPr bwMode="auto">
          <a:xfrm>
            <a:off x="4785281" y="4258443"/>
            <a:ext cx="577850" cy="112712"/>
          </a:xfrm>
          <a:custGeom>
            <a:avLst/>
            <a:gdLst>
              <a:gd name="T0" fmla="+- 0 5958 5048"/>
              <a:gd name="T1" fmla="*/ T0 w 911"/>
              <a:gd name="T2" fmla="+- 0 1938 1938"/>
              <a:gd name="T3" fmla="*/ 1938 h 178"/>
              <a:gd name="T4" fmla="+- 0 5048 5048"/>
              <a:gd name="T5" fmla="*/ T4 w 911"/>
              <a:gd name="T6" fmla="+- 0 1938 1938"/>
              <a:gd name="T7" fmla="*/ 1938 h 178"/>
              <a:gd name="T8" fmla="+- 0 5048 5048"/>
              <a:gd name="T9" fmla="*/ T8 w 911"/>
              <a:gd name="T10" fmla="+- 0 1950 1938"/>
              <a:gd name="T11" fmla="*/ 1950 h 178"/>
              <a:gd name="T12" fmla="+- 0 5048 5048"/>
              <a:gd name="T13" fmla="*/ T12 w 911"/>
              <a:gd name="T14" fmla="+- 0 2115 1938"/>
              <a:gd name="T15" fmla="*/ 2115 h 178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911" h="178">
                <a:moveTo>
                  <a:pt x="910" y="0"/>
                </a:moveTo>
                <a:lnTo>
                  <a:pt x="0" y="0"/>
                </a:lnTo>
                <a:moveTo>
                  <a:pt x="0" y="12"/>
                </a:moveTo>
                <a:lnTo>
                  <a:pt x="0" y="177"/>
                </a:lnTo>
              </a:path>
            </a:pathLst>
          </a:custGeom>
          <a:noFill/>
          <a:ln w="5736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grpSp>
        <p:nvGrpSpPr>
          <p:cNvPr id="9" name="Group 6"/>
          <p:cNvGrpSpPr>
            <a:grpSpLocks/>
          </p:cNvGrpSpPr>
          <p:nvPr/>
        </p:nvGrpSpPr>
        <p:grpSpPr bwMode="auto">
          <a:xfrm>
            <a:off x="3023636" y="2570777"/>
            <a:ext cx="5626444" cy="3093720"/>
            <a:chOff x="3692" y="492"/>
            <a:chExt cx="6656" cy="3418"/>
          </a:xfrm>
        </p:grpSpPr>
        <p:sp>
          <p:nvSpPr>
            <p:cNvPr id="10" name="Freeform 14"/>
            <p:cNvSpPr>
              <a:spLocks/>
            </p:cNvSpPr>
            <p:nvPr/>
          </p:nvSpPr>
          <p:spPr bwMode="auto">
            <a:xfrm>
              <a:off x="3692" y="492"/>
              <a:ext cx="6656" cy="3418"/>
            </a:xfrm>
            <a:custGeom>
              <a:avLst/>
              <a:gdLst>
                <a:gd name="T0" fmla="+- 0 10348 3692"/>
                <a:gd name="T1" fmla="*/ T0 w 6656"/>
                <a:gd name="T2" fmla="+- 0 493 493"/>
                <a:gd name="T3" fmla="*/ 493 h 3418"/>
                <a:gd name="T4" fmla="+- 0 3692 3692"/>
                <a:gd name="T5" fmla="*/ T4 w 6656"/>
                <a:gd name="T6" fmla="+- 0 493 493"/>
                <a:gd name="T7" fmla="*/ 493 h 3418"/>
                <a:gd name="T8" fmla="+- 0 3692 3692"/>
                <a:gd name="T9" fmla="*/ T8 w 6656"/>
                <a:gd name="T10" fmla="+- 0 502 493"/>
                <a:gd name="T11" fmla="*/ 502 h 3418"/>
                <a:gd name="T12" fmla="+- 0 3692 3692"/>
                <a:gd name="T13" fmla="*/ T12 w 6656"/>
                <a:gd name="T14" fmla="+- 0 3910 493"/>
                <a:gd name="T15" fmla="*/ 3910 h 3418"/>
                <a:gd name="T16" fmla="+- 0 3701 3692"/>
                <a:gd name="T17" fmla="*/ T16 w 6656"/>
                <a:gd name="T18" fmla="+- 0 3910 493"/>
                <a:gd name="T19" fmla="*/ 3910 h 3418"/>
                <a:gd name="T20" fmla="+- 0 3701 3692"/>
                <a:gd name="T21" fmla="*/ T20 w 6656"/>
                <a:gd name="T22" fmla="+- 0 502 493"/>
                <a:gd name="T23" fmla="*/ 502 h 3418"/>
                <a:gd name="T24" fmla="+- 0 10339 3692"/>
                <a:gd name="T25" fmla="*/ T24 w 6656"/>
                <a:gd name="T26" fmla="+- 0 502 493"/>
                <a:gd name="T27" fmla="*/ 502 h 3418"/>
                <a:gd name="T28" fmla="+- 0 10339 3692"/>
                <a:gd name="T29" fmla="*/ T28 w 6656"/>
                <a:gd name="T30" fmla="+- 0 3901 493"/>
                <a:gd name="T31" fmla="*/ 3901 h 3418"/>
                <a:gd name="T32" fmla="+- 0 3701 3692"/>
                <a:gd name="T33" fmla="*/ T32 w 6656"/>
                <a:gd name="T34" fmla="+- 0 3901 493"/>
                <a:gd name="T35" fmla="*/ 3901 h 3418"/>
                <a:gd name="T36" fmla="+- 0 3701 3692"/>
                <a:gd name="T37" fmla="*/ T36 w 6656"/>
                <a:gd name="T38" fmla="+- 0 3910 493"/>
                <a:gd name="T39" fmla="*/ 3910 h 3418"/>
                <a:gd name="T40" fmla="+- 0 10339 3692"/>
                <a:gd name="T41" fmla="*/ T40 w 6656"/>
                <a:gd name="T42" fmla="+- 0 3910 493"/>
                <a:gd name="T43" fmla="*/ 3910 h 3418"/>
                <a:gd name="T44" fmla="+- 0 10348 3692"/>
                <a:gd name="T45" fmla="*/ T44 w 6656"/>
                <a:gd name="T46" fmla="+- 0 3910 493"/>
                <a:gd name="T47" fmla="*/ 3910 h 3418"/>
                <a:gd name="T48" fmla="+- 0 10348 3692"/>
                <a:gd name="T49" fmla="*/ T48 w 6656"/>
                <a:gd name="T50" fmla="+- 0 502 493"/>
                <a:gd name="T51" fmla="*/ 502 h 3418"/>
                <a:gd name="T52" fmla="+- 0 10348 3692"/>
                <a:gd name="T53" fmla="*/ T52 w 6656"/>
                <a:gd name="T54" fmla="+- 0 493 493"/>
                <a:gd name="T55" fmla="*/ 493 h 341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</a:cxnLst>
              <a:rect l="0" t="0" r="r" b="b"/>
              <a:pathLst>
                <a:path w="6656" h="3418">
                  <a:moveTo>
                    <a:pt x="6656" y="0"/>
                  </a:moveTo>
                  <a:lnTo>
                    <a:pt x="0" y="0"/>
                  </a:lnTo>
                  <a:lnTo>
                    <a:pt x="0" y="9"/>
                  </a:lnTo>
                  <a:lnTo>
                    <a:pt x="0" y="3417"/>
                  </a:lnTo>
                  <a:lnTo>
                    <a:pt x="9" y="3417"/>
                  </a:lnTo>
                  <a:lnTo>
                    <a:pt x="9" y="9"/>
                  </a:lnTo>
                  <a:lnTo>
                    <a:pt x="6647" y="9"/>
                  </a:lnTo>
                  <a:lnTo>
                    <a:pt x="6647" y="3408"/>
                  </a:lnTo>
                  <a:lnTo>
                    <a:pt x="9" y="3408"/>
                  </a:lnTo>
                  <a:lnTo>
                    <a:pt x="9" y="3417"/>
                  </a:lnTo>
                  <a:lnTo>
                    <a:pt x="6647" y="3417"/>
                  </a:lnTo>
                  <a:lnTo>
                    <a:pt x="6656" y="3417"/>
                  </a:lnTo>
                  <a:lnTo>
                    <a:pt x="6656" y="9"/>
                  </a:lnTo>
                  <a:lnTo>
                    <a:pt x="665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1" name="Text Box 13"/>
            <p:cNvSpPr txBox="1">
              <a:spLocks noChangeArrowheads="1"/>
            </p:cNvSpPr>
            <p:nvPr/>
          </p:nvSpPr>
          <p:spPr bwMode="auto">
            <a:xfrm>
              <a:off x="4631" y="1012"/>
              <a:ext cx="1398" cy="6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87471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87471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87471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87471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87471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87471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87471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87471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87471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874713" algn="l"/>
                </a:tabLst>
              </a:pPr>
              <a:r>
                <a:rPr kumimoji="0" lang="es-ES" altLang="es-MX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anose="02020603050405020304" pitchFamily="18" charset="0"/>
                  <a:cs typeface="Arial" panose="020B0604020202020204" pitchFamily="34" charset="0"/>
                </a:rPr>
                <a:t>grupos de maestros</a:t>
              </a:r>
              <a:endParaRPr kumimoji="0" lang="es-ES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874713" algn="l"/>
                </a:tabLst>
              </a:pPr>
              <a:r>
                <a:rPr kumimoji="0" lang="es-ES" altLang="es-MX" sz="1100" b="0" i="0" u="sng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anose="02020603050405020304" pitchFamily="18" charset="0"/>
                  <a:cs typeface="Arial" panose="020B0604020202020204" pitchFamily="34" charset="0"/>
                </a:rPr>
                <a:t> 	</a:t>
              </a:r>
              <a:endParaRPr kumimoji="0" lang="es-ES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6029" y="1479"/>
              <a:ext cx="1182" cy="5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MX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características de los</a:t>
              </a:r>
              <a:endParaRPr kumimoji="0" lang="es-ES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MX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niños</a:t>
              </a:r>
              <a:endParaRPr kumimoji="0" lang="es-ES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7422" y="1006"/>
              <a:ext cx="2160" cy="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17513" algn="l"/>
                  <a:tab pos="56197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17513" algn="l"/>
                  <a:tab pos="56197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17513" algn="l"/>
                  <a:tab pos="56197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17513" algn="l"/>
                  <a:tab pos="56197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17513" algn="l"/>
                  <a:tab pos="56197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17513" algn="l"/>
                  <a:tab pos="56197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17513" algn="l"/>
                  <a:tab pos="56197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17513" algn="l"/>
                  <a:tab pos="56197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17513" algn="l"/>
                  <a:tab pos="56197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417513" algn="l"/>
                  <a:tab pos="561975" algn="l"/>
                </a:tabLst>
              </a:pPr>
              <a:r>
                <a:rPr kumimoji="0" lang="es-ES" altLang="es-MX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anose="02020603050405020304" pitchFamily="18" charset="0"/>
                  <a:cs typeface="Arial" panose="020B0604020202020204" pitchFamily="34" charset="0"/>
                </a:rPr>
                <a:t>relación</a:t>
              </a:r>
              <a:endParaRPr kumimoji="0" lang="es-ES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417513" algn="l"/>
                  <a:tab pos="561975" algn="l"/>
                </a:tabLst>
              </a:pPr>
              <a:r>
                <a:rPr kumimoji="0" lang="es-ES" altLang="es-MX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anose="02020603050405020304" pitchFamily="18" charset="0"/>
                  <a:cs typeface="Arial" panose="020B0604020202020204" pitchFamily="34" charset="0"/>
                </a:rPr>
                <a:t>socialización barrial y propuesta</a:t>
              </a:r>
              <a:endParaRPr kumimoji="0" lang="es-ES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417513" algn="l"/>
                  <a:tab pos="561975" algn="l"/>
                </a:tabLst>
              </a:pPr>
              <a:r>
                <a:rPr kumimoji="0" lang="es-ES" altLang="es-MX" sz="1100" b="0" i="0" u="sng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anose="02020603050405020304" pitchFamily="18" charset="0"/>
                  <a:cs typeface="Arial" panose="020B0604020202020204" pitchFamily="34" charset="0"/>
                </a:rPr>
                <a:t> 	</a:t>
              </a:r>
              <a:r>
                <a:rPr kumimoji="0" lang="es-ES" altLang="es-MX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anose="02020603050405020304" pitchFamily="18" charset="0"/>
                  <a:cs typeface="Arial" panose="020B0604020202020204" pitchFamily="34" charset="0"/>
                </a:rPr>
                <a:t>	escolar</a:t>
              </a:r>
              <a:endParaRPr kumimoji="0" lang="es-ES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" name="Text Box 10"/>
            <p:cNvSpPr txBox="1">
              <a:spLocks noChangeArrowheads="1"/>
            </p:cNvSpPr>
            <p:nvPr/>
          </p:nvSpPr>
          <p:spPr bwMode="auto">
            <a:xfrm>
              <a:off x="4631" y="2148"/>
              <a:ext cx="442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MX" sz="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turnos</a:t>
              </a:r>
              <a:endParaRPr kumimoji="0" lang="es-ES" alt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8309" y="1954"/>
              <a:ext cx="803" cy="5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MX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amplitud de funciones escolares</a:t>
              </a:r>
              <a:endParaRPr kumimoji="0" lang="es-ES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5944" y="2695"/>
              <a:ext cx="1527" cy="9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MX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tipo de contacto organizaciones -barrio</a:t>
              </a:r>
              <a:endParaRPr kumimoji="0" lang="es-ES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MX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criterios de evaluación de desempeño</a:t>
              </a:r>
              <a:endParaRPr kumimoji="0" lang="es-ES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Text Box 7"/>
            <p:cNvSpPr txBox="1">
              <a:spLocks noChangeArrowheads="1"/>
            </p:cNvSpPr>
            <p:nvPr/>
          </p:nvSpPr>
          <p:spPr bwMode="auto">
            <a:xfrm>
              <a:off x="8309" y="2712"/>
              <a:ext cx="1264" cy="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MX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prioridad</a:t>
              </a:r>
              <a:endParaRPr kumimoji="0" lang="es-ES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MX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entre aprendizajes metodologías y evaluación</a:t>
              </a:r>
              <a:endParaRPr kumimoji="0" lang="es-ES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-470452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7552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La auto observación de la escuela, una observación de la comunidad: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Los sistemas complejos no se “adaptan” ni se orientan en forma puntual al entorno, sino de forma estructural. Su estructura y todo lo que producen está de tal forma para poder distinguir lo propio del sistema del entorno (</a:t>
            </a:r>
            <a:r>
              <a:rPr lang="es-MX" dirty="0" err="1"/>
              <a:t>Luhmann</a:t>
            </a:r>
            <a:r>
              <a:rPr lang="es-MX" dirty="0"/>
              <a:t>, 1991; </a:t>
            </a:r>
            <a:r>
              <a:rPr lang="es-MX" dirty="0" err="1"/>
              <a:t>Luhmann</a:t>
            </a:r>
            <a:r>
              <a:rPr lang="es-MX" dirty="0"/>
              <a:t> y De </a:t>
            </a:r>
            <a:r>
              <a:rPr lang="es-MX" dirty="0" err="1"/>
              <a:t>Georgi</a:t>
            </a:r>
            <a:r>
              <a:rPr lang="es-MX" dirty="0"/>
              <a:t>, 1993</a:t>
            </a:r>
            <a:r>
              <a:rPr lang="es-MX" dirty="0" smtClean="0"/>
              <a:t>)</a:t>
            </a:r>
          </a:p>
          <a:p>
            <a:r>
              <a:rPr lang="es-MX" dirty="0"/>
              <a:t>Las técnicas de investigación utilizadas para la producción de la información que fue la observación, especialmente en la modalidad de observación participante. </a:t>
            </a:r>
            <a:endParaRPr lang="es-MX" dirty="0" smtClean="0"/>
          </a:p>
          <a:p>
            <a:r>
              <a:rPr lang="es-MX" dirty="0"/>
              <a:t>Las diferencias que conforman los esquemas de autoobservación no se presentan en forma aleatoria, sino que estaban ordenadas de tal forma que permitiera a la organización manipular la complejidad del entorno.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30237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6728D11B-929E-4324-91B0-4A4DA4CAC3D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167</TotalTime>
  <Words>564</Words>
  <Application>Microsoft Office PowerPoint</Application>
  <PresentationFormat>Panorámica</PresentationFormat>
  <Paragraphs>31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Savon</vt:lpstr>
      <vt:lpstr>ESCUELA Y COMUNIDAD</vt:lpstr>
      <vt:lpstr>ABORDAJES REALIZADOS, OBSERVACIONES PENDIENTES</vt:lpstr>
      <vt:lpstr>Presentación de PowerPoint</vt:lpstr>
      <vt:lpstr>Presentación de PowerPoint</vt:lpstr>
      <vt:lpstr>Presentación de PowerPoint</vt:lpstr>
      <vt:lpstr>La auto observación de la escuela, una observación de la comunidad: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Y COMUNIDAD</dc:title>
  <dc:creator>valeria zamarripa garza</dc:creator>
  <cp:lastModifiedBy>valeria zamarripa garza</cp:lastModifiedBy>
  <cp:revision>6</cp:revision>
  <dcterms:created xsi:type="dcterms:W3CDTF">2021-04-14T16:21:32Z</dcterms:created>
  <dcterms:modified xsi:type="dcterms:W3CDTF">2021-04-14T19:08:36Z</dcterms:modified>
</cp:coreProperties>
</file>