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slide" Target="slides/slide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2076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MX"/>
              <a:t>Haz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MX"/>
              <a:t>Haz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18C79C5D-2A6F-F04D-97DA-BEF2467B64E4}" type="datetimeFigureOut">
              <a:rPr lang="en-US" dirty="0"/>
              <a:pPr/>
              <a:t>4/15/2021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82955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144980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MX"/>
              <a:t>Haz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MX"/>
              <a:t>Haga clic para modificar los estilos de texto del patrón</a:t>
            </a:r>
          </a:p>
        </p:txBody>
      </p:sp>
      <p:sp>
        <p:nvSpPr>
          <p:cNvPr id="2" name="Date Placeholder 1"/>
          <p:cNvSpPr>
            <a:spLocks noGrp="1"/>
          </p:cNvSpPr>
          <p:nvPr>
            <p:ph type="dt" sz="half" idx="10"/>
          </p:nvPr>
        </p:nvSpPr>
        <p:spPr/>
        <p:txBody>
          <a:bodyPr/>
          <a:lstStyle/>
          <a:p>
            <a:fld id="{FBF54567-0DE4-3F47-BF90-CB84690072F9}" type="datetimeFigureOut">
              <a:rPr lang="en-US" dirty="0"/>
              <a:pPr/>
              <a:t>4/15/2021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89058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073274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635574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MX"/>
              <a:t>Haz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724465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65288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48911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7358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836541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413138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MX"/>
              <a:t>Haz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D0DF5E60-9974-AC48-9591-99C2BB44B7CF}" type="datetimeFigureOut">
              <a:rPr lang="en-US" dirty="0"/>
              <a:pPr/>
              <a:t>4/15/2021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8519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MX"/>
              <a:t>Haz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MX"/>
              <a:t>Haz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4/15/2021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25225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4/15/2021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1646655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B733FC-7F33-194F-AECF-38F6B9C2080E}"/>
              </a:ext>
            </a:extLst>
          </p:cNvPr>
          <p:cNvSpPr>
            <a:spLocks noGrp="1"/>
          </p:cNvSpPr>
          <p:nvPr>
            <p:ph type="ctrTitle"/>
          </p:nvPr>
        </p:nvSpPr>
        <p:spPr>
          <a:xfrm>
            <a:off x="553559" y="948475"/>
            <a:ext cx="10572000" cy="2971051"/>
          </a:xfrm>
        </p:spPr>
        <p:txBody>
          <a:bodyPr/>
          <a:lstStyle/>
          <a:p>
            <a:r>
              <a:rPr lang="es-US" b="0" i="0">
                <a:solidFill>
                  <a:srgbClr val="3B3835"/>
                </a:solidFill>
                <a:effectLst/>
                <a:latin typeface="Arial Rounded MT Bold" panose="02000000000000000000" pitchFamily="2" charset="0"/>
                <a:ea typeface="Arial Rounded MT Bold" panose="02000000000000000000" pitchFamily="2" charset="0"/>
              </a:rPr>
              <a:t>Narrar por escrito desde un personaje “Emilia Ferreiro”</a:t>
            </a:r>
            <a:br>
              <a:rPr lang="es-US" b="0" i="0">
                <a:solidFill>
                  <a:srgbClr val="3B3835"/>
                </a:solidFill>
                <a:effectLst/>
                <a:latin typeface="Arial Rounded MT Bold" panose="02000000000000000000" pitchFamily="2" charset="0"/>
                <a:ea typeface="Arial Rounded MT Bold" panose="02000000000000000000" pitchFamily="2" charset="0"/>
              </a:rPr>
            </a:br>
            <a:r>
              <a:rPr lang="es-US" sz="4800" b="0" i="0">
                <a:solidFill>
                  <a:srgbClr val="3B3835"/>
                </a:solidFill>
                <a:effectLst/>
                <a:latin typeface="+mn-lt"/>
                <a:ea typeface="Arial Rounded MT Bold" panose="02000000000000000000" pitchFamily="2" charset="0"/>
              </a:rPr>
              <a:t>“Ser personaje y al mismo tiempo narrador”</a:t>
            </a:r>
            <a:endParaRPr lang="es-US" sz="4800">
              <a:latin typeface="+mn-lt"/>
              <a:ea typeface="Arial Rounded MT Bold" panose="02000000000000000000" pitchFamily="2" charset="0"/>
            </a:endParaRPr>
          </a:p>
        </p:txBody>
      </p:sp>
      <p:sp>
        <p:nvSpPr>
          <p:cNvPr id="3" name="Subtítulo 2">
            <a:extLst>
              <a:ext uri="{FF2B5EF4-FFF2-40B4-BE49-F238E27FC236}">
                <a16:creationId xmlns:a16="http://schemas.microsoft.com/office/drawing/2014/main" id="{C3984837-8820-8041-AFA8-E0446BBB1F94}"/>
              </a:ext>
            </a:extLst>
          </p:cNvPr>
          <p:cNvSpPr>
            <a:spLocks noGrp="1"/>
          </p:cNvSpPr>
          <p:nvPr>
            <p:ph type="subTitle" idx="1"/>
          </p:nvPr>
        </p:nvSpPr>
        <p:spPr>
          <a:xfrm>
            <a:off x="932116" y="5268635"/>
            <a:ext cx="10572000" cy="434974"/>
          </a:xfrm>
        </p:spPr>
        <p:txBody>
          <a:bodyPr>
            <a:noAutofit/>
          </a:bodyPr>
          <a:lstStyle/>
          <a:p>
            <a:r>
              <a:rPr lang="es-US" sz="2000">
                <a:solidFill>
                  <a:schemeClr val="bg1"/>
                </a:solidFill>
              </a:rPr>
              <a:t>Argelia Azucena Esquivel Castillo #3 </a:t>
            </a:r>
          </a:p>
          <a:p>
            <a:r>
              <a:rPr lang="es-US" sz="2000">
                <a:solidFill>
                  <a:schemeClr val="bg1"/>
                </a:solidFill>
              </a:rPr>
              <a:t>Cynthia Verónica González García #8</a:t>
            </a:r>
          </a:p>
        </p:txBody>
      </p:sp>
    </p:spTree>
    <p:extLst>
      <p:ext uri="{BB962C8B-B14F-4D97-AF65-F5344CB8AC3E}">
        <p14:creationId xmlns:p14="http://schemas.microsoft.com/office/powerpoint/2010/main" val="243380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43C6101-50D6-F344-9D6A-26C18B438072}"/>
              </a:ext>
            </a:extLst>
          </p:cNvPr>
          <p:cNvSpPr/>
          <p:nvPr/>
        </p:nvSpPr>
        <p:spPr>
          <a:xfrm>
            <a:off x="561731" y="2736850"/>
            <a:ext cx="3458461" cy="3344519"/>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2" name="Título 1">
            <a:extLst>
              <a:ext uri="{FF2B5EF4-FFF2-40B4-BE49-F238E27FC236}">
                <a16:creationId xmlns:a16="http://schemas.microsoft.com/office/drawing/2014/main" id="{F0799132-6320-E441-8479-AB435C8538E4}"/>
              </a:ext>
            </a:extLst>
          </p:cNvPr>
          <p:cNvSpPr>
            <a:spLocks noGrp="1"/>
          </p:cNvSpPr>
          <p:nvPr>
            <p:ph type="title"/>
          </p:nvPr>
        </p:nvSpPr>
        <p:spPr>
          <a:xfrm>
            <a:off x="675674" y="2470760"/>
            <a:ext cx="3344518" cy="3537317"/>
          </a:xfrm>
        </p:spPr>
        <p:txBody>
          <a:bodyPr/>
          <a:lstStyle/>
          <a:p>
            <a:r>
              <a:rPr lang="es-US" sz="2000" b="0">
                <a:solidFill>
                  <a:schemeClr val="bg1"/>
                </a:solidFill>
                <a:effectLst/>
                <a:latin typeface="+mn-lt"/>
                <a:ea typeface="Calibri" panose="020F0502020204030204" pitchFamily="34" charset="0"/>
                <a:cs typeface="Times New Roman" panose="02020603050405020304" pitchFamily="18" charset="0"/>
              </a:rPr>
              <a:t> </a:t>
            </a:r>
            <a:r>
              <a:rPr lang="es-419" sz="2000" b="0">
                <a:solidFill>
                  <a:schemeClr val="bg1"/>
                </a:solidFill>
                <a:effectLst/>
                <a:latin typeface="+mn-lt"/>
                <a:ea typeface="Calibri" panose="020F0502020204030204" pitchFamily="34" charset="0"/>
                <a:cs typeface="Times New Roman" panose="02020603050405020304" pitchFamily="18" charset="0"/>
              </a:rPr>
              <a:t>Este tipo de narración tiene una estructura canónica, lo cual hace que tenga una voz narrativa ulterior al desarrollo de los sucesos, va más allá de lo que ocurre en la historia.</a:t>
            </a:r>
            <a:br>
              <a:rPr lang="es-US" sz="2000" b="0">
                <a:solidFill>
                  <a:schemeClr val="bg1"/>
                </a:solidFill>
                <a:effectLst/>
                <a:latin typeface="+mn-lt"/>
                <a:ea typeface="Calibri" panose="020F0502020204030204" pitchFamily="34" charset="0"/>
                <a:cs typeface="Times New Roman" panose="02020603050405020304" pitchFamily="18" charset="0"/>
              </a:rPr>
            </a:br>
            <a:endParaRPr lang="es-US" sz="2000" b="0">
              <a:solidFill>
                <a:schemeClr val="bg1"/>
              </a:solidFill>
              <a:latin typeface="+mn-lt"/>
            </a:endParaRPr>
          </a:p>
        </p:txBody>
      </p:sp>
      <p:pic>
        <p:nvPicPr>
          <p:cNvPr id="4" name="Imagen 4">
            <a:extLst>
              <a:ext uri="{FF2B5EF4-FFF2-40B4-BE49-F238E27FC236}">
                <a16:creationId xmlns:a16="http://schemas.microsoft.com/office/drawing/2014/main" id="{AEB52CAE-1786-EB49-BA95-EB2577DC90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376559">
            <a:off x="4821131" y="2964549"/>
            <a:ext cx="2549737" cy="2549737"/>
          </a:xfrm>
        </p:spPr>
      </p:pic>
      <p:sp>
        <p:nvSpPr>
          <p:cNvPr id="5" name="Rectángulo 4">
            <a:extLst>
              <a:ext uri="{FF2B5EF4-FFF2-40B4-BE49-F238E27FC236}">
                <a16:creationId xmlns:a16="http://schemas.microsoft.com/office/drawing/2014/main" id="{F72A1135-DF81-1645-9B1E-AA0B8F068B3D}"/>
              </a:ext>
            </a:extLst>
          </p:cNvPr>
          <p:cNvSpPr/>
          <p:nvPr/>
        </p:nvSpPr>
        <p:spPr>
          <a:xfrm>
            <a:off x="785273" y="428868"/>
            <a:ext cx="3344518" cy="1097573"/>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a:solidFill>
                  <a:schemeClr val="bg1"/>
                </a:solidFill>
                <a:ea typeface="Calibri" panose="020F0502020204030204" pitchFamily="34" charset="0"/>
                <a:cs typeface="Times New Roman" panose="02020603050405020304" pitchFamily="18" charset="0"/>
              </a:rPr>
              <a:t>L</a:t>
            </a:r>
            <a:r>
              <a:rPr lang="es-419" sz="1800">
                <a:solidFill>
                  <a:schemeClr val="bg1"/>
                </a:solidFill>
                <a:effectLst/>
                <a:ea typeface="Calibri" panose="020F0502020204030204" pitchFamily="34" charset="0"/>
                <a:cs typeface="Times New Roman" panose="02020603050405020304" pitchFamily="18" charset="0"/>
              </a:rPr>
              <a:t>a persona que cuenta la historia se convertirá en uno de los personajes del texto.</a:t>
            </a:r>
            <a:endParaRPr lang="es-US" sz="1800">
              <a:solidFill>
                <a:schemeClr val="bg1"/>
              </a:solidFill>
              <a:effectLst/>
              <a:ea typeface="Calibri" panose="020F0502020204030204" pitchFamily="34" charset="0"/>
              <a:cs typeface="Times New Roman" panose="02020603050405020304" pitchFamily="18" charset="0"/>
            </a:endParaRPr>
          </a:p>
          <a:p>
            <a:r>
              <a:rPr lang="es-419" sz="1800">
                <a:solidFill>
                  <a:schemeClr val="bg1"/>
                </a:solidFill>
                <a:effectLst/>
                <a:ea typeface="Calibri" panose="020F0502020204030204" pitchFamily="34" charset="0"/>
                <a:cs typeface="Times New Roman" panose="02020603050405020304" pitchFamily="18" charset="0"/>
              </a:rPr>
              <a:t>Contar</a:t>
            </a:r>
            <a:endParaRPr lang="es-US" sz="1800">
              <a:solidFill>
                <a:schemeClr val="bg1"/>
              </a:solidFill>
              <a:effectLst/>
              <a:ea typeface="Calibri" panose="020F05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B587FD9D-A2C0-D847-BB6A-B297021B28CC}"/>
              </a:ext>
            </a:extLst>
          </p:cNvPr>
          <p:cNvSpPr/>
          <p:nvPr/>
        </p:nvSpPr>
        <p:spPr>
          <a:xfrm>
            <a:off x="8275627" y="2736850"/>
            <a:ext cx="3240699" cy="3206751"/>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800">
                <a:solidFill>
                  <a:schemeClr val="bg1"/>
                </a:solidFill>
                <a:effectLst/>
                <a:ea typeface="Calibri" panose="020F0502020204030204" pitchFamily="34" charset="0"/>
                <a:cs typeface="Times New Roman" panose="02020603050405020304" pitchFamily="18" charset="0"/>
              </a:rPr>
              <a:t> </a:t>
            </a:r>
            <a:r>
              <a:rPr lang="es-US" sz="1800">
                <a:solidFill>
                  <a:schemeClr val="bg1"/>
                </a:solidFill>
                <a:effectLst/>
                <a:ea typeface="Calibri" panose="020F0502020204030204" pitchFamily="34" charset="0"/>
                <a:cs typeface="Times New Roman" panose="02020603050405020304" pitchFamily="18" charset="0"/>
              </a:rPr>
              <a:t>D</a:t>
            </a:r>
            <a:r>
              <a:rPr lang="es-419" sz="1800">
                <a:solidFill>
                  <a:schemeClr val="bg1"/>
                </a:solidFill>
                <a:effectLst/>
                <a:ea typeface="Calibri" panose="020F0502020204030204" pitchFamily="34" charset="0"/>
                <a:cs typeface="Times New Roman" panose="02020603050405020304" pitchFamily="18" charset="0"/>
              </a:rPr>
              <a:t>esde un “yo protagonista” supone que personaje y narrador solo pueden acceder a su propia interioridad y a la que infieren los demás personajes a partir de su comportamiento o sus exteriorizaciones.</a:t>
            </a:r>
            <a:endParaRPr lang="es-US"/>
          </a:p>
        </p:txBody>
      </p:sp>
      <p:sp>
        <p:nvSpPr>
          <p:cNvPr id="9" name="Rectángulo 8">
            <a:extLst>
              <a:ext uri="{FF2B5EF4-FFF2-40B4-BE49-F238E27FC236}">
                <a16:creationId xmlns:a16="http://schemas.microsoft.com/office/drawing/2014/main" id="{198A71F5-B940-F543-A97C-C193553EDAA7}"/>
              </a:ext>
            </a:extLst>
          </p:cNvPr>
          <p:cNvSpPr/>
          <p:nvPr/>
        </p:nvSpPr>
        <p:spPr>
          <a:xfrm>
            <a:off x="6095999" y="215646"/>
            <a:ext cx="4967655" cy="1420700"/>
          </a:xfrm>
          <a:prstGeom prst="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18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El yo (personaje) interactúa con los demás actores en el plano de la historia</a:t>
            </a:r>
            <a:endParaRPr lang="es-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s-419" sz="18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El yo (narrador) solo se dirige al posible lector y de ningún modo interactúa con los personajes. </a:t>
            </a:r>
            <a:endParaRPr lang="es-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7013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7BD2D7-D996-DC47-9ACA-F828A044AA24}"/>
              </a:ext>
            </a:extLst>
          </p:cNvPr>
          <p:cNvSpPr>
            <a:spLocks noGrp="1"/>
          </p:cNvSpPr>
          <p:nvPr>
            <p:ph type="title"/>
          </p:nvPr>
        </p:nvSpPr>
        <p:spPr/>
        <p:txBody>
          <a:bodyPr/>
          <a:lstStyle/>
          <a:p>
            <a:r>
              <a:rPr lang="es-US"/>
              <a:t>Ejemplos:</a:t>
            </a:r>
          </a:p>
        </p:txBody>
      </p:sp>
      <p:sp>
        <p:nvSpPr>
          <p:cNvPr id="3" name="Marcador de contenido 2">
            <a:extLst>
              <a:ext uri="{FF2B5EF4-FFF2-40B4-BE49-F238E27FC236}">
                <a16:creationId xmlns:a16="http://schemas.microsoft.com/office/drawing/2014/main" id="{D03EB1DA-AE77-F449-9D44-5241B5ED6A07}"/>
              </a:ext>
            </a:extLst>
          </p:cNvPr>
          <p:cNvSpPr>
            <a:spLocks noGrp="1"/>
          </p:cNvSpPr>
          <p:nvPr>
            <p:ph idx="1"/>
          </p:nvPr>
        </p:nvSpPr>
        <p:spPr>
          <a:xfrm>
            <a:off x="513423" y="2412576"/>
            <a:ext cx="10554574" cy="3636511"/>
          </a:xfrm>
        </p:spPr>
        <p:txBody>
          <a:bodyPr>
            <a:noAutofit/>
          </a:bodyPr>
          <a:lstStyle/>
          <a:p>
            <a:r>
              <a:rPr lang="es-419" sz="1050">
                <a:solidFill>
                  <a:schemeClr val="bg1"/>
                </a:solidFill>
                <a:effectLst/>
                <a:ea typeface="Calibri" panose="020F0502020204030204" pitchFamily="34" charset="0"/>
                <a:cs typeface="Times New Roman" panose="02020603050405020304" pitchFamily="18" charset="0"/>
              </a:rPr>
              <a:t>Ejemplo 1: </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Desde aquí, en lo más profundo del infierno, les habla el lobo, con mucha hambre porque siempre, a la hora de comer a los personajes, una casa de ladrillo o un cazador me lo impiden. Una de las muchas veces que me sentí avergonzado fue cuando intenté comerme a esa dulce y despiadada niña llamada caperucita roja. (Cristian 11 años)</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endParaRPr lang="es-US" sz="1050">
              <a:solidFill>
                <a:schemeClr val="bg1"/>
              </a:solidFill>
              <a:effectLst/>
              <a:ea typeface="Calibri" panose="020F0502020204030204" pitchFamily="34" charset="0"/>
              <a:cs typeface="Times New Roman" panose="02020603050405020304" pitchFamily="18" charset="0"/>
            </a:endParaRPr>
          </a:p>
          <a:p>
            <a:r>
              <a:rPr lang="es-419" sz="1050">
                <a:solidFill>
                  <a:schemeClr val="bg1"/>
                </a:solidFill>
                <a:effectLst/>
                <a:ea typeface="Calibri" panose="020F0502020204030204" pitchFamily="34" charset="0"/>
                <a:cs typeface="Times New Roman" panose="02020603050405020304" pitchFamily="18" charset="0"/>
              </a:rPr>
              <a:t>Ejemplo 2: </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 en poco tiempo llegue a la casa y con la mano floja, toque a la puerta. Una vieja contesto: -¿quién es? Con voz afinada le dije: - yo, tu nieta. Hasta ese momento no sabía el nombre de la niña, pero entonces, la abuela dijo: -¿eres tu, caperucita roja?, yo le conteste que sí y al siguiente segundo me dio la clave para abrir la puerta…</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Podemos observar como el niño logra distinguir el rol del lobo como narrador y como personaje de la historia. </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Como narrador nos muestra desde una posición ulterior al desarrollo de los sucesos que sabe cómo se llama la niña.</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Como personaje limita sus saberes de narrador y se las ingenia para que la abuela de caperucita devele el nombre de la pequeña.</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Cada una de las historias tradicionales viene con sus propios problemas discursivos particulares; no es lo mismo si el personaje narrador sobrevive a lo largo de la historia que si sufre la muerte estados de inconciencia, pues en este caso nos enfrentaríamos al problema de mantener la voz del personaje que está narrando, sin embargo, podemos buscar soluciones alternativas a estos dilemas. </a:t>
            </a:r>
            <a:endParaRPr lang="es-US" sz="1050">
              <a:solidFill>
                <a:schemeClr val="bg1"/>
              </a:solidFill>
              <a:effectLst/>
              <a:ea typeface="Calibri" panose="020F0502020204030204" pitchFamily="34" charset="0"/>
              <a:cs typeface="Times New Roman" panose="02020603050405020304" pitchFamily="18" charset="0"/>
            </a:endParaRPr>
          </a:p>
          <a:p>
            <a:r>
              <a:rPr lang="es-419" sz="1050">
                <a:solidFill>
                  <a:schemeClr val="bg1"/>
                </a:solidFill>
                <a:effectLst/>
                <a:ea typeface="Calibri" panose="020F0502020204030204" pitchFamily="34" charset="0"/>
                <a:cs typeface="Times New Roman" panose="02020603050405020304" pitchFamily="18" charset="0"/>
              </a:rPr>
              <a:t>Ejemplo</a:t>
            </a:r>
            <a:r>
              <a:rPr lang="es-US" sz="1050">
                <a:solidFill>
                  <a:schemeClr val="bg1"/>
                </a:solidFill>
                <a:effectLst/>
                <a:ea typeface="Calibri" panose="020F0502020204030204" pitchFamily="34" charset="0"/>
                <a:cs typeface="Times New Roman" panose="02020603050405020304" pitchFamily="18" charset="0"/>
              </a:rPr>
              <a:t> 3:</a:t>
            </a:r>
          </a:p>
          <a:p>
            <a:pPr marL="0" indent="0">
              <a:buNone/>
            </a:pPr>
            <a:r>
              <a:rPr lang="es-419" sz="1050">
                <a:solidFill>
                  <a:schemeClr val="bg1"/>
                </a:solidFill>
                <a:effectLst/>
                <a:ea typeface="Calibri" panose="020F0502020204030204" pitchFamily="34" charset="0"/>
                <a:cs typeface="Times New Roman" panose="02020603050405020304" pitchFamily="18" charset="0"/>
              </a:rPr>
              <a:t>Desde aquí, en lo más profundo del infierno, les habla el lobo. Con mucha hambre porque siempre, a la hora de comer a los personajes, una casa de ladrillo o un cazador me lo impiden…</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Desde este punto de la narración la voz narrativa se ubica desde un espacio dirigido exclusivamente al lector, dado que el lobo ha muerto ya no interactúa como personaje como los demás actores y puede comentar al lector sus impresiones acerca de lo ocurrido una vez que todo ha terminado. </a:t>
            </a:r>
            <a:endParaRPr lang="es-US" sz="1050">
              <a:solidFill>
                <a:schemeClr val="bg1"/>
              </a:solidFill>
              <a:effectLst/>
              <a:ea typeface="Calibri" panose="020F0502020204030204" pitchFamily="34" charset="0"/>
              <a:cs typeface="Times New Roman" panose="02020603050405020304" pitchFamily="18" charset="0"/>
            </a:endParaRPr>
          </a:p>
        </p:txBody>
      </p:sp>
      <p:pic>
        <p:nvPicPr>
          <p:cNvPr id="4" name="Imagen 4">
            <a:extLst>
              <a:ext uri="{FF2B5EF4-FFF2-40B4-BE49-F238E27FC236}">
                <a16:creationId xmlns:a16="http://schemas.microsoft.com/office/drawing/2014/main" id="{295F376E-D1A7-F048-92DE-6CDD04296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45355">
            <a:off x="9212782" y="237087"/>
            <a:ext cx="1985199" cy="1985199"/>
          </a:xfrm>
          <a:prstGeom prst="rect">
            <a:avLst/>
          </a:prstGeom>
        </p:spPr>
      </p:pic>
    </p:spTree>
    <p:extLst>
      <p:ext uri="{BB962C8B-B14F-4D97-AF65-F5344CB8AC3E}">
        <p14:creationId xmlns:p14="http://schemas.microsoft.com/office/powerpoint/2010/main" val="1916028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3</Slides>
  <Notes>0</Notes>
  <HiddenSlides>0</HiddenSlide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Citable</vt:lpstr>
      <vt:lpstr>Narrar por escrito desde un personaje “Emilia Ferreiro” “Ser personaje y al mismo tiempo narrador”</vt:lpstr>
      <vt:lpstr> Este tipo de narración tiene una estructura canónica, lo cual hace que tenga una voz narrativa ulterior al desarrollo de los sucesos, va más allá de lo que ocurre en la historia. </vt:lpstr>
      <vt:lpstr>Ejemplos: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Narrar por escrito desde un personaje “Emilia Ferreiro” “Ser personaje y al mismo tiempo narrador”</dc:title>
  <dc:creator>Cynthia280700@outlook.com</dc:creator>
  <cp:lastModifiedBy>Cynthia280700@outlook.com</cp:lastModifiedBy>
  <cp:revision>2</cp:revision>
  <dcterms:created xsi:type="dcterms:W3CDTF">2021-04-15T21:02:40Z</dcterms:created>
  <dcterms:modified xsi:type="dcterms:W3CDTF">2021-04-16T02:32:13Z</dcterms:modified>
</cp:coreProperties>
</file>