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1A0473-A826-4B0F-BCFE-40483AA8B6D7}" type="doc">
      <dgm:prSet loTypeId="urn:microsoft.com/office/officeart/2005/8/layout/process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F41912-E484-4EC3-B5A1-3AA70A6CC5B7}">
      <dgm:prSet phldrT="[Texto]" custT="1"/>
      <dgm:spPr/>
      <dgm:t>
        <a:bodyPr/>
        <a:lstStyle/>
        <a:p>
          <a:r>
            <a:rPr lang="es-MX" sz="1800" dirty="0" smtClean="0">
              <a:latin typeface="Arial" panose="020B0604020202020204" pitchFamily="34" charset="0"/>
              <a:cs typeface="Arial" panose="020B0604020202020204" pitchFamily="34" charset="0"/>
            </a:rPr>
            <a:t>Todo relato de ficción supone la creación de varias dimensiones ineludibles. En principio, la elección de una serie de hechos protagonizados por uno o varios personajes. Tales personajes despliegan sus acciones en un mundo creado que se enlaza con algunos de los géneros o subgéneros existentes en la historia de la literatura. </a:t>
          </a:r>
          <a:endParaRPr lang="es-E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B3A96EE-2EEF-4845-9E05-71B22F02292A}" type="parTrans" cxnId="{936F124F-1050-408A-85D3-EF56044091CC}">
      <dgm:prSet/>
      <dgm:spPr/>
      <dgm:t>
        <a:bodyPr/>
        <a:lstStyle/>
        <a:p>
          <a:endParaRPr lang="es-ES"/>
        </a:p>
      </dgm:t>
    </dgm:pt>
    <dgm:pt modelId="{9DBECD89-1FEB-47D1-AC5A-4D44E475602F}" type="sibTrans" cxnId="{936F124F-1050-408A-85D3-EF56044091CC}">
      <dgm:prSet/>
      <dgm:spPr/>
      <dgm:t>
        <a:bodyPr/>
        <a:lstStyle/>
        <a:p>
          <a:endParaRPr lang="es-ES"/>
        </a:p>
      </dgm:t>
    </dgm:pt>
    <dgm:pt modelId="{1709EDAE-626C-41F7-B8B5-ED1973449418}">
      <dgm:prSet phldrT="[Texto]"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Para hacer saber el resultado de su creación, el autor configura un ser imaginario, es decir, el narrador. Que enfoca los hechos de determinada manera y les otorga su voz con la intención de causar sensibilidad y la inteligencia de los lectores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2416DB-EE62-4164-B563-A5A7377328DC}" type="parTrans" cxnId="{1D4F2175-157F-485D-BE8E-BAA875F28B43}">
      <dgm:prSet/>
      <dgm:spPr/>
      <dgm:t>
        <a:bodyPr/>
        <a:lstStyle/>
        <a:p>
          <a:endParaRPr lang="es-ES"/>
        </a:p>
      </dgm:t>
    </dgm:pt>
    <dgm:pt modelId="{8D7C9F0C-8D27-4C78-ACB7-69B3B9365441}" type="sibTrans" cxnId="{1D4F2175-157F-485D-BE8E-BAA875F28B43}">
      <dgm:prSet/>
      <dgm:spPr/>
      <dgm:t>
        <a:bodyPr/>
        <a:lstStyle/>
        <a:p>
          <a:endParaRPr lang="es-ES"/>
        </a:p>
      </dgm:t>
    </dgm:pt>
    <dgm:pt modelId="{B5A5111A-3664-4CA6-A1E1-1BDA86E956DD}">
      <dgm:prSet phldrT="[Texto]"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La focalización se refiere, adoptar un ángulo de visión de los acontecimientos que otorgue un sentido especifico a los hechos. Se trata de un filtro por el que se hace pasar la información transmitida por medio del discurso narrativo.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0A3DF3-2ADD-487B-9271-D7CE6281AC18}" type="parTrans" cxnId="{617F21B7-1423-4282-9619-D03BDCD8B3FD}">
      <dgm:prSet/>
      <dgm:spPr/>
      <dgm:t>
        <a:bodyPr/>
        <a:lstStyle/>
        <a:p>
          <a:endParaRPr lang="es-ES"/>
        </a:p>
      </dgm:t>
    </dgm:pt>
    <dgm:pt modelId="{6BAB14AF-AB08-494B-9BA4-ACD644203F25}" type="sibTrans" cxnId="{617F21B7-1423-4282-9619-D03BDCD8B3FD}">
      <dgm:prSet/>
      <dgm:spPr/>
      <dgm:t>
        <a:bodyPr/>
        <a:lstStyle/>
        <a:p>
          <a:endParaRPr lang="es-ES"/>
        </a:p>
      </dgm:t>
    </dgm:pt>
    <dgm:pt modelId="{100150D7-1C98-47F2-9913-DCA2D6E36BB3}" type="pres">
      <dgm:prSet presAssocID="{421A0473-A826-4B0F-BCFE-40483AA8B6D7}" presName="Name0" presStyleCnt="0">
        <dgm:presLayoutVars>
          <dgm:dir/>
          <dgm:resizeHandles val="exact"/>
        </dgm:presLayoutVars>
      </dgm:prSet>
      <dgm:spPr/>
    </dgm:pt>
    <dgm:pt modelId="{4169B488-8772-45F9-93D4-E7D2928E81C1}" type="pres">
      <dgm:prSet presAssocID="{FDF41912-E484-4EC3-B5A1-3AA70A6CC5B7}" presName="node" presStyleLbl="node1" presStyleIdx="0" presStyleCnt="3">
        <dgm:presLayoutVars>
          <dgm:bulletEnabled val="1"/>
        </dgm:presLayoutVars>
      </dgm:prSet>
      <dgm:spPr/>
    </dgm:pt>
    <dgm:pt modelId="{5A48ED98-4052-4B0E-81D7-0B54FD78FC4A}" type="pres">
      <dgm:prSet presAssocID="{9DBECD89-1FEB-47D1-AC5A-4D44E475602F}" presName="sibTrans" presStyleLbl="sibTrans2D1" presStyleIdx="0" presStyleCnt="2"/>
      <dgm:spPr/>
    </dgm:pt>
    <dgm:pt modelId="{707F5AC2-0E76-41F0-9916-D0D04CD314A3}" type="pres">
      <dgm:prSet presAssocID="{9DBECD89-1FEB-47D1-AC5A-4D44E475602F}" presName="connectorText" presStyleLbl="sibTrans2D1" presStyleIdx="0" presStyleCnt="2"/>
      <dgm:spPr/>
    </dgm:pt>
    <dgm:pt modelId="{2BE3A335-B1C4-4FE9-BDB7-A24A0496D812}" type="pres">
      <dgm:prSet presAssocID="{1709EDAE-626C-41F7-B8B5-ED1973449418}" presName="node" presStyleLbl="node1" presStyleIdx="1" presStyleCnt="3">
        <dgm:presLayoutVars>
          <dgm:bulletEnabled val="1"/>
        </dgm:presLayoutVars>
      </dgm:prSet>
      <dgm:spPr/>
    </dgm:pt>
    <dgm:pt modelId="{E23B0D5F-0AC1-4CF4-9607-9F314F7F7324}" type="pres">
      <dgm:prSet presAssocID="{8D7C9F0C-8D27-4C78-ACB7-69B3B9365441}" presName="sibTrans" presStyleLbl="sibTrans2D1" presStyleIdx="1" presStyleCnt="2"/>
      <dgm:spPr/>
    </dgm:pt>
    <dgm:pt modelId="{1B61C02B-D29A-45E9-9312-F62502256BEB}" type="pres">
      <dgm:prSet presAssocID="{8D7C9F0C-8D27-4C78-ACB7-69B3B9365441}" presName="connectorText" presStyleLbl="sibTrans2D1" presStyleIdx="1" presStyleCnt="2"/>
      <dgm:spPr/>
    </dgm:pt>
    <dgm:pt modelId="{3BE0C862-0E23-4392-93FC-FF4117E2556B}" type="pres">
      <dgm:prSet presAssocID="{B5A5111A-3664-4CA6-A1E1-1BDA86E956DD}" presName="node" presStyleLbl="node1" presStyleIdx="2" presStyleCnt="3">
        <dgm:presLayoutVars>
          <dgm:bulletEnabled val="1"/>
        </dgm:presLayoutVars>
      </dgm:prSet>
      <dgm:spPr/>
    </dgm:pt>
  </dgm:ptLst>
  <dgm:cxnLst>
    <dgm:cxn modelId="{617F21B7-1423-4282-9619-D03BDCD8B3FD}" srcId="{421A0473-A826-4B0F-BCFE-40483AA8B6D7}" destId="{B5A5111A-3664-4CA6-A1E1-1BDA86E956DD}" srcOrd="2" destOrd="0" parTransId="{5E0A3DF3-2ADD-487B-9271-D7CE6281AC18}" sibTransId="{6BAB14AF-AB08-494B-9BA4-ACD644203F25}"/>
    <dgm:cxn modelId="{4F5FEB60-E998-4D01-AA1D-4794E993E5A5}" type="presOf" srcId="{B5A5111A-3664-4CA6-A1E1-1BDA86E956DD}" destId="{3BE0C862-0E23-4392-93FC-FF4117E2556B}" srcOrd="0" destOrd="0" presId="urn:microsoft.com/office/officeart/2005/8/layout/process1"/>
    <dgm:cxn modelId="{C22AE412-14FA-440A-B519-39D99F5D9F36}" type="presOf" srcId="{421A0473-A826-4B0F-BCFE-40483AA8B6D7}" destId="{100150D7-1C98-47F2-9913-DCA2D6E36BB3}" srcOrd="0" destOrd="0" presId="urn:microsoft.com/office/officeart/2005/8/layout/process1"/>
    <dgm:cxn modelId="{2C163B99-221A-4FDE-96E2-CC472EF668AC}" type="presOf" srcId="{8D7C9F0C-8D27-4C78-ACB7-69B3B9365441}" destId="{1B61C02B-D29A-45E9-9312-F62502256BEB}" srcOrd="1" destOrd="0" presId="urn:microsoft.com/office/officeart/2005/8/layout/process1"/>
    <dgm:cxn modelId="{1D4F2175-157F-485D-BE8E-BAA875F28B43}" srcId="{421A0473-A826-4B0F-BCFE-40483AA8B6D7}" destId="{1709EDAE-626C-41F7-B8B5-ED1973449418}" srcOrd="1" destOrd="0" parTransId="{672416DB-EE62-4164-B563-A5A7377328DC}" sibTransId="{8D7C9F0C-8D27-4C78-ACB7-69B3B9365441}"/>
    <dgm:cxn modelId="{65E786E2-7333-470E-A020-C90705D3C237}" type="presOf" srcId="{9DBECD89-1FEB-47D1-AC5A-4D44E475602F}" destId="{5A48ED98-4052-4B0E-81D7-0B54FD78FC4A}" srcOrd="0" destOrd="0" presId="urn:microsoft.com/office/officeart/2005/8/layout/process1"/>
    <dgm:cxn modelId="{2ABE6334-B5DE-4597-8305-B6E9281BF8AA}" type="presOf" srcId="{FDF41912-E484-4EC3-B5A1-3AA70A6CC5B7}" destId="{4169B488-8772-45F9-93D4-E7D2928E81C1}" srcOrd="0" destOrd="0" presId="urn:microsoft.com/office/officeart/2005/8/layout/process1"/>
    <dgm:cxn modelId="{F5F35EF0-464C-4B5E-909B-4B57EA33641D}" type="presOf" srcId="{9DBECD89-1FEB-47D1-AC5A-4D44E475602F}" destId="{707F5AC2-0E76-41F0-9916-D0D04CD314A3}" srcOrd="1" destOrd="0" presId="urn:microsoft.com/office/officeart/2005/8/layout/process1"/>
    <dgm:cxn modelId="{2D664751-8573-4DB4-8F6D-420B2AA37B2C}" type="presOf" srcId="{1709EDAE-626C-41F7-B8B5-ED1973449418}" destId="{2BE3A335-B1C4-4FE9-BDB7-A24A0496D812}" srcOrd="0" destOrd="0" presId="urn:microsoft.com/office/officeart/2005/8/layout/process1"/>
    <dgm:cxn modelId="{25E31A8D-6614-40A1-9A23-6286F3BB883B}" type="presOf" srcId="{8D7C9F0C-8D27-4C78-ACB7-69B3B9365441}" destId="{E23B0D5F-0AC1-4CF4-9607-9F314F7F7324}" srcOrd="0" destOrd="0" presId="urn:microsoft.com/office/officeart/2005/8/layout/process1"/>
    <dgm:cxn modelId="{936F124F-1050-408A-85D3-EF56044091CC}" srcId="{421A0473-A826-4B0F-BCFE-40483AA8B6D7}" destId="{FDF41912-E484-4EC3-B5A1-3AA70A6CC5B7}" srcOrd="0" destOrd="0" parTransId="{FB3A96EE-2EEF-4845-9E05-71B22F02292A}" sibTransId="{9DBECD89-1FEB-47D1-AC5A-4D44E475602F}"/>
    <dgm:cxn modelId="{F4D04FE5-C454-4297-9635-86C1EDEBB386}" type="presParOf" srcId="{100150D7-1C98-47F2-9913-DCA2D6E36BB3}" destId="{4169B488-8772-45F9-93D4-E7D2928E81C1}" srcOrd="0" destOrd="0" presId="urn:microsoft.com/office/officeart/2005/8/layout/process1"/>
    <dgm:cxn modelId="{BF607F64-B885-4197-8A1C-DB3455D0E5B3}" type="presParOf" srcId="{100150D7-1C98-47F2-9913-DCA2D6E36BB3}" destId="{5A48ED98-4052-4B0E-81D7-0B54FD78FC4A}" srcOrd="1" destOrd="0" presId="urn:microsoft.com/office/officeart/2005/8/layout/process1"/>
    <dgm:cxn modelId="{25800415-7A5E-444F-AB9D-0426D4C412DE}" type="presParOf" srcId="{5A48ED98-4052-4B0E-81D7-0B54FD78FC4A}" destId="{707F5AC2-0E76-41F0-9916-D0D04CD314A3}" srcOrd="0" destOrd="0" presId="urn:microsoft.com/office/officeart/2005/8/layout/process1"/>
    <dgm:cxn modelId="{76ABA4A7-955A-4245-AAB5-20295BC8626F}" type="presParOf" srcId="{100150D7-1C98-47F2-9913-DCA2D6E36BB3}" destId="{2BE3A335-B1C4-4FE9-BDB7-A24A0496D812}" srcOrd="2" destOrd="0" presId="urn:microsoft.com/office/officeart/2005/8/layout/process1"/>
    <dgm:cxn modelId="{C3B5ABC8-2AC9-4429-A72A-39E823A01279}" type="presParOf" srcId="{100150D7-1C98-47F2-9913-DCA2D6E36BB3}" destId="{E23B0D5F-0AC1-4CF4-9607-9F314F7F7324}" srcOrd="3" destOrd="0" presId="urn:microsoft.com/office/officeart/2005/8/layout/process1"/>
    <dgm:cxn modelId="{C49A6A79-5DBE-4D58-87C2-5F6907687E7D}" type="presParOf" srcId="{E23B0D5F-0AC1-4CF4-9607-9F314F7F7324}" destId="{1B61C02B-D29A-45E9-9312-F62502256BEB}" srcOrd="0" destOrd="0" presId="urn:microsoft.com/office/officeart/2005/8/layout/process1"/>
    <dgm:cxn modelId="{43EDAD25-C9EB-43DA-94A3-96381D3DB454}" type="presParOf" srcId="{100150D7-1C98-47F2-9913-DCA2D6E36BB3}" destId="{3BE0C862-0E23-4392-93FC-FF4117E2556B}" srcOrd="4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3D76D0-B824-4A20-A7A3-E8EF0AD0E1EC}" type="doc">
      <dgm:prSet loTypeId="urn:microsoft.com/office/officeart/2005/8/layout/venn3" loCatId="relationship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2D878979-EC6E-4330-98F4-D55543B56C24}">
      <dgm:prSet phldrT="[Texto]" custT="1"/>
      <dgm:spPr/>
      <dgm:t>
        <a:bodyPr/>
        <a:lstStyle/>
        <a:p>
          <a:r>
            <a:rPr lang="es-MX" sz="2000" smtClean="0">
              <a:latin typeface="Arial" panose="020B0604020202020204" pitchFamily="34" charset="0"/>
              <a:cs typeface="Arial" panose="020B0604020202020204" pitchFamily="34" charset="0"/>
            </a:rPr>
            <a:t>La modelización de la voz narrativa involucra varias dimensiones interrelacionadas: la puesta en palabras de la historia que se comunica, los efectos de persuasión del relato destinados al potencial lector y la forma en que se articulara el discurso narrador con el discurso que sostienen los personajes entre sí.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5FC8216-F307-4BA2-81D0-FF45BC9EE0D8}" type="parTrans" cxnId="{DDA3AB43-C029-49E4-835E-F690E88C49E0}">
      <dgm:prSet/>
      <dgm:spPr/>
      <dgm:t>
        <a:bodyPr/>
        <a:lstStyle/>
        <a:p>
          <a:endParaRPr lang="es-ES"/>
        </a:p>
      </dgm:t>
    </dgm:pt>
    <dgm:pt modelId="{14AA9C0E-B121-4D97-9B6B-483F672F082A}" type="sibTrans" cxnId="{DDA3AB43-C029-49E4-835E-F690E88C49E0}">
      <dgm:prSet/>
      <dgm:spPr/>
      <dgm:t>
        <a:bodyPr/>
        <a:lstStyle/>
        <a:p>
          <a:endParaRPr lang="es-ES"/>
        </a:p>
      </dgm:t>
    </dgm:pt>
    <dgm:pt modelId="{2C36D6C2-12A6-4DB6-BE11-DC2DDD7D0C02}">
      <dgm:prSet phldrT="[Texto]"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Ambas cosas aparecen ante al lector a través del relato, por un lado se cuentan los sucesos de la historia y por el otro la forma de contarla.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E47749A-5457-439F-970F-DF47C8CF04B5}" type="parTrans" cxnId="{3F755DF1-40BD-435B-A8B7-6388FDADE86B}">
      <dgm:prSet/>
      <dgm:spPr/>
      <dgm:t>
        <a:bodyPr/>
        <a:lstStyle/>
        <a:p>
          <a:endParaRPr lang="es-ES"/>
        </a:p>
      </dgm:t>
    </dgm:pt>
    <dgm:pt modelId="{BB8E44EF-66E7-486B-9F11-3BCED1480E97}" type="sibTrans" cxnId="{3F755DF1-40BD-435B-A8B7-6388FDADE86B}">
      <dgm:prSet/>
      <dgm:spPr/>
      <dgm:t>
        <a:bodyPr/>
        <a:lstStyle/>
        <a:p>
          <a:endParaRPr lang="es-ES"/>
        </a:p>
      </dgm:t>
    </dgm:pt>
    <dgm:pt modelId="{776CF292-E69C-4C95-A28C-18075A8A9681}">
      <dgm:prSet phldrT="[Texto]" custT="1"/>
      <dgm:spPr/>
      <dgm:t>
        <a:bodyPr/>
        <a:lstStyle/>
        <a:p>
          <a:r>
            <a:rPr lang="es-MX" sz="2000" dirty="0" smtClean="0">
              <a:latin typeface="Arial" panose="020B0604020202020204" pitchFamily="34" charset="0"/>
              <a:cs typeface="Arial" panose="020B0604020202020204" pitchFamily="34" charset="0"/>
            </a:rPr>
            <a:t>En el plano de la historia se trata de personajes interactuando entre sí, transitando un tiempo y un espacio para las transformaciones previstas se desarrollen. </a:t>
          </a:r>
          <a:endParaRPr lang="es-E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ECF59E-3FCE-4123-BB5F-0AF34A837FB4}" type="parTrans" cxnId="{10E36D03-2CF4-4F09-9B68-BA7DBE1C3DCC}">
      <dgm:prSet/>
      <dgm:spPr/>
      <dgm:t>
        <a:bodyPr/>
        <a:lstStyle/>
        <a:p>
          <a:endParaRPr lang="es-ES"/>
        </a:p>
      </dgm:t>
    </dgm:pt>
    <dgm:pt modelId="{D1A97BF2-236D-4BEF-B6FE-35C957CEDAF1}" type="sibTrans" cxnId="{10E36D03-2CF4-4F09-9B68-BA7DBE1C3DCC}">
      <dgm:prSet/>
      <dgm:spPr/>
      <dgm:t>
        <a:bodyPr/>
        <a:lstStyle/>
        <a:p>
          <a:endParaRPr lang="es-ES"/>
        </a:p>
      </dgm:t>
    </dgm:pt>
    <dgm:pt modelId="{81143186-F9F0-45C6-A3CE-286F20AD7D60}" type="pres">
      <dgm:prSet presAssocID="{423D76D0-B824-4A20-A7A3-E8EF0AD0E1EC}" presName="Name0" presStyleCnt="0">
        <dgm:presLayoutVars>
          <dgm:dir/>
          <dgm:resizeHandles val="exact"/>
        </dgm:presLayoutVars>
      </dgm:prSet>
      <dgm:spPr/>
    </dgm:pt>
    <dgm:pt modelId="{4D5E8C68-49D2-4B2E-8740-DA4D5E630860}" type="pres">
      <dgm:prSet presAssocID="{2D878979-EC6E-4330-98F4-D55543B56C24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7D89C-B772-4A65-95CF-99B4ACBB0FF6}" type="pres">
      <dgm:prSet presAssocID="{14AA9C0E-B121-4D97-9B6B-483F672F082A}" presName="space" presStyleCnt="0"/>
      <dgm:spPr/>
    </dgm:pt>
    <dgm:pt modelId="{5B61A4FF-ECD1-4125-9811-B7ECCFCD175A}" type="pres">
      <dgm:prSet presAssocID="{2C36D6C2-12A6-4DB6-BE11-DC2DDD7D0C02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0756C0-C77E-476E-BB62-00E7B342DB27}" type="pres">
      <dgm:prSet presAssocID="{BB8E44EF-66E7-486B-9F11-3BCED1480E97}" presName="space" presStyleCnt="0"/>
      <dgm:spPr/>
    </dgm:pt>
    <dgm:pt modelId="{8338F280-E8E8-48FF-A35A-F0E1359E9E88}" type="pres">
      <dgm:prSet presAssocID="{776CF292-E69C-4C95-A28C-18075A8A9681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D1AA31-07EE-47A0-ACE8-3F066721B76E}" type="presOf" srcId="{423D76D0-B824-4A20-A7A3-E8EF0AD0E1EC}" destId="{81143186-F9F0-45C6-A3CE-286F20AD7D60}" srcOrd="0" destOrd="0" presId="urn:microsoft.com/office/officeart/2005/8/layout/venn3"/>
    <dgm:cxn modelId="{3F755DF1-40BD-435B-A8B7-6388FDADE86B}" srcId="{423D76D0-B824-4A20-A7A3-E8EF0AD0E1EC}" destId="{2C36D6C2-12A6-4DB6-BE11-DC2DDD7D0C02}" srcOrd="1" destOrd="0" parTransId="{3E47749A-5457-439F-970F-DF47C8CF04B5}" sibTransId="{BB8E44EF-66E7-486B-9F11-3BCED1480E97}"/>
    <dgm:cxn modelId="{15979196-8F27-4C65-9CBD-C9D77BDC4BE7}" type="presOf" srcId="{2C36D6C2-12A6-4DB6-BE11-DC2DDD7D0C02}" destId="{5B61A4FF-ECD1-4125-9811-B7ECCFCD175A}" srcOrd="0" destOrd="0" presId="urn:microsoft.com/office/officeart/2005/8/layout/venn3"/>
    <dgm:cxn modelId="{DDA3AB43-C029-49E4-835E-F690E88C49E0}" srcId="{423D76D0-B824-4A20-A7A3-E8EF0AD0E1EC}" destId="{2D878979-EC6E-4330-98F4-D55543B56C24}" srcOrd="0" destOrd="0" parTransId="{85FC8216-F307-4BA2-81D0-FF45BC9EE0D8}" sibTransId="{14AA9C0E-B121-4D97-9B6B-483F672F082A}"/>
    <dgm:cxn modelId="{683A10F0-9D57-450F-8921-B1E53244F87F}" type="presOf" srcId="{2D878979-EC6E-4330-98F4-D55543B56C24}" destId="{4D5E8C68-49D2-4B2E-8740-DA4D5E630860}" srcOrd="0" destOrd="0" presId="urn:microsoft.com/office/officeart/2005/8/layout/venn3"/>
    <dgm:cxn modelId="{77E931CF-8110-4EA7-9CDE-6D2E8A5AAE9D}" type="presOf" srcId="{776CF292-E69C-4C95-A28C-18075A8A9681}" destId="{8338F280-E8E8-48FF-A35A-F0E1359E9E88}" srcOrd="0" destOrd="0" presId="urn:microsoft.com/office/officeart/2005/8/layout/venn3"/>
    <dgm:cxn modelId="{10E36D03-2CF4-4F09-9B68-BA7DBE1C3DCC}" srcId="{423D76D0-B824-4A20-A7A3-E8EF0AD0E1EC}" destId="{776CF292-E69C-4C95-A28C-18075A8A9681}" srcOrd="2" destOrd="0" parTransId="{64ECF59E-3FCE-4123-BB5F-0AF34A837FB4}" sibTransId="{D1A97BF2-236D-4BEF-B6FE-35C957CEDAF1}"/>
    <dgm:cxn modelId="{5E5C856F-169E-4154-ACD0-C977F737C60A}" type="presParOf" srcId="{81143186-F9F0-45C6-A3CE-286F20AD7D60}" destId="{4D5E8C68-49D2-4B2E-8740-DA4D5E630860}" srcOrd="0" destOrd="0" presId="urn:microsoft.com/office/officeart/2005/8/layout/venn3"/>
    <dgm:cxn modelId="{0F38F6B6-30E2-4E18-AD4A-11A960CF38D6}" type="presParOf" srcId="{81143186-F9F0-45C6-A3CE-286F20AD7D60}" destId="{EA87D89C-B772-4A65-95CF-99B4ACBB0FF6}" srcOrd="1" destOrd="0" presId="urn:microsoft.com/office/officeart/2005/8/layout/venn3"/>
    <dgm:cxn modelId="{C211F4BC-2971-4F1A-A55E-EE9525F9279C}" type="presParOf" srcId="{81143186-F9F0-45C6-A3CE-286F20AD7D60}" destId="{5B61A4FF-ECD1-4125-9811-B7ECCFCD175A}" srcOrd="2" destOrd="0" presId="urn:microsoft.com/office/officeart/2005/8/layout/venn3"/>
    <dgm:cxn modelId="{59F7E395-30D0-4157-A356-363A3380F84B}" type="presParOf" srcId="{81143186-F9F0-45C6-A3CE-286F20AD7D60}" destId="{740756C0-C77E-476E-BB62-00E7B342DB27}" srcOrd="3" destOrd="0" presId="urn:microsoft.com/office/officeart/2005/8/layout/venn3"/>
    <dgm:cxn modelId="{ED1277AE-25FF-402B-A42B-B5712E82BAAB}" type="presParOf" srcId="{81143186-F9F0-45C6-A3CE-286F20AD7D60}" destId="{8338F280-E8E8-48FF-A35A-F0E1359E9E8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69B488-8772-45F9-93D4-E7D2928E81C1}">
      <dsp:nvSpPr>
        <dsp:cNvPr id="0" name=""/>
        <dsp:cNvSpPr/>
      </dsp:nvSpPr>
      <dsp:spPr>
        <a:xfrm>
          <a:off x="9924" y="803157"/>
          <a:ext cx="2966385" cy="386557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Todo relato de ficción supone la creación de varias dimensiones ineludibles. En principio, la elección de una serie de hechos protagonizados por uno o varios personajes. Tales personajes despliegan sus acciones en un mundo creado que se enlaza con algunos de los géneros o subgéneros existentes en la historia de la literatura. </a:t>
          </a:r>
          <a:endParaRPr lang="es-E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6806" y="890039"/>
        <a:ext cx="2792621" cy="3691806"/>
      </dsp:txXfrm>
    </dsp:sp>
    <dsp:sp modelId="{5A48ED98-4052-4B0E-81D7-0B54FD78FC4A}">
      <dsp:nvSpPr>
        <dsp:cNvPr id="0" name=""/>
        <dsp:cNvSpPr/>
      </dsp:nvSpPr>
      <dsp:spPr>
        <a:xfrm>
          <a:off x="3272948" y="2368110"/>
          <a:ext cx="628873" cy="73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/>
        </a:p>
      </dsp:txBody>
      <dsp:txXfrm>
        <a:off x="3272948" y="2515243"/>
        <a:ext cx="440211" cy="441397"/>
      </dsp:txXfrm>
    </dsp:sp>
    <dsp:sp modelId="{2BE3A335-B1C4-4FE9-BDB7-A24A0496D812}">
      <dsp:nvSpPr>
        <dsp:cNvPr id="0" name=""/>
        <dsp:cNvSpPr/>
      </dsp:nvSpPr>
      <dsp:spPr>
        <a:xfrm>
          <a:off x="4162863" y="803157"/>
          <a:ext cx="2966385" cy="3865570"/>
        </a:xfrm>
        <a:prstGeom prst="roundRect">
          <a:avLst>
            <a:gd name="adj" fmla="val 1000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Para hacer saber el resultado de su creación, el autor configura un ser imaginario, es decir, el narrador. Que enfoca los hechos de determinada manera y les otorga su voz con la intención de causar sensibilidad y la inteligencia de los lectores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49745" y="890039"/>
        <a:ext cx="2792621" cy="3691806"/>
      </dsp:txXfrm>
    </dsp:sp>
    <dsp:sp modelId="{E23B0D5F-0AC1-4CF4-9607-9F314F7F7324}">
      <dsp:nvSpPr>
        <dsp:cNvPr id="0" name=""/>
        <dsp:cNvSpPr/>
      </dsp:nvSpPr>
      <dsp:spPr>
        <a:xfrm>
          <a:off x="7425887" y="2368110"/>
          <a:ext cx="628873" cy="7356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100" kern="1200"/>
        </a:p>
      </dsp:txBody>
      <dsp:txXfrm>
        <a:off x="7425887" y="2515243"/>
        <a:ext cx="440211" cy="441397"/>
      </dsp:txXfrm>
    </dsp:sp>
    <dsp:sp modelId="{3BE0C862-0E23-4392-93FC-FF4117E2556B}">
      <dsp:nvSpPr>
        <dsp:cNvPr id="0" name=""/>
        <dsp:cNvSpPr/>
      </dsp:nvSpPr>
      <dsp:spPr>
        <a:xfrm>
          <a:off x="8315803" y="803157"/>
          <a:ext cx="2966385" cy="3865570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focalización se refiere, adoptar un ángulo de visión de los acontecimientos que otorgue un sentido especifico a los hechos. Se trata de un filtro por el que se hace pasar la información transmitida por medio del discurso narrativo.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402685" y="890039"/>
        <a:ext cx="2792621" cy="36918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5E8C68-49D2-4B2E-8740-DA4D5E630860}">
      <dsp:nvSpPr>
        <dsp:cNvPr id="0" name=""/>
        <dsp:cNvSpPr/>
      </dsp:nvSpPr>
      <dsp:spPr>
        <a:xfrm>
          <a:off x="5134" y="353108"/>
          <a:ext cx="4489896" cy="44898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094" tIns="25400" rIns="2470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smtClean="0">
              <a:latin typeface="Arial" panose="020B0604020202020204" pitchFamily="34" charset="0"/>
              <a:cs typeface="Arial" panose="020B0604020202020204" pitchFamily="34" charset="0"/>
            </a:rPr>
            <a:t>La modelización de la voz narrativa involucra varias dimensiones interrelacionadas: la puesta en palabras de la historia que se comunica, los efectos de persuasión del relato destinados al potencial lector y la forma en que se articulara el discurso narrador con el discurso que sostienen los personajes entre sí.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2664" y="1010638"/>
        <a:ext cx="3174836" cy="3174836"/>
      </dsp:txXfrm>
    </dsp:sp>
    <dsp:sp modelId="{5B61A4FF-ECD1-4125-9811-B7ECCFCD175A}">
      <dsp:nvSpPr>
        <dsp:cNvPr id="0" name=""/>
        <dsp:cNvSpPr/>
      </dsp:nvSpPr>
      <dsp:spPr>
        <a:xfrm>
          <a:off x="3597051" y="353108"/>
          <a:ext cx="4489896" cy="44898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094" tIns="25400" rIns="2470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Ambas cosas aparecen ante al lector a través del relato, por un lado se cuentan los sucesos de la historia y por el otro la forma de contarla.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254581" y="1010638"/>
        <a:ext cx="3174836" cy="3174836"/>
      </dsp:txXfrm>
    </dsp:sp>
    <dsp:sp modelId="{8338F280-E8E8-48FF-A35A-F0E1359E9E88}">
      <dsp:nvSpPr>
        <dsp:cNvPr id="0" name=""/>
        <dsp:cNvSpPr/>
      </dsp:nvSpPr>
      <dsp:spPr>
        <a:xfrm>
          <a:off x="7188968" y="353108"/>
          <a:ext cx="4489896" cy="4489896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7094" tIns="25400" rIns="247094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En el plano de la historia se trata de personajes interactuando entre sí, transitando un tiempo y un espacio para las transformaciones previstas se desarrollen. </a:t>
          </a:r>
          <a:endParaRPr lang="es-E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846498" y="1010638"/>
        <a:ext cx="3174836" cy="31748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380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526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2541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82206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2702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29415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5601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7776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73767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72299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7863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5E229-BE94-47D5-AF0E-F221CB469212}" type="datetimeFigureOut">
              <a:rPr lang="es-MX" smtClean="0"/>
              <a:t>15/04/2021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84233-F291-421D-BD78-FB5EF7D0FA6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6902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125" y="95534"/>
            <a:ext cx="11900848" cy="6660108"/>
          </a:xfrm>
        </p:spPr>
        <p:txBody>
          <a:bodyPr>
            <a:normAutofit/>
          </a:bodyPr>
          <a:lstStyle/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Escuela Normal De Educación Preescolar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Licenciatura En Educación Preescolar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Ciclo escolar 2020-2021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Creación literaria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Silvia Banda Servín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Narrar por escrito desde un personaje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Unidad 1. Discursos literarios en la niñez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Competencias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•	Detecta los procesos de aprendizaje de sus alumnos para favorecer su desarrollo cognitivo y socioemocional 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•	Integra los recursos de investigación educativa para enriquecer su práctica profesional, expresando su interés por el conocimiento, la ciencia y la mejora de la educación </a:t>
            </a:r>
          </a:p>
          <a:p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Midori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Karely</a:t>
            </a:r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Arias Sosa #1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Maria Jose Palacios López #13</a:t>
            </a:r>
          </a:p>
          <a:p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Sexto semestre 3° “A”</a:t>
            </a:r>
          </a:p>
          <a:p>
            <a:pPr algn="l"/>
            <a:endParaRPr lang="es-MX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Saltillo Coahuila </a:t>
            </a:r>
          </a:p>
          <a:p>
            <a:pPr algn="l"/>
            <a:r>
              <a:rPr lang="es-MX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Abril 2021 </a:t>
            </a:r>
          </a:p>
          <a:p>
            <a:pPr algn="l"/>
            <a:endParaRPr lang="es-MX" sz="20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309135"/>
            <a:ext cx="18573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914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718919"/>
              </p:ext>
            </p:extLst>
          </p:nvPr>
        </p:nvGraphicFramePr>
        <p:xfrm>
          <a:off x="449943" y="0"/>
          <a:ext cx="11292113" cy="54718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33958">
            <a:off x="9946056" y="4612055"/>
            <a:ext cx="2096407" cy="209640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416091">
            <a:off x="449943" y="5196568"/>
            <a:ext cx="23812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25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068187"/>
              </p:ext>
            </p:extLst>
          </p:nvPr>
        </p:nvGraphicFramePr>
        <p:xfrm>
          <a:off x="304799" y="972457"/>
          <a:ext cx="11683999" cy="519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67401">
            <a:off x="9507585" y="5111201"/>
            <a:ext cx="2574925" cy="1545771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99056">
            <a:off x="217714" y="106840"/>
            <a:ext cx="2554515" cy="133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522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286</Words>
  <Application>Microsoft Office PowerPoint</Application>
  <PresentationFormat>Panorámica</PresentationFormat>
  <Paragraphs>22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Jose</dc:creator>
  <cp:lastModifiedBy>Maria Jose</cp:lastModifiedBy>
  <cp:revision>5</cp:revision>
  <dcterms:created xsi:type="dcterms:W3CDTF">2021-04-16T00:20:43Z</dcterms:created>
  <dcterms:modified xsi:type="dcterms:W3CDTF">2021-04-16T00:57:40Z</dcterms:modified>
</cp:coreProperties>
</file>