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6FE"/>
    <a:srgbClr val="DAF8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91" d="100"/>
          <a:sy n="91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F6ABBB-33B0-4AD5-8C7C-D480D987E7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D68F2EA-BDDE-4445-8314-0C378B42F0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AC8CFC-0750-447A-811F-6448D4A90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E542-B9CF-40F2-BB17-A5914D371F33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40B767-EBE7-4E8F-A7A3-5B930110B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BB5F85-B66E-4D51-818C-3152C8B86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5E1C-C495-4513-B991-DFF3ADCE73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4451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9CB78D-366A-48D3-BF69-355251447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464C68D-31E8-406F-B298-28B1214134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1C8BD5-1376-4AD7-87C3-016691FCE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E542-B9CF-40F2-BB17-A5914D371F33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616E93-E22E-4F7E-A29B-A22DAC191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D624F0-7881-4DB0-8DFC-1D79CE3F5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5E1C-C495-4513-B991-DFF3ADCE73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2742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3E02B93-CADB-40D5-95A6-4CD0292C2B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F92F52E-D940-409B-A15C-A9DF3F090A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2CD030-7A27-493A-98BE-5DF918D16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E542-B9CF-40F2-BB17-A5914D371F33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70E749-7E22-4295-841D-2B92681FA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492379-FA7C-4674-AE83-74AD3B3A2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5E1C-C495-4513-B991-DFF3ADCE73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632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A8F4C7-E661-467B-95DE-80DA6DA1A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5309BE-9391-41AE-AF86-C4041CBA8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AD1B9A-DD6D-4F91-84DF-F6D6B844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E542-B9CF-40F2-BB17-A5914D371F33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4ACBEF-620D-42B5-96C2-88077AE3E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E13745-5AEC-488B-B91C-DB33850AE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5E1C-C495-4513-B991-DFF3ADCE73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5317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0F6001-39F9-4B53-9B1B-FAAC2FF6B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BCE42ED-8356-419F-B6C6-9633E740F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A56276-2143-4F61-AC79-F60CF095B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E542-B9CF-40F2-BB17-A5914D371F33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D63ECA-400A-453C-BF99-69E7CD4E5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49ED5F-DE6C-4D50-8251-D2DF0F392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5E1C-C495-4513-B991-DFF3ADCE73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8672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9C830F-72FE-4B15-A76C-F276A8B86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3F900D-DB76-4F9D-8E31-398715F158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5B53C5E-9AD9-47F8-96B2-758C5BEA3F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DD07D11-A4C4-4236-B133-30FDDF2B1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E542-B9CF-40F2-BB17-A5914D371F33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CD4A1AD-DAEF-4BDD-8F5B-57DD59D08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E3F75B0-7E9A-4DFC-84D3-1894B1F43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5E1C-C495-4513-B991-DFF3ADCE73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2973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CED736-92AB-4032-97CE-C1ABEC10E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71FD9A7-6B68-43FF-8A73-7F0484AB0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D08C632-62F1-4171-B4BD-4094986036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5B25E8A-B96E-4AE8-A835-D877704E3A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FB2C467-ED68-4569-854E-C1F4BCACD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D49E5AA-A970-4404-BED6-8575C6213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E542-B9CF-40F2-BB17-A5914D371F33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857C261-FE04-43E5-9C95-15A6ED35E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688C00A-266A-4DB4-A9DC-A059FF4E9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5E1C-C495-4513-B991-DFF3ADCE73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5822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733194-131F-4ED9-BD4B-509CE3235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EAB61CC-A700-4A2A-B61B-2AB249B9D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E542-B9CF-40F2-BB17-A5914D371F33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CD29C96-4AD2-4274-A524-45E50C383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3CFF55E-6E44-4F9D-B785-23B778482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5E1C-C495-4513-B991-DFF3ADCE73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0365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664D3AB-EB45-4008-B3BD-540FDF2B7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E542-B9CF-40F2-BB17-A5914D371F33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26AA7ED-3648-4F22-AD4D-CCC3FAEFB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DA81BFE-19B0-4859-9215-CA252464C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5E1C-C495-4513-B991-DFF3ADCE73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5049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E6370F-38C2-42B4-BD34-19EAD61B5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5DBE80-2389-451A-8F32-7EF210E97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E7C7E3D-842B-482C-8BCF-66D9325B54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AD19F66-CE31-49D9-A866-CAF5CCBE2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E542-B9CF-40F2-BB17-A5914D371F33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9BCE56C-B931-43BA-88D2-D66ED4BB9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7179AD1-6B40-4CA8-8FC4-5B837A874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5E1C-C495-4513-B991-DFF3ADCE73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3310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C058E0-4F44-403E-9331-19A6A767E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469E17F-95D1-4D7A-A6B7-16AAC2C830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866F741-67E9-4DF7-B81D-576D1FA2A6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EFC3564-9C9C-4C62-8A49-C2311F6DF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E542-B9CF-40F2-BB17-A5914D371F33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0D32F9F-284D-4CB1-8D0D-5A0E826C8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9E0CD97-B8A3-4207-AA60-16E1A18EE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5E1C-C495-4513-B991-DFF3ADCE73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2032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AFC72CC-2950-4730-9DFD-E402FF1D4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3D6AE30-B8BC-43D1-8B3D-A8EE47883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7C1E44-8BFD-4349-99B6-E65885A874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BE542-B9CF-40F2-BB17-A5914D371F33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1FB5AC-AECB-4A83-A070-C9E54A09F9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5522A7-FE44-4FF0-94F8-03A993011F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05E1C-C495-4513-B991-DFF3ADCE73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166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3117EA39-4BC4-45E6-B097-1EC3B933E404}"/>
              </a:ext>
            </a:extLst>
          </p:cNvPr>
          <p:cNvSpPr txBox="1"/>
          <p:nvPr/>
        </p:nvSpPr>
        <p:spPr>
          <a:xfrm>
            <a:off x="136451" y="125162"/>
            <a:ext cx="11919098" cy="66400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s-MX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Educación Preescolar </a:t>
            </a:r>
            <a:br>
              <a:rPr lang="es-MX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educación preescolar</a:t>
            </a:r>
            <a:br>
              <a:rPr lang="es-MX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Ciclo escolar 2020-2021</a:t>
            </a:r>
            <a:br>
              <a:rPr lang="es-MX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“Crucigrama”</a:t>
            </a:r>
            <a:br>
              <a:rPr lang="es-MX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Profesor:</a:t>
            </a:r>
            <a:r>
              <a:rPr lang="es-MX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Marco Antonio Valdés Molina  </a:t>
            </a:r>
            <a:br>
              <a:rPr lang="es-MX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Asignatura:</a:t>
            </a:r>
            <a:r>
              <a:rPr lang="es-MX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Estrategias para la exploración del mundo social </a:t>
            </a:r>
            <a:br>
              <a:rPr lang="es-MX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1:</a:t>
            </a:r>
            <a:br>
              <a:rPr lang="es-MX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 desarrollo de la identidad y el sentido de pertenencia en los niños y niñas de preescolar</a:t>
            </a:r>
            <a:br>
              <a:rPr lang="es-MX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Competencias:</a:t>
            </a:r>
            <a:br>
              <a:rPr lang="es-MX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Detecta los procesos de aprendizaje de sus alumnos para favorecer su desarrollo cognitivo y socioemocional.</a:t>
            </a:r>
            <a:br>
              <a:rPr lang="es-MX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Aplica el plan y programas de estudio para alcanzar los propósitos educativos y contribuir al pleno desenvolvimiento de las capacidades de sus alumnos.</a:t>
            </a:r>
            <a:br>
              <a:rPr lang="es-MX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Diseña planeaciones aplicando sus conocimientos curriculares, psicopedagógicos, disciplinares, didácticos y tecnológicos para propiciar espacios de aprendizaje incluyentes que respondan a las necesidades de todos los alumnos en el marco del plan y programas de estudio.</a:t>
            </a:r>
            <a:br>
              <a:rPr lang="es-MX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Emplea la evaluación para intervenir en los diferentes ámbitos y momentos de la tarea educativa para mejorar los aprendizajes de sus alumnos.</a:t>
            </a:r>
            <a:br>
              <a:rPr lang="es-MX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Integra recursos de la investigación educativa para enriquecer su práctica profesional, expresando su interés por el conocimiento, la ciencia y la mejora de la educación. Actúa de manera ética ante la diversidad de situaciones que se presentan en la práctica profesional.</a:t>
            </a:r>
            <a:br>
              <a:rPr lang="es-MX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Alumnas: </a:t>
            </a:r>
            <a:endParaRPr lang="es-MX" sz="15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s-MX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Lorena Patricia Álvarez Sánchez #1</a:t>
            </a: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s-MX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Karina Guadalupe Clemente Gómez #2</a:t>
            </a:r>
            <a:br>
              <a:rPr lang="es-MX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Grado:</a:t>
            </a:r>
            <a:r>
              <a:rPr lang="es-MX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2° </a:t>
            </a:r>
            <a:r>
              <a:rPr lang="es-MX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Sección: </a:t>
            </a:r>
            <a:r>
              <a:rPr lang="es-MX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“D”  </a:t>
            </a: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s-MX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r">
              <a:lnSpc>
                <a:spcPct val="115000"/>
              </a:lnSpc>
              <a:spcAft>
                <a:spcPts val="800"/>
              </a:spcAft>
            </a:pPr>
            <a:r>
              <a:rPr lang="es-MX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Saltillo Coahuila </a:t>
            </a:r>
            <a:br>
              <a:rPr lang="es-MX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Abril 2021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1B86669-D70D-4FAA-9683-428FE24F04D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675" y="125162"/>
            <a:ext cx="1280664" cy="878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11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2BC2D70-49DF-4CA9-8F82-B9D39A9748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589290"/>
              </p:ext>
            </p:extLst>
          </p:nvPr>
        </p:nvGraphicFramePr>
        <p:xfrm>
          <a:off x="4558710" y="198031"/>
          <a:ext cx="8179101" cy="646193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26686">
                  <a:extLst>
                    <a:ext uri="{9D8B030D-6E8A-4147-A177-3AD203B41FA5}">
                      <a16:colId xmlns:a16="http://schemas.microsoft.com/office/drawing/2014/main" val="1581979441"/>
                    </a:ext>
                  </a:extLst>
                </a:gridCol>
                <a:gridCol w="326686">
                  <a:extLst>
                    <a:ext uri="{9D8B030D-6E8A-4147-A177-3AD203B41FA5}">
                      <a16:colId xmlns:a16="http://schemas.microsoft.com/office/drawing/2014/main" val="3248339724"/>
                    </a:ext>
                  </a:extLst>
                </a:gridCol>
                <a:gridCol w="326686">
                  <a:extLst>
                    <a:ext uri="{9D8B030D-6E8A-4147-A177-3AD203B41FA5}">
                      <a16:colId xmlns:a16="http://schemas.microsoft.com/office/drawing/2014/main" val="2223838012"/>
                    </a:ext>
                  </a:extLst>
                </a:gridCol>
                <a:gridCol w="326686">
                  <a:extLst>
                    <a:ext uri="{9D8B030D-6E8A-4147-A177-3AD203B41FA5}">
                      <a16:colId xmlns:a16="http://schemas.microsoft.com/office/drawing/2014/main" val="2099283115"/>
                    </a:ext>
                  </a:extLst>
                </a:gridCol>
                <a:gridCol w="326686">
                  <a:extLst>
                    <a:ext uri="{9D8B030D-6E8A-4147-A177-3AD203B41FA5}">
                      <a16:colId xmlns:a16="http://schemas.microsoft.com/office/drawing/2014/main" val="1273884091"/>
                    </a:ext>
                  </a:extLst>
                </a:gridCol>
                <a:gridCol w="326686">
                  <a:extLst>
                    <a:ext uri="{9D8B030D-6E8A-4147-A177-3AD203B41FA5}">
                      <a16:colId xmlns:a16="http://schemas.microsoft.com/office/drawing/2014/main" val="3804726324"/>
                    </a:ext>
                  </a:extLst>
                </a:gridCol>
                <a:gridCol w="327315">
                  <a:extLst>
                    <a:ext uri="{9D8B030D-6E8A-4147-A177-3AD203B41FA5}">
                      <a16:colId xmlns:a16="http://schemas.microsoft.com/office/drawing/2014/main" val="2888628109"/>
                    </a:ext>
                  </a:extLst>
                </a:gridCol>
                <a:gridCol w="327315">
                  <a:extLst>
                    <a:ext uri="{9D8B030D-6E8A-4147-A177-3AD203B41FA5}">
                      <a16:colId xmlns:a16="http://schemas.microsoft.com/office/drawing/2014/main" val="3093698322"/>
                    </a:ext>
                  </a:extLst>
                </a:gridCol>
                <a:gridCol w="327315">
                  <a:extLst>
                    <a:ext uri="{9D8B030D-6E8A-4147-A177-3AD203B41FA5}">
                      <a16:colId xmlns:a16="http://schemas.microsoft.com/office/drawing/2014/main" val="291289145"/>
                    </a:ext>
                  </a:extLst>
                </a:gridCol>
                <a:gridCol w="327315">
                  <a:extLst>
                    <a:ext uri="{9D8B030D-6E8A-4147-A177-3AD203B41FA5}">
                      <a16:colId xmlns:a16="http://schemas.microsoft.com/office/drawing/2014/main" val="2496474382"/>
                    </a:ext>
                  </a:extLst>
                </a:gridCol>
                <a:gridCol w="327315">
                  <a:extLst>
                    <a:ext uri="{9D8B030D-6E8A-4147-A177-3AD203B41FA5}">
                      <a16:colId xmlns:a16="http://schemas.microsoft.com/office/drawing/2014/main" val="1446348744"/>
                    </a:ext>
                  </a:extLst>
                </a:gridCol>
                <a:gridCol w="327315">
                  <a:extLst>
                    <a:ext uri="{9D8B030D-6E8A-4147-A177-3AD203B41FA5}">
                      <a16:colId xmlns:a16="http://schemas.microsoft.com/office/drawing/2014/main" val="3276588249"/>
                    </a:ext>
                  </a:extLst>
                </a:gridCol>
                <a:gridCol w="327315">
                  <a:extLst>
                    <a:ext uri="{9D8B030D-6E8A-4147-A177-3AD203B41FA5}">
                      <a16:colId xmlns:a16="http://schemas.microsoft.com/office/drawing/2014/main" val="760617937"/>
                    </a:ext>
                  </a:extLst>
                </a:gridCol>
                <a:gridCol w="327315">
                  <a:extLst>
                    <a:ext uri="{9D8B030D-6E8A-4147-A177-3AD203B41FA5}">
                      <a16:colId xmlns:a16="http://schemas.microsoft.com/office/drawing/2014/main" val="205489355"/>
                    </a:ext>
                  </a:extLst>
                </a:gridCol>
                <a:gridCol w="327315">
                  <a:extLst>
                    <a:ext uri="{9D8B030D-6E8A-4147-A177-3AD203B41FA5}">
                      <a16:colId xmlns:a16="http://schemas.microsoft.com/office/drawing/2014/main" val="3600132860"/>
                    </a:ext>
                  </a:extLst>
                </a:gridCol>
                <a:gridCol w="327315">
                  <a:extLst>
                    <a:ext uri="{9D8B030D-6E8A-4147-A177-3AD203B41FA5}">
                      <a16:colId xmlns:a16="http://schemas.microsoft.com/office/drawing/2014/main" val="1036419788"/>
                    </a:ext>
                  </a:extLst>
                </a:gridCol>
                <a:gridCol w="327315">
                  <a:extLst>
                    <a:ext uri="{9D8B030D-6E8A-4147-A177-3AD203B41FA5}">
                      <a16:colId xmlns:a16="http://schemas.microsoft.com/office/drawing/2014/main" val="122678602"/>
                    </a:ext>
                  </a:extLst>
                </a:gridCol>
                <a:gridCol w="327315">
                  <a:extLst>
                    <a:ext uri="{9D8B030D-6E8A-4147-A177-3AD203B41FA5}">
                      <a16:colId xmlns:a16="http://schemas.microsoft.com/office/drawing/2014/main" val="1666320176"/>
                    </a:ext>
                  </a:extLst>
                </a:gridCol>
                <a:gridCol w="327315">
                  <a:extLst>
                    <a:ext uri="{9D8B030D-6E8A-4147-A177-3AD203B41FA5}">
                      <a16:colId xmlns:a16="http://schemas.microsoft.com/office/drawing/2014/main" val="722222713"/>
                    </a:ext>
                  </a:extLst>
                </a:gridCol>
                <a:gridCol w="327315">
                  <a:extLst>
                    <a:ext uri="{9D8B030D-6E8A-4147-A177-3AD203B41FA5}">
                      <a16:colId xmlns:a16="http://schemas.microsoft.com/office/drawing/2014/main" val="781535920"/>
                    </a:ext>
                  </a:extLst>
                </a:gridCol>
                <a:gridCol w="327315">
                  <a:extLst>
                    <a:ext uri="{9D8B030D-6E8A-4147-A177-3AD203B41FA5}">
                      <a16:colId xmlns:a16="http://schemas.microsoft.com/office/drawing/2014/main" val="1431541875"/>
                    </a:ext>
                  </a:extLst>
                </a:gridCol>
                <a:gridCol w="327315">
                  <a:extLst>
                    <a:ext uri="{9D8B030D-6E8A-4147-A177-3AD203B41FA5}">
                      <a16:colId xmlns:a16="http://schemas.microsoft.com/office/drawing/2014/main" val="1017949797"/>
                    </a:ext>
                  </a:extLst>
                </a:gridCol>
                <a:gridCol w="327315">
                  <a:extLst>
                    <a:ext uri="{9D8B030D-6E8A-4147-A177-3AD203B41FA5}">
                      <a16:colId xmlns:a16="http://schemas.microsoft.com/office/drawing/2014/main" val="3293943160"/>
                    </a:ext>
                  </a:extLst>
                </a:gridCol>
                <a:gridCol w="327315">
                  <a:extLst>
                    <a:ext uri="{9D8B030D-6E8A-4147-A177-3AD203B41FA5}">
                      <a16:colId xmlns:a16="http://schemas.microsoft.com/office/drawing/2014/main" val="3141858576"/>
                    </a:ext>
                  </a:extLst>
                </a:gridCol>
                <a:gridCol w="327315">
                  <a:extLst>
                    <a:ext uri="{9D8B030D-6E8A-4147-A177-3AD203B41FA5}">
                      <a16:colId xmlns:a16="http://schemas.microsoft.com/office/drawing/2014/main" val="2670370503"/>
                    </a:ext>
                  </a:extLst>
                </a:gridCol>
              </a:tblGrid>
              <a:tr h="3401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6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extLst>
                  <a:ext uri="{0D108BD9-81ED-4DB2-BD59-A6C34878D82A}">
                    <a16:rowId xmlns:a16="http://schemas.microsoft.com/office/drawing/2014/main" val="2623909954"/>
                  </a:ext>
                </a:extLst>
              </a:tr>
              <a:tr h="3401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6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extLst>
                  <a:ext uri="{0D108BD9-81ED-4DB2-BD59-A6C34878D82A}">
                    <a16:rowId xmlns:a16="http://schemas.microsoft.com/office/drawing/2014/main" val="913158810"/>
                  </a:ext>
                </a:extLst>
              </a:tr>
              <a:tr h="3401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Ñ</a:t>
                      </a: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6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extLst>
                  <a:ext uri="{0D108BD9-81ED-4DB2-BD59-A6C34878D82A}">
                    <a16:rowId xmlns:a16="http://schemas.microsoft.com/office/drawing/2014/main" val="3643385297"/>
                  </a:ext>
                </a:extLst>
              </a:tr>
              <a:tr h="3401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8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8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8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8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8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8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8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8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6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8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8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8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extLst>
                  <a:ext uri="{0D108BD9-81ED-4DB2-BD59-A6C34878D82A}">
                    <a16:rowId xmlns:a16="http://schemas.microsoft.com/office/drawing/2014/main" val="3208476066"/>
                  </a:ext>
                </a:extLst>
              </a:tr>
              <a:tr h="3401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6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extLst>
                  <a:ext uri="{0D108BD9-81ED-4DB2-BD59-A6C34878D82A}">
                    <a16:rowId xmlns:a16="http://schemas.microsoft.com/office/drawing/2014/main" val="603372627"/>
                  </a:ext>
                </a:extLst>
              </a:tr>
              <a:tr h="3401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6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extLst>
                  <a:ext uri="{0D108BD9-81ED-4DB2-BD59-A6C34878D82A}">
                    <a16:rowId xmlns:a16="http://schemas.microsoft.com/office/drawing/2014/main" val="1411027336"/>
                  </a:ext>
                </a:extLst>
              </a:tr>
              <a:tr h="3401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6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extLst>
                  <a:ext uri="{0D108BD9-81ED-4DB2-BD59-A6C34878D82A}">
                    <a16:rowId xmlns:a16="http://schemas.microsoft.com/office/drawing/2014/main" val="206347813"/>
                  </a:ext>
                </a:extLst>
              </a:tr>
              <a:tr h="3401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6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6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6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extLst>
                  <a:ext uri="{0D108BD9-81ED-4DB2-BD59-A6C34878D82A}">
                    <a16:rowId xmlns:a16="http://schemas.microsoft.com/office/drawing/2014/main" val="4037652169"/>
                  </a:ext>
                </a:extLst>
              </a:tr>
              <a:tr h="3401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6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6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6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extLst>
                  <a:ext uri="{0D108BD9-81ED-4DB2-BD59-A6C34878D82A}">
                    <a16:rowId xmlns:a16="http://schemas.microsoft.com/office/drawing/2014/main" val="899047594"/>
                  </a:ext>
                </a:extLst>
              </a:tr>
              <a:tr h="3401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8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8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8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6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8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8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8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8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6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8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6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8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8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8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8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8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8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8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8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8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Ñ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8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6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8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extLst>
                  <a:ext uri="{0D108BD9-81ED-4DB2-BD59-A6C34878D82A}">
                    <a16:rowId xmlns:a16="http://schemas.microsoft.com/office/drawing/2014/main" val="806490910"/>
                  </a:ext>
                </a:extLst>
              </a:tr>
              <a:tr h="3401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6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6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6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6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extLst>
                  <a:ext uri="{0D108BD9-81ED-4DB2-BD59-A6C34878D82A}">
                    <a16:rowId xmlns:a16="http://schemas.microsoft.com/office/drawing/2014/main" val="2475043515"/>
                  </a:ext>
                </a:extLst>
              </a:tr>
              <a:tr h="3401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6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6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6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6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extLst>
                  <a:ext uri="{0D108BD9-81ED-4DB2-BD59-A6C34878D82A}">
                    <a16:rowId xmlns:a16="http://schemas.microsoft.com/office/drawing/2014/main" val="2969589363"/>
                  </a:ext>
                </a:extLst>
              </a:tr>
              <a:tr h="3401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6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6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6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6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extLst>
                  <a:ext uri="{0D108BD9-81ED-4DB2-BD59-A6C34878D82A}">
                    <a16:rowId xmlns:a16="http://schemas.microsoft.com/office/drawing/2014/main" val="1380593170"/>
                  </a:ext>
                </a:extLst>
              </a:tr>
              <a:tr h="3401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6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6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6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8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8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8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8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8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8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8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8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8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6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extLst>
                  <a:ext uri="{0D108BD9-81ED-4DB2-BD59-A6C34878D82A}">
                    <a16:rowId xmlns:a16="http://schemas.microsoft.com/office/drawing/2014/main" val="1728531479"/>
                  </a:ext>
                </a:extLst>
              </a:tr>
              <a:tr h="3401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6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6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6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extLst>
                  <a:ext uri="{0D108BD9-81ED-4DB2-BD59-A6C34878D82A}">
                    <a16:rowId xmlns:a16="http://schemas.microsoft.com/office/drawing/2014/main" val="1537223819"/>
                  </a:ext>
                </a:extLst>
              </a:tr>
              <a:tr h="3401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6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6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6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extLst>
                  <a:ext uri="{0D108BD9-81ED-4DB2-BD59-A6C34878D82A}">
                    <a16:rowId xmlns:a16="http://schemas.microsoft.com/office/drawing/2014/main" val="1272044986"/>
                  </a:ext>
                </a:extLst>
              </a:tr>
              <a:tr h="3401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6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6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6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extLst>
                  <a:ext uri="{0D108BD9-81ED-4DB2-BD59-A6C34878D82A}">
                    <a16:rowId xmlns:a16="http://schemas.microsoft.com/office/drawing/2014/main" val="65798318"/>
                  </a:ext>
                </a:extLst>
              </a:tr>
              <a:tr h="3401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6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8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8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8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6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8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8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8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8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8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8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8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8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8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8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8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extLst>
                  <a:ext uri="{0D108BD9-81ED-4DB2-BD59-A6C34878D82A}">
                    <a16:rowId xmlns:a16="http://schemas.microsoft.com/office/drawing/2014/main" val="1468952513"/>
                  </a:ext>
                </a:extLst>
              </a:tr>
              <a:tr h="3401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6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7" marR="67857" marT="0" marB="0"/>
                </a:tc>
                <a:extLst>
                  <a:ext uri="{0D108BD9-81ED-4DB2-BD59-A6C34878D82A}">
                    <a16:rowId xmlns:a16="http://schemas.microsoft.com/office/drawing/2014/main" val="3931570222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4B09BCEC-4B37-4F3E-AF80-7E6D53E40587}"/>
              </a:ext>
            </a:extLst>
          </p:cNvPr>
          <p:cNvSpPr txBox="1"/>
          <p:nvPr/>
        </p:nvSpPr>
        <p:spPr>
          <a:xfrm>
            <a:off x="159488" y="655901"/>
            <a:ext cx="4284035" cy="5546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1. Es la que le debe a los niños gestos que han sido sustraídos como: gestos corporales, gestos de atención, gestos de ficción y gestos de lenguaje.</a:t>
            </a:r>
          </a:p>
          <a:p>
            <a:pPr>
              <a:lnSpc>
                <a:spcPct val="150000"/>
              </a:lnSpc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2. Es el sitio en el que la mayoría de los niños va a hacerse adultos. </a:t>
            </a:r>
          </a:p>
          <a:p>
            <a:pPr>
              <a:lnSpc>
                <a:spcPct val="150000"/>
              </a:lnSpc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3.Es la que pone a la humanidad en su lugar  aunque siempre parezca lo contrario.</a:t>
            </a:r>
          </a:p>
          <a:p>
            <a:pPr>
              <a:lnSpc>
                <a:spcPct val="150000"/>
              </a:lnSpc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4. Es lo que no permite la continuidad, evolución, progreso, circularidad y elipsis. </a:t>
            </a:r>
          </a:p>
          <a:p>
            <a:pPr>
              <a:lnSpc>
                <a:spcPct val="150000"/>
              </a:lnSpc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5. Qué tipo de lenguaje es el que se utiliza en la interrupción del lenguaje en los niños.</a:t>
            </a:r>
          </a:p>
          <a:p>
            <a:pPr>
              <a:lnSpc>
                <a:spcPct val="150000"/>
              </a:lnSpc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6. Autor que escribe sobre una niñez que no quiere ser interrumpida.</a:t>
            </a:r>
          </a:p>
          <a:p>
            <a:pPr>
              <a:lnSpc>
                <a:spcPct val="150000"/>
              </a:lnSpc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7. Insisten en ser saludables felices e ingenuos usan el móvil viven siempre en casas con jardín.</a:t>
            </a:r>
          </a:p>
          <a:p>
            <a:pPr>
              <a:lnSpc>
                <a:spcPct val="150000"/>
              </a:lnSpc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8. Están afianzados y se ha radicalizado en las últimas décadas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2B02A2D-5917-42E8-A153-A762EF114DB8}"/>
              </a:ext>
            </a:extLst>
          </p:cNvPr>
          <p:cNvSpPr txBox="1"/>
          <p:nvPr/>
        </p:nvSpPr>
        <p:spPr>
          <a:xfrm>
            <a:off x="5497033" y="2934587"/>
            <a:ext cx="372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FC94341-1596-4B81-8539-359A595FB6ED}"/>
              </a:ext>
            </a:extLst>
          </p:cNvPr>
          <p:cNvSpPr txBox="1"/>
          <p:nvPr/>
        </p:nvSpPr>
        <p:spPr>
          <a:xfrm>
            <a:off x="7786577" y="2278912"/>
            <a:ext cx="372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2D8AB9D-B57B-4304-BB1D-B00058DC5398}"/>
              </a:ext>
            </a:extLst>
          </p:cNvPr>
          <p:cNvSpPr txBox="1"/>
          <p:nvPr/>
        </p:nvSpPr>
        <p:spPr>
          <a:xfrm>
            <a:off x="7540256" y="4667570"/>
            <a:ext cx="372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8499AC8B-FE9B-4681-9441-7A44DFE19D84}"/>
              </a:ext>
            </a:extLst>
          </p:cNvPr>
          <p:cNvSpPr txBox="1"/>
          <p:nvPr/>
        </p:nvSpPr>
        <p:spPr>
          <a:xfrm>
            <a:off x="4257453" y="3275111"/>
            <a:ext cx="372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4F791C2-B7BD-476B-B4F5-DC6D73F73ED1}"/>
              </a:ext>
            </a:extLst>
          </p:cNvPr>
          <p:cNvSpPr txBox="1"/>
          <p:nvPr/>
        </p:nvSpPr>
        <p:spPr>
          <a:xfrm>
            <a:off x="11386583" y="2276856"/>
            <a:ext cx="372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34E50928-67B7-4048-9D91-6167AFC7215D}"/>
              </a:ext>
            </a:extLst>
          </p:cNvPr>
          <p:cNvSpPr txBox="1"/>
          <p:nvPr/>
        </p:nvSpPr>
        <p:spPr>
          <a:xfrm>
            <a:off x="4204290" y="1173126"/>
            <a:ext cx="372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3EAFDEC-2633-41D4-A1C1-A5B28D063CF1}"/>
              </a:ext>
            </a:extLst>
          </p:cNvPr>
          <p:cNvSpPr txBox="1"/>
          <p:nvPr/>
        </p:nvSpPr>
        <p:spPr>
          <a:xfrm>
            <a:off x="7168117" y="-65727"/>
            <a:ext cx="372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4866059A-6B0C-4E91-8FDF-CF0BFA2C111F}"/>
              </a:ext>
            </a:extLst>
          </p:cNvPr>
          <p:cNvSpPr txBox="1"/>
          <p:nvPr/>
        </p:nvSpPr>
        <p:spPr>
          <a:xfrm>
            <a:off x="5909930" y="5920620"/>
            <a:ext cx="372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223B9E17-0EEA-4252-A8F7-E1C2A8EC98CC}"/>
              </a:ext>
            </a:extLst>
          </p:cNvPr>
          <p:cNvSpPr txBox="1"/>
          <p:nvPr/>
        </p:nvSpPr>
        <p:spPr>
          <a:xfrm>
            <a:off x="-94318" y="48866"/>
            <a:ext cx="4803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infancia, la niñez, las interrupciones. </a:t>
            </a:r>
          </a:p>
        </p:txBody>
      </p:sp>
    </p:spTree>
    <p:extLst>
      <p:ext uri="{BB962C8B-B14F-4D97-AF65-F5344CB8AC3E}">
        <p14:creationId xmlns:p14="http://schemas.microsoft.com/office/powerpoint/2010/main" val="34504607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894</Words>
  <Application>Microsoft Office PowerPoint</Application>
  <PresentationFormat>Panorámica</PresentationFormat>
  <Paragraphs>497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Karina Gomez</dc:creator>
  <cp:lastModifiedBy>Karina Gomez</cp:lastModifiedBy>
  <cp:revision>3</cp:revision>
  <dcterms:created xsi:type="dcterms:W3CDTF">2021-04-16T02:27:11Z</dcterms:created>
  <dcterms:modified xsi:type="dcterms:W3CDTF">2021-04-16T02:42:51Z</dcterms:modified>
</cp:coreProperties>
</file>