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8" r:id="rId2"/>
    <p:sldId id="256" r:id="rId3"/>
    <p:sldId id="257" r:id="rId4"/>
    <p:sldId id="261" r:id="rId5"/>
    <p:sldId id="259" r:id="rId6"/>
    <p:sldId id="264" r:id="rId7"/>
    <p:sldId id="260" r:id="rId8"/>
    <p:sldId id="277" r:id="rId9"/>
  </p:sldIdLst>
  <p:sldSz cx="9144000" cy="5143500" type="screen16x9"/>
  <p:notesSz cx="6858000" cy="9144000"/>
  <p:embeddedFontLst>
    <p:embeddedFont>
      <p:font typeface="Walter Turncoa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87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97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74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05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00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72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55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66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a14ada1b7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a14ada1b7_1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15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 idx="4294967295"/>
          </p:nvPr>
        </p:nvSpPr>
        <p:spPr>
          <a:xfrm>
            <a:off x="0" y="75882"/>
            <a:ext cx="9144000" cy="2472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2"/>
                </a:solidFill>
              </a:rPr>
              <a:t>Escuela Normal de Educación Preescolar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4294967295"/>
          </p:nvPr>
        </p:nvSpPr>
        <p:spPr>
          <a:xfrm>
            <a:off x="0" y="306937"/>
            <a:ext cx="9144000" cy="36085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Licenciatura en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Ciclo Escolar 2020 –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José Luis Perales Torres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Forma, Espacio y Medida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MAGNITUDES Y MEDIDAS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 </a:t>
            </a:r>
            <a:endParaRPr lang="en" sz="1200" b="1"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3"/>
                </a:solidFill>
              </a:rPr>
              <a:t>Jimena </a:t>
            </a:r>
            <a:r>
              <a:rPr lang="es-MX" sz="1200" b="1" dirty="0" err="1">
                <a:solidFill>
                  <a:schemeClr val="accent3"/>
                </a:solidFill>
              </a:rPr>
              <a:t>Wendolyn</a:t>
            </a:r>
            <a:r>
              <a:rPr lang="es-MX" sz="1200" b="1" dirty="0">
                <a:solidFill>
                  <a:schemeClr val="accent3"/>
                </a:solidFill>
              </a:rPr>
              <a:t> Avila Pecina #2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3"/>
                </a:solidFill>
              </a:rPr>
              <a:t>Alondra Esmeralda Cortes </a:t>
            </a:r>
            <a:r>
              <a:rPr lang="es-MX" sz="1200" b="1" dirty="0" err="1">
                <a:solidFill>
                  <a:schemeClr val="accent3"/>
                </a:solidFill>
              </a:rPr>
              <a:t>Albizo</a:t>
            </a:r>
            <a:r>
              <a:rPr lang="es-MX" sz="1200" b="1" dirty="0">
                <a:solidFill>
                  <a:schemeClr val="accent3"/>
                </a:solidFill>
              </a:rPr>
              <a:t> #6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 err="1">
                <a:solidFill>
                  <a:schemeClr val="accent3"/>
                </a:solidFill>
              </a:rPr>
              <a:t>Kenya</a:t>
            </a:r>
            <a:r>
              <a:rPr lang="es-MX" sz="1200" b="1" dirty="0">
                <a:solidFill>
                  <a:schemeClr val="accent3"/>
                </a:solidFill>
              </a:rPr>
              <a:t> Katherine Jaramillo Guillen #16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3"/>
                </a:solidFill>
              </a:rPr>
              <a:t>Valeria Torres Gutiérrez #20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200" b="1" dirty="0">
              <a:solidFill>
                <a:schemeClr val="accent3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1200" dirty="0"/>
              <a:t>Competencias de Unidad:</a:t>
            </a:r>
          </a:p>
          <a:p>
            <a:pPr marL="285750" lvl="0" indent="-285750">
              <a:buClr>
                <a:schemeClr val="dk1"/>
              </a:buClr>
              <a:buSzPts val="1100"/>
            </a:pPr>
            <a:r>
              <a:rPr lang="es-MX" sz="1200" dirty="0"/>
              <a:t>Conoce y analiza los conceptos y contenidos del programa de estudios de la educación básica de matemáticas; crea actividades contextualizadas y pertinentes para asegurar el logro de aprendizaje de sus alumnos, la coherencia y la continuidad entre los distintos grados y niveles educativos.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es-MX" sz="1400" dirty="0"/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MX" sz="1200" dirty="0"/>
              <a:t>Saltillo, Coahuila.</a:t>
            </a: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MX" sz="1200" dirty="0"/>
              <a:t>Abril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/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Magnitudes y Medidas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719191" y="243075"/>
            <a:ext cx="785973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son las magnitudes y Medidas?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664467" y="1313600"/>
            <a:ext cx="3010329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3850" indent="-171450" fontAlgn="t">
              <a:buFont typeface="Courier New" panose="02070309020205020404" pitchFamily="49" charset="0"/>
              <a:buChar char="o"/>
            </a:pPr>
            <a:r>
              <a:rPr lang="es-MX" dirty="0"/>
              <a:t>Medir: Es comparar la magnitud con otra similar, llamada unidad, para averiguar cuántas veces la contiene.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489753" y="1469203"/>
            <a:ext cx="2876764" cy="32671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3850" indent="-171450" fontAlgn="t">
              <a:buFont typeface="Courier New" panose="02070309020205020404" pitchFamily="49" charset="0"/>
              <a:buChar char="o"/>
            </a:pPr>
            <a:r>
              <a:rPr lang="es-MX" sz="1400" dirty="0"/>
              <a:t>Magnitud se refiere al tamaño o grandeza de un cuerpo. También puede indicar la importancia de una circunstancia o problema en particular. </a:t>
            </a:r>
          </a:p>
          <a:p>
            <a:pPr marL="152400" indent="0" fontAlgn="t">
              <a:buNone/>
            </a:pPr>
            <a:endParaRPr lang="es-MX" sz="1400" dirty="0"/>
          </a:p>
          <a:p>
            <a:pPr marL="152400" indent="0" fontAlgn="t">
              <a:buNone/>
            </a:pPr>
            <a:r>
              <a:rPr lang="es-MX" sz="1400" dirty="0"/>
              <a:t>Por ejemplo, “Ese barco carguero es de una magnitud inimaginable”; “El huracán dejó destrozos de magnitud nunca antes vistos”.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69898" y="1014450"/>
            <a:ext cx="378089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s-ES" sz="1800" i="0" dirty="0"/>
              <a:t>En el nivel de preescolar, las experiencias de aprendizaje sobre medición de longitud, capacidad y tiempo mediante situaciones problemáticas que implican la comparación directa (en el caso de longitud y capacidad) o con el uso de un intermediario y la medición con unidades no convencionales</a:t>
            </a:r>
            <a:endParaRPr sz="1800" i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48125" y="349321"/>
            <a:ext cx="6365904" cy="640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2000" dirty="0"/>
              <a:t>¿Cómo las maneja el programa de preescolar?</a:t>
            </a:r>
            <a:endParaRPr sz="2000" dirty="0"/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277402" y="646050"/>
            <a:ext cx="6739848" cy="3976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Aprendizajes esperados</a:t>
            </a:r>
          </a:p>
          <a:p>
            <a:pPr marL="101600" lvl="0" indent="0">
              <a:buClr>
                <a:schemeClr val="accent4"/>
              </a:buClr>
              <a:buNone/>
            </a:pPr>
            <a:endParaRPr lang="es-ES" sz="1600" dirty="0"/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•Identifica la longitud de varios objetos a través de la comparación directa o mediante el uso de un 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•Compara distancias mediante el uso de un 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•Compara distancias mediante el uso de un intermediario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•Mide objetos o distancias mediante el uso de unidades no convencionales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•Usa unidades no convencionales para mediar la capacidad con distintos propósitos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•Identifica varios eventos de su vida cotidiana y dice el orden en que ocurren</a:t>
            </a:r>
          </a:p>
          <a:p>
            <a:pPr marL="101600" lvl="0" indent="0">
              <a:buClr>
                <a:schemeClr val="accent4"/>
              </a:buClr>
              <a:buNone/>
            </a:pPr>
            <a:r>
              <a:rPr lang="es-ES" sz="1600" dirty="0"/>
              <a:t>•Usa expresiones temporales y representaciones graficas para explicar la sucesión de eventos</a:t>
            </a:r>
            <a:endParaRPr sz="1600" dirty="0"/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455658" y="396326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Orientaciones didácticas</a:t>
            </a:r>
            <a:endParaRPr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356290" y="1008383"/>
            <a:ext cx="3113071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chemeClr val="accent2"/>
                </a:solidFill>
              </a:rPr>
              <a:t>¿Cuánto mide?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Se le pedira al niño que con ayuda de un lapiz mida lo ancho de la puerta de su salon de clase, al final se le preguntara cuantos lapices utilizo o cuantas veces coloco el lapiz a lo ancho de la puerta, para saber cuantos lapices mide.</a:t>
            </a:r>
            <a:endParaRPr dirty="0"/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3"/>
          </p:nvPr>
        </p:nvSpPr>
        <p:spPr>
          <a:xfrm>
            <a:off x="3544584" y="1008383"/>
            <a:ext cx="3180916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chemeClr val="accent2"/>
                </a:solidFill>
              </a:rPr>
              <a:t>¿Cuántas pelotas hoy?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s-MX" dirty="0"/>
              <a:t>Utilizando pelotas pequeñas y un bote grande de plástico el niño ira introduciendo una por una, tomando nota en su cuaderno de actividades de las pelotas que introduce al bote, con rayitas o círculos. Al final contara esas rayitas/círculos para sabes cuantas pelotas utilizo para llenar su bote.</a:t>
            </a:r>
            <a:endParaRPr dirty="0"/>
          </a:p>
        </p:txBody>
      </p:sp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075378" y="315828"/>
            <a:ext cx="5157627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6"/>
                </a:solidFill>
              </a:rPr>
              <a:t>Sugerencias de evaluación</a:t>
            </a:r>
            <a:endParaRPr dirty="0"/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1982911" y="1323528"/>
            <a:ext cx="5250093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es-ES" dirty="0">
                <a:solidFill>
                  <a:schemeClr val="bg2"/>
                </a:solidFill>
              </a:rPr>
              <a:t>La evaluación debe proporcionar evidencias de los niveles de competencia lograda por los estudiantes normalistas a través del seguimiento de sus producciones, esto favorecerá la realización de ajustes a las actividades de enseñanza de acuerdo con las características de los estudiantes. Las estrategias utilizadas tendrán que asegurar profundidad y calidad, es relevante que en estos procesos, los estudiantes normalistas autoevalúen sus aprendizajes y reflexiones sobre las ideas propuestas por los otros.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05936"/>
              </p:ext>
            </p:extLst>
          </p:nvPr>
        </p:nvGraphicFramePr>
        <p:xfrm>
          <a:off x="1" y="14817"/>
          <a:ext cx="9144000" cy="4580156"/>
        </p:xfrm>
        <a:graphic>
          <a:graphicData uri="http://schemas.openxmlformats.org/drawingml/2006/table">
            <a:tbl>
              <a:tblPr firstRow="1" firstCol="1" bandRow="1">
                <a:tableStyleId>{9DFB9461-E5AC-47F8-8AA6-5BF79E793501}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1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Elementos a Evaluar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Calificación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10-9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8-7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Dominio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Demuestran un excelente conocimiento del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Demuestran un buen conocimiento del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parecen conocer muy bien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conocen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Comprensión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Pueden con precisión contestar todas las preguntas planteadas sobre el tema por sus compañeros de clase y profesor.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Pueden con precisión contestar la mayoría de las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Pueden con precisión contestar pocas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pueden contestar las preguntas planteadas sobre el tema por sus compañeros de clase y profesor.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Seguimiento del Tema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Se mantienen en el tema todo el tiempo.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 mantienen en el tema la mayor parte del tiempo.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Se mantienen en el tema algunas veces.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Fue difícil saber cuál fue el tema.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Apoyos didácticos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varios apoyos que demuestran trabajo/creatividad y eso hace una excelente presentación.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1-2 apoyos que demuestran trabajo/ creatividad y eso hace una buena presentación.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1 apoyo que demuestran trabajo/ creatividad y eso hace una regular presentación.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No usan apoyos o los apoyos escogidos restan valor a la presentación.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Vocabulario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vocabulario apropiado para la audiencia. Aumentan el vocabulario de la audiencia definiendo las palabras que pudieran ser nuevas para esta.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Usan vocabulario casi apropiado para la audiencia. Incluyen 1-2 palabras que podrían ser nuevas para la audiencia pero no las definen.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vocabulario no muy apropiado para la audiencia No incluyen vocabulario que podría ser nuevo para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Usan varias (5 o más) palabras o frases que no son entendidas por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Entusiasmo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generan un fuerte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algunas veces generan un fuerte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Sus expresiones faciales y su lenguaje corporal son usados para tratar de generar un fuerte interés y entusiasmo sobre el tema por parte de la audiencia, pero parecen no lograrlo.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Muy poco uso de expresiones faciales o lenguaje corporal. No generan mucho interés y entusiasmo sobre el tema por parte de la audiencia.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Ortografía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no tiene ningún error ortográfico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presenta de 1 a 2  errores ortográficos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El texto presenta de 3 a 5  errores ortográficos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El texto presenta de 6 o más  errores ortográficos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Equipo No.1-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solidFill>
                            <a:schemeClr val="bg2"/>
                          </a:solidFill>
                          <a:effectLst/>
                        </a:rPr>
                        <a:t>Calif</a:t>
                      </a:r>
                      <a:r>
                        <a:rPr lang="es-MX" sz="900" dirty="0">
                          <a:solidFill>
                            <a:schemeClr val="bg2"/>
                          </a:solidFill>
                          <a:effectLst/>
                        </a:rPr>
                        <a:t>.: X-100 /70</a:t>
                      </a:r>
                      <a:endParaRPr lang="es-MX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2" marR="3351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904</Words>
  <Application>Microsoft Office PowerPoint</Application>
  <PresentationFormat>Presentación en pantalla (16:9)</PresentationFormat>
  <Paragraphs>94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Walter Turncoat</vt:lpstr>
      <vt:lpstr>Arial</vt:lpstr>
      <vt:lpstr>Courier New</vt:lpstr>
      <vt:lpstr>Calibri</vt:lpstr>
      <vt:lpstr>Nunito</vt:lpstr>
      <vt:lpstr>Times New Roman</vt:lpstr>
      <vt:lpstr>Osric template</vt:lpstr>
      <vt:lpstr>Escuela Normal de Educación Preescolar</vt:lpstr>
      <vt:lpstr>Magnitudes y Medidas</vt:lpstr>
      <vt:lpstr>¿Qué son las magnitudes y Medidas?</vt:lpstr>
      <vt:lpstr>Presentación de PowerPoint</vt:lpstr>
      <vt:lpstr>¿Cómo las maneja el programa de preescolar?</vt:lpstr>
      <vt:lpstr>Orientaciones didácticas</vt:lpstr>
      <vt:lpstr>Sugerencias de evaluación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9227 7540</dc:creator>
  <cp:lastModifiedBy>Ruben</cp:lastModifiedBy>
  <cp:revision>7</cp:revision>
  <dcterms:modified xsi:type="dcterms:W3CDTF">2021-04-20T04:47:30Z</dcterms:modified>
</cp:coreProperties>
</file>