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8" r:id="rId2"/>
    <p:sldId id="256" r:id="rId3"/>
    <p:sldId id="257" r:id="rId4"/>
    <p:sldId id="261" r:id="rId5"/>
    <p:sldId id="259" r:id="rId6"/>
    <p:sldId id="264" r:id="rId7"/>
    <p:sldId id="260" r:id="rId8"/>
    <p:sldId id="277" r:id="rId9"/>
  </p:sldIdLst>
  <p:sldSz cx="9144000" cy="5143500" type="screen16x9"/>
  <p:notesSz cx="6858000" cy="9144000"/>
  <p:embeddedFontLst>
    <p:embeddedFont>
      <p:font typeface="Walter Turncoat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876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97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74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05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003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72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55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668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a14ada1b7_1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ba14ada1b7_1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15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7423694" y="2798737"/>
            <a:ext cx="1617944" cy="1829054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34989" y="2839988"/>
            <a:ext cx="1635537" cy="1783192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2332650" y="1867225"/>
            <a:ext cx="4478700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32650" y="2971775"/>
            <a:ext cx="44787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4513" y="275719"/>
            <a:ext cx="4757423" cy="455196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➜"/>
              <a:defRPr i="1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i="1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i="1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Char char="■"/>
              <a:defRPr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2679000" y="2757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6077345" y="2421525"/>
            <a:ext cx="1652587" cy="2191979"/>
            <a:chOff x="6077345" y="2421525"/>
            <a:chExt cx="1652587" cy="2191979"/>
          </a:xfrm>
        </p:grpSpPr>
        <p:sp>
          <p:nvSpPr>
            <p:cNvPr id="58" name="Google Shape;58;p4"/>
            <p:cNvSpPr/>
            <p:nvPr/>
          </p:nvSpPr>
          <p:spPr>
            <a:xfrm rot="-9402089">
              <a:off x="6110823" y="3129898"/>
              <a:ext cx="383368" cy="248322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9" name="Google Shape;59;p4"/>
            <p:cNvGrpSpPr/>
            <p:nvPr/>
          </p:nvGrpSpPr>
          <p:grpSpPr>
            <a:xfrm flipH="1">
              <a:off x="6683849" y="4221134"/>
              <a:ext cx="477532" cy="392369"/>
              <a:chOff x="4104022" y="1595273"/>
              <a:chExt cx="440488" cy="361931"/>
            </a:xfrm>
          </p:grpSpPr>
          <p:sp>
            <p:nvSpPr>
              <p:cNvPr id="60" name="Google Shape;60;p4"/>
              <p:cNvSpPr/>
              <p:nvPr/>
            </p:nvSpPr>
            <p:spPr>
              <a:xfrm flipH="1">
                <a:off x="4423085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" name="Google Shape;61;p4"/>
              <p:cNvSpPr/>
              <p:nvPr/>
            </p:nvSpPr>
            <p:spPr>
              <a:xfrm flipH="1">
                <a:off x="4104022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62" name="Google Shape;62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46671" y="24215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4"/>
            <p:cNvSpPr/>
            <p:nvPr/>
          </p:nvSpPr>
          <p:spPr>
            <a:xfrm rot="10145659" flipH="1">
              <a:off x="7432735" y="3653264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4"/>
            <p:cNvSpPr/>
            <p:nvPr/>
          </p:nvSpPr>
          <p:spPr>
            <a:xfrm>
              <a:off x="6833395" y="338862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534799" y="336382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7403272" y="2876096"/>
            <a:ext cx="1631625" cy="1782785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ctrTitle" idx="4294967295"/>
          </p:nvPr>
        </p:nvSpPr>
        <p:spPr>
          <a:xfrm>
            <a:off x="0" y="75882"/>
            <a:ext cx="9144000" cy="2472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accent2"/>
                </a:solidFill>
              </a:rPr>
              <a:t>Escuela Normal de Educación Preescolar</a:t>
            </a: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236" name="Google Shape;236;p15"/>
          <p:cNvSpPr txBox="1">
            <a:spLocks noGrp="1"/>
          </p:cNvSpPr>
          <p:nvPr>
            <p:ph type="subTitle" idx="4294967295"/>
          </p:nvPr>
        </p:nvSpPr>
        <p:spPr>
          <a:xfrm>
            <a:off x="0" y="306937"/>
            <a:ext cx="9144000" cy="36085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/>
              <a:t>Licenciatura en Educación Preescolar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/>
              <a:t>Ciclo Escolar 2020 – 2021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/>
              <a:t>José Luis Perales Torres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/>
              <a:t>Forma, Espacio y Medida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/>
              <a:t>MAGNITUDES Y MEDIDAS</a:t>
            </a:r>
            <a:endParaRPr lang="en"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/>
              <a:t> </a:t>
            </a:r>
            <a:endParaRPr lang="en" sz="1200" b="1" dirty="0" smtClean="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b="1" dirty="0" smtClean="0">
                <a:solidFill>
                  <a:schemeClr val="accent3"/>
                </a:solidFill>
              </a:rPr>
              <a:t>Jimena </a:t>
            </a:r>
            <a:r>
              <a:rPr lang="es-MX" sz="1200" b="1" dirty="0" err="1" smtClean="0">
                <a:solidFill>
                  <a:schemeClr val="accent3"/>
                </a:solidFill>
              </a:rPr>
              <a:t>Wendolyn</a:t>
            </a:r>
            <a:r>
              <a:rPr lang="es-MX" sz="1200" b="1" dirty="0" smtClean="0">
                <a:solidFill>
                  <a:schemeClr val="accent3"/>
                </a:solidFill>
              </a:rPr>
              <a:t> Avila Pecina #2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b="1" dirty="0" smtClean="0">
                <a:solidFill>
                  <a:schemeClr val="accent3"/>
                </a:solidFill>
              </a:rPr>
              <a:t>Alondra Esmeralda Cortes </a:t>
            </a:r>
            <a:r>
              <a:rPr lang="es-MX" sz="1200" b="1" dirty="0" err="1" smtClean="0">
                <a:solidFill>
                  <a:schemeClr val="accent3"/>
                </a:solidFill>
              </a:rPr>
              <a:t>Albizo</a:t>
            </a:r>
            <a:r>
              <a:rPr lang="es-MX" sz="1200" b="1" dirty="0" smtClean="0">
                <a:solidFill>
                  <a:schemeClr val="accent3"/>
                </a:solidFill>
              </a:rPr>
              <a:t> #6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b="1" dirty="0" err="1" smtClean="0">
                <a:solidFill>
                  <a:schemeClr val="accent3"/>
                </a:solidFill>
              </a:rPr>
              <a:t>Kenya</a:t>
            </a:r>
            <a:r>
              <a:rPr lang="es-MX" sz="1200" b="1" dirty="0" smtClean="0">
                <a:solidFill>
                  <a:schemeClr val="accent3"/>
                </a:solidFill>
              </a:rPr>
              <a:t> Katherine Jaramillo Guillen #16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b="1" dirty="0" smtClean="0">
                <a:solidFill>
                  <a:schemeClr val="accent3"/>
                </a:solidFill>
              </a:rPr>
              <a:t>Valeria Torres Gutiérrez #20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200" b="1" dirty="0">
              <a:solidFill>
                <a:schemeClr val="accent3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MX" sz="1200" dirty="0"/>
              <a:t>Competencias de Unidad</a:t>
            </a:r>
            <a:r>
              <a:rPr lang="es-MX" sz="1200" dirty="0" smtClean="0"/>
              <a:t>:</a:t>
            </a:r>
          </a:p>
          <a:p>
            <a:pPr marL="285750" lvl="0" indent="-285750">
              <a:buClr>
                <a:schemeClr val="dk1"/>
              </a:buClr>
              <a:buSzPts val="1100"/>
            </a:pPr>
            <a:r>
              <a:rPr lang="es-MX" sz="1200" dirty="0"/>
              <a:t>Conoce y analiza los conceptos y contenidos del programa de estudios de la educación básica de matemáticas; crea actividades contextualizadas y pertinentes para asegurar el logro de aprendizaje de sus alumnos, la coherencia y la continuidad entre los distintos grados y niveles educativos.</a:t>
            </a:r>
          </a:p>
          <a:p>
            <a:pPr marL="285750" indent="-285750">
              <a:buClr>
                <a:schemeClr val="dk1"/>
              </a:buClr>
              <a:buSzPts val="1100"/>
            </a:pPr>
            <a:endParaRPr lang="es-MX" sz="1400" dirty="0" smtClean="0"/>
          </a:p>
          <a:p>
            <a:pPr marL="0" indent="0" algn="r">
              <a:buClr>
                <a:schemeClr val="dk1"/>
              </a:buClr>
              <a:buSzPts val="1100"/>
              <a:buNone/>
            </a:pPr>
            <a:r>
              <a:rPr lang="es-MX" sz="1200" dirty="0" smtClean="0"/>
              <a:t>Saltillo, Coahuila.</a:t>
            </a:r>
          </a:p>
          <a:p>
            <a:pPr marL="0" indent="0" algn="r">
              <a:buClr>
                <a:schemeClr val="dk1"/>
              </a:buClr>
              <a:buSzPts val="1100"/>
              <a:buNone/>
            </a:pPr>
            <a:r>
              <a:rPr lang="es-MX" sz="1200" dirty="0" smtClean="0"/>
              <a:t>Abril 2021</a:t>
            </a:r>
            <a:endParaRPr lang="es-MX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/>
          </a:p>
        </p:txBody>
      </p:sp>
      <p:sp>
        <p:nvSpPr>
          <p:cNvPr id="238" name="Google Shape;238;p1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Magnitudes y Medidas</a:t>
            </a:r>
            <a:endParaRPr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719191" y="243075"/>
            <a:ext cx="785973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¿Qué son las magnitudes y Medidas?</a:t>
            </a:r>
            <a:endParaRPr dirty="0"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664467" y="1313600"/>
            <a:ext cx="3010329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23850" indent="-171450" fontAlgn="t">
              <a:buFont typeface="Courier New" panose="02070309020205020404" pitchFamily="49" charset="0"/>
              <a:buChar char="o"/>
            </a:pPr>
            <a:r>
              <a:rPr lang="es-MX" dirty="0"/>
              <a:t>Medir: Es comparar la magnitud con otra similar, llamada unidad, para averiguar cuántas veces la contiene.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489753" y="1469203"/>
            <a:ext cx="2876764" cy="32671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23850" indent="-171450" fontAlgn="t">
              <a:buFont typeface="Courier New" panose="02070309020205020404" pitchFamily="49" charset="0"/>
              <a:buChar char="o"/>
            </a:pPr>
            <a:r>
              <a:rPr lang="es-MX" sz="1400" dirty="0"/>
              <a:t>Magnitud se refiere al tamaño o grandeza de un cuerpo. También puede indicar la importancia de una circunstancia o problema en </a:t>
            </a:r>
            <a:r>
              <a:rPr lang="es-MX" sz="1400" dirty="0" smtClean="0"/>
              <a:t>particular. </a:t>
            </a:r>
          </a:p>
          <a:p>
            <a:pPr marL="152400" indent="0" fontAlgn="t">
              <a:buNone/>
            </a:pPr>
            <a:endParaRPr lang="es-MX" sz="1400" dirty="0" smtClean="0"/>
          </a:p>
          <a:p>
            <a:pPr marL="152400" indent="0" fontAlgn="t">
              <a:buNone/>
            </a:pPr>
            <a:r>
              <a:rPr lang="es-MX" sz="1400" dirty="0" smtClean="0"/>
              <a:t>Por </a:t>
            </a:r>
            <a:r>
              <a:rPr lang="es-MX" sz="1400" dirty="0"/>
              <a:t>ejemplo, “Ese barco carguero es de una magnitud inimaginable”; “El huracán dejó destrozos de magnitud nunca antes vistos”.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1869898" y="1014450"/>
            <a:ext cx="378089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s-ES" sz="1800" i="0" dirty="0"/>
              <a:t>En el nivel de preescolar, las experiencias de aprendizaje sobre medición de longitud, capacidad y tiempo mediante situaciones problemáticas que implican la comparación directa (en el caso de longitud y capacidad) o con el uso de un intermediario y la medición con unidades no convencionales</a:t>
            </a:r>
            <a:endParaRPr sz="1800" i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548125" y="349321"/>
            <a:ext cx="6365904" cy="6401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2000" dirty="0"/>
              <a:t>¿Cómo las maneja el programa de preescolar?</a:t>
            </a:r>
            <a:endParaRPr sz="2000" dirty="0"/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277402" y="646050"/>
            <a:ext cx="6739848" cy="39763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/>
              <a:t>Aprendizajes </a:t>
            </a:r>
            <a:r>
              <a:rPr lang="es-ES" sz="1600" dirty="0" smtClean="0"/>
              <a:t>esperados</a:t>
            </a:r>
          </a:p>
          <a:p>
            <a:pPr marL="101600" lvl="0" indent="0">
              <a:buClr>
                <a:schemeClr val="accent4"/>
              </a:buClr>
              <a:buNone/>
            </a:pPr>
            <a:endParaRPr lang="es-ES" sz="1600" dirty="0" smtClean="0"/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 smtClean="0"/>
              <a:t>•Identifica </a:t>
            </a:r>
            <a:r>
              <a:rPr lang="es-ES" sz="1600" dirty="0"/>
              <a:t>la longitud de varios objetos a través de la comparación directa o mediante el uso de un </a:t>
            </a:r>
            <a:r>
              <a:rPr lang="es-ES" sz="1600" dirty="0" smtClean="0"/>
              <a:t>intermediario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 smtClean="0"/>
              <a:t>•Compara </a:t>
            </a:r>
            <a:r>
              <a:rPr lang="es-ES" sz="1600" dirty="0"/>
              <a:t>distancias mediante el uso de un </a:t>
            </a:r>
            <a:r>
              <a:rPr lang="es-ES" sz="1600" dirty="0" smtClean="0"/>
              <a:t>intermediario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 smtClean="0"/>
              <a:t>•Compara </a:t>
            </a:r>
            <a:r>
              <a:rPr lang="es-ES" sz="1600" dirty="0"/>
              <a:t>distancias mediante el uso de un </a:t>
            </a:r>
            <a:r>
              <a:rPr lang="es-ES" sz="1600" dirty="0" smtClean="0"/>
              <a:t>intermediario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 smtClean="0"/>
              <a:t>•Mide </a:t>
            </a:r>
            <a:r>
              <a:rPr lang="es-ES" sz="1600" dirty="0"/>
              <a:t>objetos o distancias mediante el uso de unidades no </a:t>
            </a:r>
            <a:r>
              <a:rPr lang="es-ES" sz="1600" dirty="0" smtClean="0"/>
              <a:t>convencionales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 smtClean="0"/>
              <a:t>•Usa </a:t>
            </a:r>
            <a:r>
              <a:rPr lang="es-ES" sz="1600" dirty="0"/>
              <a:t>unidades no convencionales para mediar la capacidad con distintos </a:t>
            </a:r>
            <a:r>
              <a:rPr lang="es-ES" sz="1600" dirty="0" smtClean="0"/>
              <a:t>propósitos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 smtClean="0"/>
              <a:t>•Identifica </a:t>
            </a:r>
            <a:r>
              <a:rPr lang="es-ES" sz="1600" dirty="0"/>
              <a:t>varios eventos de su vida cotidiana y dice el orden en que </a:t>
            </a:r>
            <a:r>
              <a:rPr lang="es-ES" sz="1600" dirty="0" smtClean="0"/>
              <a:t>ocurren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 smtClean="0"/>
              <a:t>•Usa </a:t>
            </a:r>
            <a:r>
              <a:rPr lang="es-ES" sz="1600" dirty="0"/>
              <a:t>expresiones temporales y representaciones graficas para explicar la sucesión de eventos</a:t>
            </a:r>
            <a:endParaRPr sz="1600" dirty="0"/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455658" y="396326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Orientaciones didácticas</a:t>
            </a:r>
            <a:endParaRPr dirty="0"/>
          </a:p>
        </p:txBody>
      </p:sp>
      <p:sp>
        <p:nvSpPr>
          <p:cNvPr id="282" name="Google Shape;282;p21"/>
          <p:cNvSpPr txBox="1">
            <a:spLocks noGrp="1"/>
          </p:cNvSpPr>
          <p:nvPr>
            <p:ph type="body" idx="1"/>
          </p:nvPr>
        </p:nvSpPr>
        <p:spPr>
          <a:xfrm>
            <a:off x="356290" y="1008383"/>
            <a:ext cx="3113071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accent2"/>
                </a:solidFill>
              </a:rPr>
              <a:t>¿Cuánto mide?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 smtClean="0"/>
              <a:t>Se le pedira al niño que con ayuda de un lapiz mida lo ancho de la puerta de su salon de clase, al final se le preguntara cuantos lapices utilizo o cuantas veces coloco el lapiz a lo ancho de la puerta, para saber cuantos lapices mide.</a:t>
            </a:r>
            <a:endParaRPr dirty="0"/>
          </a:p>
        </p:txBody>
      </p:sp>
      <p:sp>
        <p:nvSpPr>
          <p:cNvPr id="284" name="Google Shape;284;p21"/>
          <p:cNvSpPr txBox="1">
            <a:spLocks noGrp="1"/>
          </p:cNvSpPr>
          <p:nvPr>
            <p:ph type="body" idx="3"/>
          </p:nvPr>
        </p:nvSpPr>
        <p:spPr>
          <a:xfrm>
            <a:off x="3544584" y="1008383"/>
            <a:ext cx="3180916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accent2"/>
                </a:solidFill>
              </a:rPr>
              <a:t>¿Cuántas pelotas hoy?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s-MX" dirty="0" smtClean="0"/>
              <a:t>Utilizando pelotas pequeñas y un bote grande de plástico el niño ira introduciend</a:t>
            </a:r>
            <a:r>
              <a:rPr lang="es-MX" dirty="0" smtClean="0"/>
              <a:t>o una por una, tomando nota en su cuaderno de actividades de las pelotas que introduce al bote, con rayitas o círculos. Al final contara esas rayitas/círculos para sabes cuantas pelotas utilizo para llenar su bote.</a:t>
            </a:r>
            <a:endParaRPr dirty="0"/>
          </a:p>
        </p:txBody>
      </p:sp>
      <p:sp>
        <p:nvSpPr>
          <p:cNvPr id="285" name="Google Shape;285;p2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ctrTitle"/>
          </p:nvPr>
        </p:nvSpPr>
        <p:spPr>
          <a:xfrm>
            <a:off x="2075378" y="315828"/>
            <a:ext cx="5157627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/>
                </a:solidFill>
              </a:rPr>
              <a:t>Sugerencias de evaluación</a:t>
            </a:r>
            <a:endParaRPr dirty="0"/>
          </a:p>
        </p:txBody>
      </p:sp>
      <p:sp>
        <p:nvSpPr>
          <p:cNvPr id="251" name="Google Shape;251;p17"/>
          <p:cNvSpPr txBox="1">
            <a:spLocks noGrp="1"/>
          </p:cNvSpPr>
          <p:nvPr>
            <p:ph type="subTitle" idx="1"/>
          </p:nvPr>
        </p:nvSpPr>
        <p:spPr>
          <a:xfrm>
            <a:off x="1982911" y="1323528"/>
            <a:ext cx="5250093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</a:pPr>
            <a:r>
              <a:rPr lang="es-ES" dirty="0">
                <a:solidFill>
                  <a:schemeClr val="bg2"/>
                </a:solidFill>
              </a:rPr>
              <a:t>La evaluación debe proporcionar evidencias de los niveles de </a:t>
            </a:r>
            <a:r>
              <a:rPr lang="es-ES" dirty="0" smtClean="0">
                <a:solidFill>
                  <a:schemeClr val="bg2"/>
                </a:solidFill>
              </a:rPr>
              <a:t>competencia lograda </a:t>
            </a:r>
            <a:r>
              <a:rPr lang="es-ES" dirty="0">
                <a:solidFill>
                  <a:schemeClr val="bg2"/>
                </a:solidFill>
              </a:rPr>
              <a:t>por los estudiantes normalistas a través del seguimiento de </a:t>
            </a:r>
            <a:r>
              <a:rPr lang="es-ES" dirty="0" smtClean="0">
                <a:solidFill>
                  <a:schemeClr val="bg2"/>
                </a:solidFill>
              </a:rPr>
              <a:t>sus producciones</a:t>
            </a:r>
            <a:r>
              <a:rPr lang="es-ES" dirty="0">
                <a:solidFill>
                  <a:schemeClr val="bg2"/>
                </a:solidFill>
              </a:rPr>
              <a:t>, esto favorecerá la realización de ajustes a las actividades </a:t>
            </a:r>
            <a:r>
              <a:rPr lang="es-ES" dirty="0" smtClean="0">
                <a:solidFill>
                  <a:schemeClr val="bg2"/>
                </a:solidFill>
              </a:rPr>
              <a:t>de enseñanza </a:t>
            </a:r>
            <a:r>
              <a:rPr lang="es-ES" dirty="0">
                <a:solidFill>
                  <a:schemeClr val="bg2"/>
                </a:solidFill>
              </a:rPr>
              <a:t>de acuerdo con las características de los estudiantes. Las </a:t>
            </a:r>
            <a:r>
              <a:rPr lang="es-ES" dirty="0" smtClean="0">
                <a:solidFill>
                  <a:schemeClr val="bg2"/>
                </a:solidFill>
              </a:rPr>
              <a:t>estrategias utilizadas </a:t>
            </a:r>
            <a:r>
              <a:rPr lang="es-ES" dirty="0">
                <a:solidFill>
                  <a:schemeClr val="bg2"/>
                </a:solidFill>
              </a:rPr>
              <a:t>tendrán que asegurar profundidad y calidad, es relevante que </a:t>
            </a:r>
            <a:r>
              <a:rPr lang="es-ES" dirty="0" smtClean="0">
                <a:solidFill>
                  <a:schemeClr val="bg2"/>
                </a:solidFill>
              </a:rPr>
              <a:t>en estos </a:t>
            </a:r>
            <a:r>
              <a:rPr lang="es-ES" dirty="0">
                <a:solidFill>
                  <a:schemeClr val="bg2"/>
                </a:solidFill>
              </a:rPr>
              <a:t>procesos, los estudiantes normalistas autoevalúen sus aprendizajes </a:t>
            </a:r>
            <a:r>
              <a:rPr lang="es-ES" dirty="0" smtClean="0">
                <a:solidFill>
                  <a:schemeClr val="bg2"/>
                </a:solidFill>
              </a:rPr>
              <a:t>y reflexiones </a:t>
            </a:r>
            <a:r>
              <a:rPr lang="es-ES" dirty="0">
                <a:solidFill>
                  <a:schemeClr val="bg2"/>
                </a:solidFill>
              </a:rPr>
              <a:t>sobre las ideas propuestas por los otros.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05936"/>
              </p:ext>
            </p:extLst>
          </p:nvPr>
        </p:nvGraphicFramePr>
        <p:xfrm>
          <a:off x="1" y="14817"/>
          <a:ext cx="9144000" cy="4580156"/>
        </p:xfrm>
        <a:graphic>
          <a:graphicData uri="http://schemas.openxmlformats.org/drawingml/2006/table">
            <a:tbl>
              <a:tblPr firstRow="1" firstCol="1" bandRow="1">
                <a:tableStyleId>{9DFB9461-E5AC-47F8-8AA6-5BF79E793501}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061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Elementos a Evaluar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Calificación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613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10-9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8-7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6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</a:tr>
              <a:tr h="21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Dominio del Tema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Demuestran un excelente conocimiento del tema.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Demuestran un buen conocimiento del tema.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No parecen conocer muy bien el tema.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No conocen el tema.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</a:tr>
              <a:tr h="636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Comprensión del Tema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Pueden con precisión contestar todas las preguntas planteadas sobre el tema por sus compañeros de clase y profesor.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Pueden con precisión contestar la mayoría de las preguntas planteadas sobre el tema por sus compañeros de clase y profesor.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Pueden con precisión contestar pocas preguntas planteadas sobre el tema por sus compañeros de clase y profesor.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No pueden contestar las preguntas planteadas sobre el tema por sus compañeros de clase y profesor.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</a:tr>
              <a:tr h="21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Seguimiento del Tema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Se mantienen en el tema todo el tiempo.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Se mantienen en el tema la mayor parte del tiempo.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Se mantienen en el tema algunas veces.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Fue difícil saber cuál fue el tema.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</a:tr>
              <a:tr h="530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Apoyos didácticos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Usan varios apoyos que demuestran trabajo/creatividad y eso hace una excelente presentación.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Usan 1-2 apoyos que demuestran trabajo/ creatividad y eso hace una buena presentación.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Usan 1 apoyo que demuestran trabajo/ creatividad y eso hace una regular presentación.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No usan apoyos o los apoyos escogidos restan valor a la presentación.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</a:tr>
              <a:tr h="742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Vocabulario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Usan vocabulario apropiado para la audiencia. Aumentan el vocabulario de la audiencia definiendo las palabras que pudieran ser nuevas para esta.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Usan vocabulario casi apropiado para la audiencia. Incluyen 1-2 palabras que podrían ser nuevas para la audiencia pero no las definen.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Usan vocabulario no muy apropiado para la audiencia No incluyen vocabulario que podría ser nuevo para la audiencia.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Usan varias (5 o más) palabras o frases que no son entendidas por la audiencia.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</a:tr>
              <a:tr h="742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Entusiasmo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Sus expresiones faciales y su lenguaje corporal generan un fuerte interés y entusiasmo sobre el tema por parte de la audiencia.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Sus expresiones faciales y su lenguaje corporal algunas veces generan un fuerte interés y entusiasmo sobre el tema por parte de la audiencia.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Sus expresiones faciales y su lenguaje corporal son usados para tratar de generar un fuerte interés y entusiasmo sobre el tema por parte de la audiencia, pero parecen no lograrlo.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Muy poco uso de expresiones faciales o lenguaje corporal. No generan mucho interés y entusiasmo sobre el tema por parte de la audiencia.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</a:tr>
              <a:tr h="21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Ortografía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El texto no tiene ningún error ortográfico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El texto presenta de 1 a 2  errores ortográficos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El texto presenta de 3 a 5  errores ortográficos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El texto presenta de 6 o más  errores ortográficos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</a:tr>
              <a:tr h="21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Equipo No.1-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err="1">
                          <a:solidFill>
                            <a:schemeClr val="bg2"/>
                          </a:solidFill>
                          <a:effectLst/>
                        </a:rPr>
                        <a:t>Calif</a:t>
                      </a: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.: X-100 /70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904</Words>
  <Application>Microsoft Office PowerPoint</Application>
  <PresentationFormat>Presentación en pantalla (16:9)</PresentationFormat>
  <Paragraphs>94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Walter Turncoat</vt:lpstr>
      <vt:lpstr>Courier New</vt:lpstr>
      <vt:lpstr>Calibri</vt:lpstr>
      <vt:lpstr>Times New Roman</vt:lpstr>
      <vt:lpstr>Nunito</vt:lpstr>
      <vt:lpstr>Arial</vt:lpstr>
      <vt:lpstr>Osric template</vt:lpstr>
      <vt:lpstr>Escuela Normal de Educación Preescolar</vt:lpstr>
      <vt:lpstr>Magnitudes y Medidas</vt:lpstr>
      <vt:lpstr>¿Qué son las magnitudes y Medidas?</vt:lpstr>
      <vt:lpstr>Presentación de PowerPoint</vt:lpstr>
      <vt:lpstr>¿Cómo las maneja el programa de preescolar?</vt:lpstr>
      <vt:lpstr>Orientaciones didácticas</vt:lpstr>
      <vt:lpstr>Sugerencias de evaluación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9227 7540</dc:creator>
  <cp:lastModifiedBy>Jimena Avila</cp:lastModifiedBy>
  <cp:revision>6</cp:revision>
  <dcterms:modified xsi:type="dcterms:W3CDTF">2021-04-19T03:52:58Z</dcterms:modified>
</cp:coreProperties>
</file>