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57" r:id="rId3"/>
    <p:sldId id="259" r:id="rId4"/>
    <p:sldId id="260" r:id="rId5"/>
    <p:sldId id="258" r:id="rId6"/>
    <p:sldId id="313" r:id="rId7"/>
    <p:sldId id="285" r:id="rId8"/>
    <p:sldId id="262" r:id="rId9"/>
    <p:sldId id="261" r:id="rId10"/>
    <p:sldId id="263" r:id="rId11"/>
  </p:sldIdLst>
  <p:sldSz cx="9144000" cy="5143500" type="screen16x9"/>
  <p:notesSz cx="6858000" cy="9144000"/>
  <p:embeddedFontLst>
    <p:embeddedFont>
      <p:font typeface="Raavi" panose="020B0604020202020204" charset="0"/>
      <p:regular r:id="rId13"/>
      <p:bold r:id="rId14"/>
    </p:embeddedFont>
    <p:embeddedFont>
      <p:font typeface="Raleway" panose="020B0604020202020204" charset="0"/>
      <p:regular r:id="rId15"/>
      <p:bold r:id="rId16"/>
      <p:italic r:id="rId17"/>
      <p:boldItalic r:id="rId18"/>
    </p:embeddedFont>
    <p:embeddedFont>
      <p:font typeface="Caveat Brush"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9F8E95-0E40-4E15-89BA-6E9A086F4B67}">
  <a:tblStyle styleId="{FD9F8E95-0E40-4E15-89BA-6E9A086F4B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8"/>
        <p:cNvGrpSpPr/>
        <p:nvPr/>
      </p:nvGrpSpPr>
      <p:grpSpPr>
        <a:xfrm>
          <a:off x="0" y="0"/>
          <a:ext cx="0" cy="0"/>
          <a:chOff x="0" y="0"/>
          <a:chExt cx="0" cy="0"/>
        </a:xfrm>
      </p:grpSpPr>
      <p:sp>
        <p:nvSpPr>
          <p:cNvPr id="7299" name="Google Shape;7299;g9eef0a043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0" name="Google Shape;7300;g9eef0a043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76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9_2">
    <p:spTree>
      <p:nvGrpSpPr>
        <p:cNvPr id="1" name="Shape 5493"/>
        <p:cNvGrpSpPr/>
        <p:nvPr/>
      </p:nvGrpSpPr>
      <p:grpSpPr>
        <a:xfrm>
          <a:off x="0" y="0"/>
          <a:ext cx="0" cy="0"/>
          <a:chOff x="0" y="0"/>
          <a:chExt cx="0" cy="0"/>
        </a:xfrm>
      </p:grpSpPr>
      <p:pic>
        <p:nvPicPr>
          <p:cNvPr id="5494" name="Google Shape;5494;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95" name="Google Shape;5495;p31"/>
          <p:cNvSpPr txBox="1">
            <a:spLocks noGrp="1"/>
          </p:cNvSpPr>
          <p:nvPr>
            <p:ph type="subTitle" idx="1"/>
          </p:nvPr>
        </p:nvSpPr>
        <p:spPr>
          <a:xfrm>
            <a:off x="714875" y="1443626"/>
            <a:ext cx="7714200" cy="2540400"/>
          </a:xfrm>
          <a:prstGeom prst="rect">
            <a:avLst/>
          </a:prstGeom>
        </p:spPr>
        <p:txBody>
          <a:bodyPr spcFirstLastPara="1" wrap="square" lIns="91425" tIns="91425" rIns="91425" bIns="91425" anchor="ctr" anchorCtr="0">
            <a:noAutofit/>
          </a:bodyPr>
          <a:lstStyle>
            <a:lvl1pPr lvl="0" algn="ctr" rtl="0">
              <a:lnSpc>
                <a:spcPct val="100000"/>
              </a:lnSpc>
              <a:spcBef>
                <a:spcPts val="1000"/>
              </a:spcBef>
              <a:spcAft>
                <a:spcPts val="0"/>
              </a:spcAft>
              <a:buClr>
                <a:schemeClr val="lt2"/>
              </a:buClr>
              <a:buSzPts val="1600"/>
              <a:buChar char="●"/>
              <a:defRPr sz="1600"/>
            </a:lvl1pPr>
            <a:lvl2pPr lvl="1" algn="ctr" rtl="0">
              <a:lnSpc>
                <a:spcPct val="100000"/>
              </a:lnSpc>
              <a:spcBef>
                <a:spcPts val="0"/>
              </a:spcBef>
              <a:spcAft>
                <a:spcPts val="0"/>
              </a:spcAft>
              <a:buClr>
                <a:schemeClr val="dk1"/>
              </a:buClr>
              <a:buSzPts val="1600"/>
              <a:buChar char="○"/>
              <a:defRPr sz="1600"/>
            </a:lvl2pPr>
            <a:lvl3pPr lvl="2" algn="ctr" rtl="0">
              <a:lnSpc>
                <a:spcPct val="100000"/>
              </a:lnSpc>
              <a:spcBef>
                <a:spcPts val="0"/>
              </a:spcBef>
              <a:spcAft>
                <a:spcPts val="0"/>
              </a:spcAft>
              <a:buClr>
                <a:schemeClr val="dk1"/>
              </a:buClr>
              <a:buSzPts val="1600"/>
              <a:buChar char="■"/>
              <a:defRPr sz="1600"/>
            </a:lvl3pPr>
            <a:lvl4pPr lvl="3" algn="ctr" rtl="0">
              <a:lnSpc>
                <a:spcPct val="100000"/>
              </a:lnSpc>
              <a:spcBef>
                <a:spcPts val="0"/>
              </a:spcBef>
              <a:spcAft>
                <a:spcPts val="0"/>
              </a:spcAft>
              <a:buClr>
                <a:schemeClr val="dk1"/>
              </a:buClr>
              <a:buSzPts val="1600"/>
              <a:buChar char="●"/>
              <a:defRPr sz="1600"/>
            </a:lvl4pPr>
            <a:lvl5pPr lvl="4" algn="ctr" rtl="0">
              <a:lnSpc>
                <a:spcPct val="100000"/>
              </a:lnSpc>
              <a:spcBef>
                <a:spcPts val="0"/>
              </a:spcBef>
              <a:spcAft>
                <a:spcPts val="0"/>
              </a:spcAft>
              <a:buClr>
                <a:schemeClr val="dk1"/>
              </a:buClr>
              <a:buSzPts val="1600"/>
              <a:buChar char="○"/>
              <a:defRPr sz="1600"/>
            </a:lvl5pPr>
            <a:lvl6pPr lvl="5" algn="ctr" rtl="0">
              <a:lnSpc>
                <a:spcPct val="100000"/>
              </a:lnSpc>
              <a:spcBef>
                <a:spcPts val="0"/>
              </a:spcBef>
              <a:spcAft>
                <a:spcPts val="0"/>
              </a:spcAft>
              <a:buClr>
                <a:schemeClr val="dk1"/>
              </a:buClr>
              <a:buSzPts val="1600"/>
              <a:buChar char="■"/>
              <a:defRPr sz="1600"/>
            </a:lvl6pPr>
            <a:lvl7pPr lvl="6" algn="ctr" rtl="0">
              <a:lnSpc>
                <a:spcPct val="100000"/>
              </a:lnSpc>
              <a:spcBef>
                <a:spcPts val="0"/>
              </a:spcBef>
              <a:spcAft>
                <a:spcPts val="0"/>
              </a:spcAft>
              <a:buClr>
                <a:schemeClr val="dk1"/>
              </a:buClr>
              <a:buSzPts val="1600"/>
              <a:buChar char="●"/>
              <a:defRPr sz="1600"/>
            </a:lvl7pPr>
            <a:lvl8pPr lvl="7" algn="ctr" rtl="0">
              <a:lnSpc>
                <a:spcPct val="100000"/>
              </a:lnSpc>
              <a:spcBef>
                <a:spcPts val="0"/>
              </a:spcBef>
              <a:spcAft>
                <a:spcPts val="0"/>
              </a:spcAft>
              <a:buClr>
                <a:schemeClr val="dk1"/>
              </a:buClr>
              <a:buSzPts val="1600"/>
              <a:buChar char="○"/>
              <a:defRPr sz="1600"/>
            </a:lvl8pPr>
            <a:lvl9pPr lvl="8" algn="ctr" rtl="0">
              <a:lnSpc>
                <a:spcPct val="100000"/>
              </a:lnSpc>
              <a:spcBef>
                <a:spcPts val="0"/>
              </a:spcBef>
              <a:spcAft>
                <a:spcPts val="0"/>
              </a:spcAft>
              <a:buClr>
                <a:schemeClr val="dk1"/>
              </a:buClr>
              <a:buSzPts val="1600"/>
              <a:buChar char="■"/>
              <a:defRPr sz="1600"/>
            </a:lvl9pPr>
          </a:lstStyle>
          <a:p>
            <a:endParaRPr/>
          </a:p>
        </p:txBody>
      </p:sp>
      <p:sp>
        <p:nvSpPr>
          <p:cNvPr id="5496" name="Google Shape;5496;p31"/>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97" name="Google Shape;5497;p31"/>
          <p:cNvGrpSpPr/>
          <p:nvPr/>
        </p:nvGrpSpPr>
        <p:grpSpPr>
          <a:xfrm>
            <a:off x="0" y="4603500"/>
            <a:ext cx="2106500" cy="597475"/>
            <a:chOff x="-2810250" y="3572525"/>
            <a:chExt cx="2106500" cy="597475"/>
          </a:xfrm>
        </p:grpSpPr>
        <p:sp>
          <p:nvSpPr>
            <p:cNvPr id="5498" name="Google Shape;5498;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8" name="Google Shape;5608;p31"/>
          <p:cNvGrpSpPr/>
          <p:nvPr/>
        </p:nvGrpSpPr>
        <p:grpSpPr>
          <a:xfrm flipH="1">
            <a:off x="7696200" y="550600"/>
            <a:ext cx="2106500" cy="597475"/>
            <a:chOff x="-2810250" y="3572525"/>
            <a:chExt cx="2106500" cy="597475"/>
          </a:xfrm>
        </p:grpSpPr>
        <p:sp>
          <p:nvSpPr>
            <p:cNvPr id="5609" name="Google Shape;5609;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19" name="Google Shape;5719;p31"/>
          <p:cNvPicPr preferRelativeResize="0"/>
          <p:nvPr/>
        </p:nvPicPr>
        <p:blipFill>
          <a:blip r:embed="rId3">
            <a:alphaModFix amt="72000"/>
          </a:blip>
          <a:stretch>
            <a:fillRect/>
          </a:stretch>
        </p:blipFill>
        <p:spPr>
          <a:xfrm rot="-2976215">
            <a:off x="6883871" y="3813840"/>
            <a:ext cx="2763900" cy="1812092"/>
          </a:xfrm>
          <a:prstGeom prst="rect">
            <a:avLst/>
          </a:prstGeom>
          <a:noFill/>
          <a:ln>
            <a:noFill/>
          </a:ln>
        </p:spPr>
      </p:pic>
      <p:pic>
        <p:nvPicPr>
          <p:cNvPr id="5720" name="Google Shape;5720;p31"/>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0" r:id="rId6"/>
    <p:sldLayoutId id="2147483661" r:id="rId7"/>
    <p:sldLayoutId id="2147483662" r:id="rId8"/>
    <p:sldLayoutId id="2147483663" r:id="rId9"/>
    <p:sldLayoutId id="2147483677"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532100" y="915625"/>
            <a:ext cx="6261950" cy="3312225"/>
          </a:xfrm>
          <a:prstGeom prst="rect">
            <a:avLst/>
          </a:prstGeom>
          <a:noFill/>
          <a:ln>
            <a:noFill/>
          </a:ln>
        </p:spPr>
      </p:pic>
      <p:sp>
        <p:nvSpPr>
          <p:cNvPr id="7153" name="Google Shape;7153;p41"/>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err="1"/>
              <a:t>Kenya</a:t>
            </a:r>
            <a:r>
              <a:rPr lang="es-MX" dirty="0"/>
              <a:t> </a:t>
            </a:r>
            <a:r>
              <a:rPr lang="es-MX" dirty="0" err="1"/>
              <a:t>katherine</a:t>
            </a:r>
            <a:r>
              <a:rPr lang="es-MX" dirty="0"/>
              <a:t> </a:t>
            </a:r>
            <a:r>
              <a:rPr lang="es-MX" dirty="0" err="1"/>
              <a:t>jaramillo</a:t>
            </a:r>
            <a:r>
              <a:rPr lang="es-MX" dirty="0"/>
              <a:t> Guillen</a:t>
            </a:r>
          </a:p>
          <a:p>
            <a:pPr marL="0" lvl="0" indent="0" algn="ctr" rtl="0">
              <a:spcBef>
                <a:spcPts val="0"/>
              </a:spcBef>
              <a:spcAft>
                <a:spcPts val="0"/>
              </a:spcAft>
              <a:buNone/>
            </a:pPr>
            <a:r>
              <a:rPr lang="es-MX" dirty="0"/>
              <a:t>Alison </a:t>
            </a:r>
            <a:r>
              <a:rPr lang="es-MX" dirty="0" err="1"/>
              <a:t>lily</a:t>
            </a:r>
            <a:r>
              <a:rPr lang="es-MX" dirty="0"/>
              <a:t> Hernández vega</a:t>
            </a:r>
          </a:p>
          <a:p>
            <a:pPr marL="0" lvl="0" indent="0" algn="ctr" rtl="0">
              <a:spcBef>
                <a:spcPts val="0"/>
              </a:spcBef>
              <a:spcAft>
                <a:spcPts val="0"/>
              </a:spcAft>
              <a:buNone/>
            </a:pPr>
            <a:r>
              <a:rPr lang="es-MX" dirty="0"/>
              <a:t>Diana Cristina Hernández González </a:t>
            </a:r>
          </a:p>
          <a:p>
            <a:pPr marL="0" lvl="0" indent="0" algn="ctr" rtl="0">
              <a:spcBef>
                <a:spcPts val="0"/>
              </a:spcBef>
              <a:spcAft>
                <a:spcPts val="0"/>
              </a:spcAft>
              <a:buNone/>
            </a:pPr>
            <a:r>
              <a:rPr lang="es-MX" dirty="0"/>
              <a:t>María de los Ángeles Guevara Ramírez</a:t>
            </a:r>
          </a:p>
          <a:p>
            <a:pPr marL="0" lvl="0" indent="0" algn="ctr" rtl="0">
              <a:spcBef>
                <a:spcPts val="0"/>
              </a:spcBef>
              <a:spcAft>
                <a:spcPts val="0"/>
              </a:spcAft>
              <a:buNone/>
            </a:pPr>
            <a:r>
              <a:rPr lang="es-MX" dirty="0"/>
              <a:t>Luz María </a:t>
            </a:r>
            <a:r>
              <a:rPr lang="es-MX" dirty="0" err="1"/>
              <a:t>Gutierrez</a:t>
            </a:r>
            <a:r>
              <a:rPr lang="es-MX" dirty="0"/>
              <a:t> Reyes</a:t>
            </a:r>
            <a:endParaRPr dirty="0"/>
          </a:p>
        </p:txBody>
      </p:sp>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1718100" y="1259449"/>
            <a:ext cx="5893800" cy="23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Cuadro sinóptico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grpSp>
        <p:nvGrpSpPr>
          <p:cNvPr id="7419" name="Google Shape;7419;p48"/>
          <p:cNvGrpSpPr/>
          <p:nvPr/>
        </p:nvGrpSpPr>
        <p:grpSpPr>
          <a:xfrm>
            <a:off x="1080224" y="3883925"/>
            <a:ext cx="6988179" cy="174750"/>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3" name="Google Shape;7453;p48"/>
          <p:cNvGrpSpPr/>
          <p:nvPr/>
        </p:nvGrpSpPr>
        <p:grpSpPr>
          <a:xfrm>
            <a:off x="2968930" y="1205450"/>
            <a:ext cx="3206130" cy="1747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Imagen 16">
            <a:extLst>
              <a:ext uri="{FF2B5EF4-FFF2-40B4-BE49-F238E27FC236}">
                <a16:creationId xmlns:a16="http://schemas.microsoft.com/office/drawing/2014/main" id="{4919D819-23C5-495C-8490-6870A028F4FC}"/>
              </a:ext>
            </a:extLst>
          </p:cNvPr>
          <p:cNvPicPr>
            <a:picLocks noChangeAspect="1"/>
          </p:cNvPicPr>
          <p:nvPr/>
        </p:nvPicPr>
        <p:blipFill rotWithShape="1">
          <a:blip r:embed="rId3"/>
          <a:srcRect b="15125"/>
          <a:stretch/>
        </p:blipFill>
        <p:spPr>
          <a:xfrm>
            <a:off x="665218" y="769212"/>
            <a:ext cx="3771120" cy="2397455"/>
          </a:xfrm>
          <a:prstGeom prst="rect">
            <a:avLst/>
          </a:prstGeom>
        </p:spPr>
      </p:pic>
      <p:pic>
        <p:nvPicPr>
          <p:cNvPr id="18" name="Imagen 17">
            <a:extLst>
              <a:ext uri="{FF2B5EF4-FFF2-40B4-BE49-F238E27FC236}">
                <a16:creationId xmlns:a16="http://schemas.microsoft.com/office/drawing/2014/main" id="{5BF6613B-35A5-41F4-9E42-07E954C63556}"/>
              </a:ext>
            </a:extLst>
          </p:cNvPr>
          <p:cNvPicPr>
            <a:picLocks noChangeAspect="1"/>
          </p:cNvPicPr>
          <p:nvPr/>
        </p:nvPicPr>
        <p:blipFill>
          <a:blip r:embed="rId4"/>
          <a:stretch>
            <a:fillRect/>
          </a:stretch>
        </p:blipFill>
        <p:spPr>
          <a:xfrm>
            <a:off x="4446187" y="2571750"/>
            <a:ext cx="4226065" cy="179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Qué es el cuadro sinoptico</a:t>
            </a:r>
            <a:endParaRPr dirty="0"/>
          </a:p>
        </p:txBody>
      </p:sp>
      <p:sp>
        <p:nvSpPr>
          <p:cNvPr id="7210" name="Google Shape;7210;p42"/>
          <p:cNvSpPr txBox="1">
            <a:spLocks noGrp="1"/>
          </p:cNvSpPr>
          <p:nvPr>
            <p:ph type="body" idx="1"/>
          </p:nvPr>
        </p:nvSpPr>
        <p:spPr>
          <a:xfrm>
            <a:off x="716550" y="1369953"/>
            <a:ext cx="7710900" cy="3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Un cuadro sinóptico es un estilo de expresión visual de textos o de ideas extensamente usados como recursos instruccionales que relacionan la estructura lógica de la información. Son tácticas para organizar el contenido de forma condensada y sencilla. Un cuadro sinóptico demuestra los diversos elementos, contrastes, detalles y conexiones del tema investigado lo que permite observar la estructura lógica del contenido, reajustar los conceptos e ideas y enseñar información de manera ordenada. Los cuadros sinópticos son utilizados en el área estudiantil como una herramienta de estudio o para simplificar la enseñanza.</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El cuadro sinóptico es una forma visual en la que se expresan textos o ideas, son muy utilizados de manera instruccional ya que comunican la manera lógica del contenido. Establecen una estructura general y coherente del tema con las diferentes relaciones entre sus vertientes, su principal objetivo es comparar las semejanzas o diferencias entre las variables de un tema. Esta definición de cuadro sinóptico por lo general es la utilizada para explicar a los niños su significado, ya que es fácil de comprender.</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Estos facilitan el aprendizaje de ideas de forma sintética, sin permitir que el estudiante se confunda ya que al incorporarse a través del sistema de llaves y captar el estilo de un diagrama, o al visualizarse organizadas en columnas y filas permite que se dé una lectura y una compresión fácil.</a:t>
            </a:r>
          </a:p>
          <a:p>
            <a:pPr marL="0" lvl="0" indent="0" algn="ctr" rtl="0">
              <a:spcBef>
                <a:spcPts val="0"/>
              </a:spcBef>
              <a:spcAft>
                <a:spcPts val="0"/>
              </a:spcAft>
              <a:buClr>
                <a:schemeClr val="dk2"/>
              </a:buClr>
              <a:buSzPts val="1100"/>
              <a:buFont typeface="Arial"/>
              <a:buNone/>
            </a:pPr>
            <a:endParaRPr lang="es-MX" b="1" dirty="0">
              <a:solidFill>
                <a:schemeClr val="accent3"/>
              </a:solidFill>
              <a:latin typeface="Raavi" panose="020B0502040204020203" pitchFamily="34" charset="0"/>
              <a:cs typeface="Raavi" panose="020B0502040204020203" pitchFamily="34" charset="0"/>
            </a:endParaRP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01"/>
        <p:cNvGrpSpPr/>
        <p:nvPr/>
      </p:nvGrpSpPr>
      <p:grpSpPr>
        <a:xfrm>
          <a:off x="0" y="0"/>
          <a:ext cx="0" cy="0"/>
          <a:chOff x="0" y="0"/>
          <a:chExt cx="0" cy="0"/>
        </a:xfrm>
      </p:grpSpPr>
      <p:pic>
        <p:nvPicPr>
          <p:cNvPr id="7302" name="Google Shape;7302;p44"/>
          <p:cNvPicPr preferRelativeResize="0"/>
          <p:nvPr/>
        </p:nvPicPr>
        <p:blipFill>
          <a:blip r:embed="rId3">
            <a:alphaModFix amt="38000"/>
          </a:blip>
          <a:stretch>
            <a:fillRect/>
          </a:stretch>
        </p:blipFill>
        <p:spPr>
          <a:xfrm rot="5400000">
            <a:off x="3708336" y="-997887"/>
            <a:ext cx="1727325" cy="4268100"/>
          </a:xfrm>
          <a:prstGeom prst="rect">
            <a:avLst/>
          </a:prstGeom>
          <a:noFill/>
          <a:ln>
            <a:noFill/>
          </a:ln>
        </p:spPr>
      </p:pic>
      <p:sp>
        <p:nvSpPr>
          <p:cNvPr id="7303" name="Google Shape;7303;p44"/>
          <p:cNvSpPr txBox="1">
            <a:spLocks noGrp="1"/>
          </p:cNvSpPr>
          <p:nvPr>
            <p:ph type="title"/>
          </p:nvPr>
        </p:nvSpPr>
        <p:spPr>
          <a:xfrm>
            <a:off x="1753232" y="574158"/>
            <a:ext cx="5233500" cy="1168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Utilidad</a:t>
            </a:r>
            <a:endParaRPr dirty="0"/>
          </a:p>
        </p:txBody>
      </p:sp>
      <p:sp>
        <p:nvSpPr>
          <p:cNvPr id="8" name="CuadroTexto 7">
            <a:extLst>
              <a:ext uri="{FF2B5EF4-FFF2-40B4-BE49-F238E27FC236}">
                <a16:creationId xmlns:a16="http://schemas.microsoft.com/office/drawing/2014/main" id="{D6E4FAAB-07D5-4183-B9BB-71B025B067A6}"/>
              </a:ext>
            </a:extLst>
          </p:cNvPr>
          <p:cNvSpPr txBox="1"/>
          <p:nvPr/>
        </p:nvSpPr>
        <p:spPr>
          <a:xfrm>
            <a:off x="724558" y="2451177"/>
            <a:ext cx="7694879" cy="1384995"/>
          </a:xfrm>
          <a:prstGeom prst="rect">
            <a:avLst/>
          </a:prstGeom>
          <a:noFill/>
        </p:spPr>
        <p:txBody>
          <a:bodyPr wrap="square" rtlCol="0">
            <a:spAutoFit/>
          </a:bodyPr>
          <a:lstStyle/>
          <a:p>
            <a:pPr algn="ctr"/>
            <a:r>
              <a:rPr lang="es-MX" sz="1200" b="1" dirty="0">
                <a:solidFill>
                  <a:schemeClr val="accent5"/>
                </a:solidFill>
                <a:latin typeface="Raavi" panose="020B0502040204020203" pitchFamily="34" charset="0"/>
                <a:cs typeface="Raavi" panose="020B0502040204020203" pitchFamily="34" charset="0"/>
              </a:rPr>
              <a:t>El uso principal del cuadro sinóptico es para resumir la información relevante de un texto. Esto puede ser de gran ayuda para incrementar la comprensión de un texto, así como para organizar ideas y facilitar el estudio de ellas.</a:t>
            </a:r>
          </a:p>
          <a:p>
            <a:pPr algn="ctr"/>
            <a:r>
              <a:rPr lang="es-MX" sz="1200" b="1" dirty="0">
                <a:solidFill>
                  <a:schemeClr val="accent5"/>
                </a:solidFill>
                <a:latin typeface="Raavi" panose="020B0502040204020203" pitchFamily="34" charset="0"/>
                <a:cs typeface="Raavi" panose="020B0502040204020203" pitchFamily="34" charset="0"/>
              </a:rPr>
              <a:t>Un cuadro sinóptico es muy útil tanto para el maestro como para el alumno. El maestro puede utilizarlo para presentar la información de una manera visualmente lógica para que el alumno la entienda más fácilmente. De igual manera, el alumno puede utilizar un cuadro sinóptico para organizar el material de una manera que le facilitará recordar el contenido más fácilmente.</a:t>
            </a:r>
          </a:p>
          <a:p>
            <a:pPr algn="ctr"/>
            <a:endParaRPr lang="es-MX" sz="1200" b="1" dirty="0">
              <a:solidFill>
                <a:schemeClr val="accent5"/>
              </a:solidFill>
              <a:latin typeface="Raavi" panose="020B0502040204020203" pitchFamily="34" charset="0"/>
              <a:cs typeface="Raavi" panose="020B0502040204020203" pitchFamily="34" charset="0"/>
            </a:endParaRPr>
          </a:p>
        </p:txBody>
      </p:sp>
      <p:pic>
        <p:nvPicPr>
          <p:cNvPr id="9" name="Imagen 8">
            <a:extLst>
              <a:ext uri="{FF2B5EF4-FFF2-40B4-BE49-F238E27FC236}">
                <a16:creationId xmlns:a16="http://schemas.microsoft.com/office/drawing/2014/main" id="{2B89D8D2-A1A2-4B32-90F6-587BDF5660A1}"/>
              </a:ext>
            </a:extLst>
          </p:cNvPr>
          <p:cNvPicPr>
            <a:picLocks noChangeAspect="1"/>
          </p:cNvPicPr>
          <p:nvPr/>
        </p:nvPicPr>
        <p:blipFill>
          <a:blip r:embed="rId4"/>
          <a:stretch>
            <a:fillRect/>
          </a:stretch>
        </p:blipFill>
        <p:spPr>
          <a:xfrm>
            <a:off x="6230679" y="3709676"/>
            <a:ext cx="1735388" cy="1161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pic>
        <p:nvPicPr>
          <p:cNvPr id="4" name="Imagen 3">
            <a:extLst>
              <a:ext uri="{FF2B5EF4-FFF2-40B4-BE49-F238E27FC236}">
                <a16:creationId xmlns:a16="http://schemas.microsoft.com/office/drawing/2014/main" id="{15A2AE62-B7B3-420C-B5C5-F08FDAAF05E1}"/>
              </a:ext>
            </a:extLst>
          </p:cNvPr>
          <p:cNvPicPr>
            <a:picLocks noChangeAspect="1"/>
          </p:cNvPicPr>
          <p:nvPr/>
        </p:nvPicPr>
        <p:blipFill>
          <a:blip r:embed="rId3"/>
          <a:stretch>
            <a:fillRect/>
          </a:stretch>
        </p:blipFill>
        <p:spPr>
          <a:xfrm rot="611475">
            <a:off x="5152931" y="1674756"/>
            <a:ext cx="3477737" cy="2668961"/>
          </a:xfrm>
          <a:prstGeom prst="rect">
            <a:avLst/>
          </a:prstGeom>
        </p:spPr>
      </p:pic>
      <p:pic>
        <p:nvPicPr>
          <p:cNvPr id="7311" name="Google Shape;7311;p45"/>
          <p:cNvPicPr preferRelativeResize="0"/>
          <p:nvPr/>
        </p:nvPicPr>
        <p:blipFill>
          <a:blip r:embed="rId4">
            <a:alphaModFix amt="18000"/>
          </a:blip>
          <a:stretch>
            <a:fillRect/>
          </a:stretch>
        </p:blipFill>
        <p:spPr>
          <a:xfrm rot="-5399976">
            <a:off x="1445925" y="801426"/>
            <a:ext cx="2351025" cy="3901108"/>
          </a:xfrm>
          <a:prstGeom prst="rect">
            <a:avLst/>
          </a:prstGeom>
          <a:noFill/>
          <a:ln>
            <a:noFill/>
          </a:ln>
        </p:spPr>
      </p:pic>
      <p:sp>
        <p:nvSpPr>
          <p:cNvPr id="7313" name="Google Shape;7313;p45"/>
          <p:cNvSpPr txBox="1">
            <a:spLocks noGrp="1"/>
          </p:cNvSpPr>
          <p:nvPr>
            <p:ph type="body" idx="1"/>
          </p:nvPr>
        </p:nvSpPr>
        <p:spPr>
          <a:xfrm>
            <a:off x="919046" y="2118000"/>
            <a:ext cx="3700800" cy="90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Este tipo de herramientas permite visualizar fácilmente conceptos para poder comprenderlos y memorizarlos de manera simple y rápida.</a:t>
            </a:r>
          </a:p>
          <a:p>
            <a:pPr marL="0" lvl="0" indent="0" algn="ctr" rtl="0">
              <a:spcBef>
                <a:spcPts val="0"/>
              </a:spcBef>
              <a:spcAft>
                <a:spcPts val="1600"/>
              </a:spcAft>
              <a:buNone/>
            </a:pPr>
            <a:endParaRPr dirty="0"/>
          </a:p>
        </p:txBody>
      </p:sp>
      <p:sp>
        <p:nvSpPr>
          <p:cNvPr id="7314" name="Google Shape;7314;p45"/>
          <p:cNvSpPr/>
          <p:nvPr/>
        </p:nvSpPr>
        <p:spPr>
          <a:xfrm rot="-2878151" flipH="1">
            <a:off x="5190165" y="1524626"/>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5"/>
          <p:cNvSpPr/>
          <p:nvPr/>
        </p:nvSpPr>
        <p:spPr>
          <a:xfrm rot="1800019" flipH="1">
            <a:off x="7858039" y="2009228"/>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2" name="Google Shape;7252;p43"/>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Características</a:t>
            </a:r>
            <a:endParaRPr dirty="0"/>
          </a:p>
        </p:txBody>
      </p:sp>
      <p:sp>
        <p:nvSpPr>
          <p:cNvPr id="7253" name="Google Shape;7253;p43"/>
          <p:cNvSpPr txBox="1">
            <a:spLocks noGrp="1"/>
          </p:cNvSpPr>
          <p:nvPr>
            <p:ph type="subTitle" idx="5"/>
          </p:nvPr>
        </p:nvSpPr>
        <p:spPr>
          <a:xfrm>
            <a:off x="982467" y="2029160"/>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Se suele representar mediante llaves, diagramas o en red.</a:t>
            </a:r>
            <a:endParaRPr dirty="0"/>
          </a:p>
        </p:txBody>
      </p:sp>
      <p:sp>
        <p:nvSpPr>
          <p:cNvPr id="7254" name="Google Shape;7254;p43"/>
          <p:cNvSpPr txBox="1">
            <a:spLocks noGrp="1"/>
          </p:cNvSpPr>
          <p:nvPr>
            <p:ph type="subTitle" idx="6"/>
          </p:nvPr>
        </p:nvSpPr>
        <p:spPr>
          <a:xfrm>
            <a:off x="5232304" y="2404479"/>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Sigue un orden jerárquico coherente desde una idea general hasta ideas complementarias.</a:t>
            </a:r>
            <a:endParaRPr dirty="0"/>
          </a:p>
        </p:txBody>
      </p:sp>
      <p:sp>
        <p:nvSpPr>
          <p:cNvPr id="7255" name="Google Shape;7255;p43"/>
          <p:cNvSpPr txBox="1">
            <a:spLocks noGrp="1"/>
          </p:cNvSpPr>
          <p:nvPr>
            <p:ph type="subTitle" idx="7"/>
          </p:nvPr>
        </p:nvSpPr>
        <p:spPr>
          <a:xfrm>
            <a:off x="965006" y="3365350"/>
            <a:ext cx="3625594"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Se parte desde un tema amplio y este se desarrolla en subtemas.</a:t>
            </a:r>
            <a:endParaRPr dirty="0"/>
          </a:p>
        </p:txBody>
      </p:sp>
      <p:grpSp>
        <p:nvGrpSpPr>
          <p:cNvPr id="7256" name="Google Shape;7256;p43"/>
          <p:cNvGrpSpPr/>
          <p:nvPr/>
        </p:nvGrpSpPr>
        <p:grpSpPr>
          <a:xfrm>
            <a:off x="2968930" y="1205450"/>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901940" y="2761038"/>
            <a:ext cx="368866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Idea general que se desarrolla en ideas secundarias</a:t>
            </a:r>
            <a:endParaRPr dirty="0"/>
          </a:p>
        </p:txBody>
      </p:sp>
      <p:sp>
        <p:nvSpPr>
          <p:cNvPr id="7290" name="Google Shape;7290;p43"/>
          <p:cNvSpPr txBox="1">
            <a:spLocks noGrp="1"/>
          </p:cNvSpPr>
          <p:nvPr>
            <p:ph type="subTitle" idx="2"/>
          </p:nvPr>
        </p:nvSpPr>
        <p:spPr>
          <a:xfrm>
            <a:off x="5100010" y="3295767"/>
            <a:ext cx="3800052" cy="34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Contiene pocas ideas principales</a:t>
            </a:r>
            <a:endParaRPr dirty="0"/>
          </a:p>
        </p:txBody>
      </p:sp>
      <p:sp>
        <p:nvSpPr>
          <p:cNvPr id="7291" name="Google Shape;7291;p43"/>
          <p:cNvSpPr txBox="1">
            <a:spLocks noGrp="1"/>
          </p:cNvSpPr>
          <p:nvPr>
            <p:ph type="subTitle" idx="3"/>
          </p:nvPr>
        </p:nvSpPr>
        <p:spPr>
          <a:xfrm>
            <a:off x="912886" y="1573607"/>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Es una representación gráfica</a:t>
            </a:r>
            <a:endParaRPr dirty="0"/>
          </a:p>
        </p:txBody>
      </p:sp>
      <p:sp>
        <p:nvSpPr>
          <p:cNvPr id="7292" name="Google Shape;7292;p43"/>
          <p:cNvSpPr txBox="1">
            <a:spLocks noGrp="1"/>
          </p:cNvSpPr>
          <p:nvPr>
            <p:ph type="subTitle" idx="4"/>
          </p:nvPr>
        </p:nvSpPr>
        <p:spPr>
          <a:xfrm>
            <a:off x="5100010" y="1796671"/>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Tiene una estructura bien organizada</a:t>
            </a:r>
          </a:p>
        </p:txBody>
      </p:sp>
      <p:sp>
        <p:nvSpPr>
          <p:cNvPr id="7293" name="Google Shape;7293;p43"/>
          <p:cNvSpPr txBox="1">
            <a:spLocks noGrp="1"/>
          </p:cNvSpPr>
          <p:nvPr>
            <p:ph type="subTitle" idx="8"/>
          </p:nvPr>
        </p:nvSpPr>
        <p:spPr>
          <a:xfrm>
            <a:off x="5232304" y="3681439"/>
            <a:ext cx="3667758"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Pretende dar una explicación clara y concreta sobre un tema especifico para facilitar la comprensión del receptor. Por lo tanto el número ideal de ideas principales a exponer es tres o cuatro.</a:t>
            </a:r>
            <a:endParaRPr dirty="0"/>
          </a:p>
        </p:txBody>
      </p:sp>
      <p:sp>
        <p:nvSpPr>
          <p:cNvPr id="7294" name="Google Shape;7294;p43"/>
          <p:cNvSpPr txBox="1">
            <a:spLocks noGrp="1"/>
          </p:cNvSpPr>
          <p:nvPr>
            <p:ph type="title"/>
          </p:nvPr>
        </p:nvSpPr>
        <p:spPr>
          <a:xfrm>
            <a:off x="4561284" y="3269084"/>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296" name="Google Shape;7296;p43"/>
          <p:cNvSpPr txBox="1">
            <a:spLocks noGrp="1"/>
          </p:cNvSpPr>
          <p:nvPr>
            <p:ph type="title" idx="13"/>
          </p:nvPr>
        </p:nvSpPr>
        <p:spPr>
          <a:xfrm>
            <a:off x="348750" y="2565763"/>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3" name="Google Shape;7253;p43"/>
          <p:cNvSpPr txBox="1">
            <a:spLocks noGrp="1"/>
          </p:cNvSpPr>
          <p:nvPr>
            <p:ph type="subTitle" idx="5"/>
          </p:nvPr>
        </p:nvSpPr>
        <p:spPr>
          <a:xfrm>
            <a:off x="1000188" y="2403062"/>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Todos los elementos del cuadro deben pertenecer o estar relacionados con el tema general.</a:t>
            </a:r>
            <a:endParaRPr lang="es-MX" dirty="0"/>
          </a:p>
        </p:txBody>
      </p:sp>
      <p:sp>
        <p:nvSpPr>
          <p:cNvPr id="7254" name="Google Shape;7254;p43"/>
          <p:cNvSpPr txBox="1">
            <a:spLocks noGrp="1"/>
          </p:cNvSpPr>
          <p:nvPr>
            <p:ph type="subTitle" idx="6"/>
          </p:nvPr>
        </p:nvSpPr>
        <p:spPr>
          <a:xfrm>
            <a:off x="5100010" y="2044757"/>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Su función principal es explicar de una manera concisa los puntos principales de una idea general.</a:t>
            </a:r>
            <a:endParaRPr dirty="0"/>
          </a:p>
        </p:txBody>
      </p:sp>
      <p:sp>
        <p:nvSpPr>
          <p:cNvPr id="7255" name="Google Shape;7255;p43"/>
          <p:cNvSpPr txBox="1">
            <a:spLocks noGrp="1"/>
          </p:cNvSpPr>
          <p:nvPr>
            <p:ph type="subTitle" idx="7"/>
          </p:nvPr>
        </p:nvSpPr>
        <p:spPr>
          <a:xfrm>
            <a:off x="2550372" y="3710457"/>
            <a:ext cx="5238489"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Muestra las ideas principales de un tema pero no tiene como función explicarlos detalladamente. Podemos considerarlo como un instrumento de apoyo al estudio o a la investigación.</a:t>
            </a:r>
            <a:endParaRPr dirty="0"/>
          </a:p>
        </p:txBody>
      </p:sp>
      <p:grpSp>
        <p:nvGrpSpPr>
          <p:cNvPr id="7256" name="Google Shape;7256;p43"/>
          <p:cNvGrpSpPr/>
          <p:nvPr/>
        </p:nvGrpSpPr>
        <p:grpSpPr>
          <a:xfrm>
            <a:off x="720000" y="1007729"/>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3318235" y="3279872"/>
            <a:ext cx="3913721"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es una explicación detallada</a:t>
            </a:r>
            <a:endParaRPr dirty="0"/>
          </a:p>
        </p:txBody>
      </p:sp>
      <p:sp>
        <p:nvSpPr>
          <p:cNvPr id="7291" name="Google Shape;7291;p43"/>
          <p:cNvSpPr txBox="1">
            <a:spLocks noGrp="1"/>
          </p:cNvSpPr>
          <p:nvPr>
            <p:ph type="subTitle" idx="3"/>
          </p:nvPr>
        </p:nvSpPr>
        <p:spPr>
          <a:xfrm>
            <a:off x="900835" y="1787879"/>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Todos los componentes del mismo tienen relación entre sí.</a:t>
            </a:r>
            <a:endParaRPr dirty="0"/>
          </a:p>
        </p:txBody>
      </p:sp>
      <p:sp>
        <p:nvSpPr>
          <p:cNvPr id="7292" name="Google Shape;7292;p43"/>
          <p:cNvSpPr txBox="1">
            <a:spLocks noGrp="1"/>
          </p:cNvSpPr>
          <p:nvPr>
            <p:ph type="subTitle" idx="4"/>
          </p:nvPr>
        </p:nvSpPr>
        <p:spPr>
          <a:xfrm>
            <a:off x="5100010" y="1602842"/>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tolera la confusión</a:t>
            </a:r>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7296" name="Google Shape;7296;p43"/>
          <p:cNvSpPr txBox="1">
            <a:spLocks noGrp="1"/>
          </p:cNvSpPr>
          <p:nvPr>
            <p:ph type="title" idx="13"/>
          </p:nvPr>
        </p:nvSpPr>
        <p:spPr>
          <a:xfrm>
            <a:off x="2777802" y="3279872"/>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27994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1" name="Google Shape;8821;p70"/>
          <p:cNvSpPr txBox="1">
            <a:spLocks noGrp="1"/>
          </p:cNvSpPr>
          <p:nvPr>
            <p:ph type="subTitle" idx="1"/>
          </p:nvPr>
        </p:nvSpPr>
        <p:spPr>
          <a:xfrm>
            <a:off x="991321" y="1880885"/>
            <a:ext cx="7714200" cy="2540400"/>
          </a:xfrm>
          <a:prstGeom prst="rect">
            <a:avLst/>
          </a:prstGeom>
        </p:spPr>
        <p:txBody>
          <a:bodyPr spcFirstLastPara="1" wrap="square" lIns="91425" tIns="91425" rIns="91425" bIns="91425" anchor="ctr" anchorCtr="0">
            <a:noAutofit/>
          </a:bodyPr>
          <a:lstStyle/>
          <a:p>
            <a:pPr marL="127000" lvl="0" indent="0" algn="l" rtl="0">
              <a:spcBef>
                <a:spcPts val="1000"/>
              </a:spcBef>
              <a:spcAft>
                <a:spcPts val="0"/>
              </a:spcAft>
              <a:buSzPts val="1600"/>
              <a:buNone/>
            </a:pPr>
            <a:r>
              <a:rPr lang="es-MX" sz="1400" dirty="0"/>
              <a:t>El usar cuadros sinópticos tiene muchas ventajas. Por ejemplo:</a:t>
            </a:r>
          </a:p>
          <a:p>
            <a:pPr marL="457200" lvl="0" indent="-330200" algn="l" rtl="0">
              <a:spcBef>
                <a:spcPts val="1000"/>
              </a:spcBef>
              <a:spcAft>
                <a:spcPts val="0"/>
              </a:spcAft>
              <a:buSzPts val="1600"/>
              <a:buChar char="●"/>
            </a:pPr>
            <a:r>
              <a:rPr lang="es-MX" sz="1400" dirty="0"/>
              <a:t>La presentación de la información es limpia y organizada.</a:t>
            </a:r>
          </a:p>
          <a:p>
            <a:pPr marL="457200" lvl="0" indent="-330200" algn="l" rtl="0">
              <a:spcBef>
                <a:spcPts val="1000"/>
              </a:spcBef>
              <a:spcAft>
                <a:spcPts val="0"/>
              </a:spcAft>
              <a:buSzPts val="1600"/>
              <a:buChar char="●"/>
            </a:pPr>
            <a:r>
              <a:rPr lang="es-MX" sz="1400" dirty="0"/>
              <a:t>Al obtener los datos más importantes de un texto, el cuadro sinóptico nos permite comprender mejor la información.</a:t>
            </a:r>
          </a:p>
          <a:p>
            <a:pPr marL="457200" lvl="0" indent="-330200" algn="l" rtl="0">
              <a:spcBef>
                <a:spcPts val="1000"/>
              </a:spcBef>
              <a:spcAft>
                <a:spcPts val="0"/>
              </a:spcAft>
              <a:buSzPts val="1600"/>
              <a:buChar char="●"/>
            </a:pPr>
            <a:r>
              <a:rPr lang="es-MX" sz="1400" dirty="0"/>
              <a:t>El formato permite que personas entiendan la información resumida, </a:t>
            </a:r>
            <a:r>
              <a:rPr lang="es-MX" sz="1200" dirty="0"/>
              <a:t>aunque</a:t>
            </a:r>
            <a:r>
              <a:rPr lang="es-MX" sz="1400" dirty="0"/>
              <a:t> no tengan un conocimiento previo del tema.</a:t>
            </a:r>
          </a:p>
          <a:p>
            <a:pPr marL="457200" lvl="0" indent="-330200" algn="l" rtl="0">
              <a:spcBef>
                <a:spcPts val="1000"/>
              </a:spcBef>
              <a:spcAft>
                <a:spcPts val="0"/>
              </a:spcAft>
              <a:buSzPts val="1600"/>
              <a:buChar char="●"/>
            </a:pPr>
            <a:r>
              <a:rPr lang="es-MX" sz="1400" dirty="0"/>
              <a:t>Al condensar la información del texto, el estudiante se da la oportunidad de leer y repasar el contenido, lo cual le permite dominar los conceptos más fácilmente.</a:t>
            </a:r>
          </a:p>
          <a:p>
            <a:pPr marL="457200" lvl="0" indent="-330200" algn="l" rtl="0">
              <a:spcBef>
                <a:spcPts val="1000"/>
              </a:spcBef>
              <a:spcAft>
                <a:spcPts val="0"/>
              </a:spcAft>
              <a:buSzPts val="1600"/>
              <a:buChar char="●"/>
            </a:pPr>
            <a:r>
              <a:rPr lang="es-MX" sz="1400" dirty="0"/>
              <a:t>Estudiar se convierte en una tarea más sencilla, ya que el cerebro humano trabaja mejor cuando se trata de datos agrupados, y no esparcidos.</a:t>
            </a:r>
          </a:p>
          <a:p>
            <a:pPr marL="457200" lvl="0" indent="-330200" algn="l" rtl="0">
              <a:spcBef>
                <a:spcPts val="1000"/>
              </a:spcBef>
              <a:spcAft>
                <a:spcPts val="0"/>
              </a:spcAft>
              <a:buSzPts val="1600"/>
              <a:buChar char="●"/>
            </a:pPr>
            <a:r>
              <a:rPr lang="es-MX" sz="1400" dirty="0"/>
              <a:t>Ayuda a visualizar mejor la información </a:t>
            </a:r>
          </a:p>
          <a:p>
            <a:pPr marL="457200" lvl="0" indent="-330200" algn="l" rtl="0">
              <a:spcBef>
                <a:spcPts val="1000"/>
              </a:spcBef>
              <a:spcAft>
                <a:spcPts val="0"/>
              </a:spcAft>
              <a:buSzPts val="1600"/>
              <a:buChar char="●"/>
            </a:pPr>
            <a:endParaRPr sz="1400" dirty="0"/>
          </a:p>
        </p:txBody>
      </p:sp>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Ventajas del cuadro sinoptico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2482886" y="985725"/>
            <a:ext cx="4181103" cy="3274036"/>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7"/>
          <p:cNvSpPr/>
          <p:nvPr/>
        </p:nvSpPr>
        <p:spPr>
          <a:xfrm>
            <a:off x="3516407" y="3637954"/>
            <a:ext cx="2190938" cy="212"/>
          </a:xfrm>
          <a:custGeom>
            <a:avLst/>
            <a:gdLst/>
            <a:ahLst/>
            <a:cxnLst/>
            <a:rect l="l" t="t" r="r" b="b"/>
            <a:pathLst>
              <a:path w="10409" h="1" fill="none" extrusionOk="0">
                <a:moveTo>
                  <a:pt x="1" y="0"/>
                </a:moveTo>
                <a:lnTo>
                  <a:pt x="10408" y="0"/>
                </a:lnTo>
              </a:path>
            </a:pathLst>
          </a:custGeom>
          <a:noFill/>
          <a:ln w="3850" cap="flat" cmpd="sng">
            <a:solidFill>
              <a:srgbClr val="92807D"/>
            </a:solidFill>
            <a:prstDash val="solid"/>
            <a:miter lim="118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3125093" y="2133449"/>
            <a:ext cx="29355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Ejemplos</a:t>
            </a:r>
            <a:endParaRPr dirty="0"/>
          </a:p>
        </p:txBody>
      </p:sp>
      <p:sp>
        <p:nvSpPr>
          <p:cNvPr id="7363" name="Google Shape;7363;p47"/>
          <p:cNvSpPr/>
          <p:nvPr/>
        </p:nvSpPr>
        <p:spPr>
          <a:xfrm>
            <a:off x="2252104" y="769214"/>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6004429" y="346153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3082314" y="3286264"/>
            <a:ext cx="2978279" cy="175275"/>
            <a:chOff x="3998100" y="4633825"/>
            <a:chExt cx="2329875" cy="175275"/>
          </a:xfrm>
        </p:grpSpPr>
        <p:sp>
          <p:nvSpPr>
            <p:cNvPr id="7367" name="Google Shape;7367;p47"/>
            <p:cNvSpPr/>
            <p:nvPr/>
          </p:nvSpPr>
          <p:spPr>
            <a:xfrm>
              <a:off x="4853875"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5753075"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grpSp>
        <p:nvGrpSpPr>
          <p:cNvPr id="7322" name="Google Shape;7322;p46"/>
          <p:cNvGrpSpPr/>
          <p:nvPr/>
        </p:nvGrpSpPr>
        <p:grpSpPr>
          <a:xfrm>
            <a:off x="5824349" y="3551475"/>
            <a:ext cx="2324125" cy="174750"/>
            <a:chOff x="3962000" y="4060525"/>
            <a:chExt cx="2324125" cy="174750"/>
          </a:xfrm>
        </p:grpSpPr>
        <p:sp>
          <p:nvSpPr>
            <p:cNvPr id="7323" name="Google Shape;7323;p46"/>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6"/>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6"/>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6"/>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6"/>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6"/>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6"/>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6"/>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6"/>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6"/>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6"/>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6"/>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6"/>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6"/>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6"/>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6"/>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6"/>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6"/>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6"/>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6"/>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6"/>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6"/>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6"/>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6"/>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6"/>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6"/>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6"/>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6"/>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6"/>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6"/>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6"/>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6"/>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Imagen 6">
            <a:extLst>
              <a:ext uri="{FF2B5EF4-FFF2-40B4-BE49-F238E27FC236}">
                <a16:creationId xmlns:a16="http://schemas.microsoft.com/office/drawing/2014/main" id="{DD3A593A-2587-4E96-8C64-C818BD0D1979}"/>
              </a:ext>
            </a:extLst>
          </p:cNvPr>
          <p:cNvPicPr>
            <a:picLocks noChangeAspect="1"/>
          </p:cNvPicPr>
          <p:nvPr/>
        </p:nvPicPr>
        <p:blipFill rotWithShape="1">
          <a:blip r:embed="rId3"/>
          <a:srcRect l="19811" t="14660" r="34513" b="13714"/>
          <a:stretch/>
        </p:blipFill>
        <p:spPr>
          <a:xfrm>
            <a:off x="2313750" y="286033"/>
            <a:ext cx="5185024" cy="4571434"/>
          </a:xfrm>
          <a:prstGeom prst="rect">
            <a:avLst/>
          </a:prstGeom>
        </p:spPr>
      </p:pic>
    </p:spTree>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704</Words>
  <Application>Microsoft Office PowerPoint</Application>
  <PresentationFormat>Presentación en pantalla (16:9)</PresentationFormat>
  <Paragraphs>45</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Raavi</vt:lpstr>
      <vt:lpstr>Raleway</vt:lpstr>
      <vt:lpstr>Open Sans</vt:lpstr>
      <vt:lpstr>Arial</vt:lpstr>
      <vt:lpstr>Caveat Brush</vt:lpstr>
      <vt:lpstr>Handa Notebook Thesis by Slidesgo</vt:lpstr>
      <vt:lpstr>Cuadro sinóptico</vt:lpstr>
      <vt:lpstr>Qué es el cuadro sinoptico</vt:lpstr>
      <vt:lpstr>Utilidad</vt:lpstr>
      <vt:lpstr>Presentación de PowerPoint</vt:lpstr>
      <vt:lpstr>Características</vt:lpstr>
      <vt:lpstr>06</vt:lpstr>
      <vt:lpstr>Ventajas del cuadro sinoptico </vt:lpstr>
      <vt:lpstr>Ejemplos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Cuadro sinoptico</dc:title>
  <dc:creator>ana cristina gonzalez martinez</dc:creator>
  <cp:lastModifiedBy>MARIA DE LOS ANGELES GUEVARA RAMIREZ</cp:lastModifiedBy>
  <cp:revision>12</cp:revision>
  <dcterms:modified xsi:type="dcterms:W3CDTF">2021-04-18T23:56:09Z</dcterms:modified>
</cp:coreProperties>
</file>