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Aharoni" panose="020B0604020202020204" charset="-79"/>
      <p:bold r:id="rId10"/>
    </p:embeddedFont>
    <p:embeddedFont>
      <p:font typeface="HK Grotesk Light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76"/>
    <a:srgbClr val="ACB2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6.svg"/><Relationship Id="rId2" Type="http://schemas.openxmlformats.org/officeDocument/2006/relationships/image" Target="../media/image10.png"/><Relationship Id="rId16" Type="http://schemas.openxmlformats.org/officeDocument/2006/relationships/image" Target="../media/image3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20.svg"/><Relationship Id="rId15" Type="http://schemas.openxmlformats.org/officeDocument/2006/relationships/image" Target="../media/image17.png"/><Relationship Id="rId10" Type="http://schemas.openxmlformats.org/officeDocument/2006/relationships/image" Target="../media/image24.sv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2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2.svg"/><Relationship Id="rId7" Type="http://schemas.openxmlformats.org/officeDocument/2006/relationships/image" Target="../media/image8.svg"/><Relationship Id="rId12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2.svg"/><Relationship Id="rId5" Type="http://schemas.openxmlformats.org/officeDocument/2006/relationships/image" Target="../media/image34.sv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3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41.svg"/><Relationship Id="rId4" Type="http://schemas.openxmlformats.org/officeDocument/2006/relationships/image" Target="../media/image25.png"/><Relationship Id="rId9" Type="http://schemas.openxmlformats.org/officeDocument/2006/relationships/image" Target="../media/image4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49.svg"/><Relationship Id="rId3" Type="http://schemas.openxmlformats.org/officeDocument/2006/relationships/image" Target="../media/image32.svg"/><Relationship Id="rId7" Type="http://schemas.openxmlformats.org/officeDocument/2006/relationships/image" Target="../media/image30.svg"/><Relationship Id="rId12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2.svg"/><Relationship Id="rId5" Type="http://schemas.openxmlformats.org/officeDocument/2006/relationships/image" Target="../media/image47.svg"/><Relationship Id="rId10" Type="http://schemas.openxmlformats.org/officeDocument/2006/relationships/image" Target="../media/image30.png"/><Relationship Id="rId4" Type="http://schemas.openxmlformats.org/officeDocument/2006/relationships/image" Target="../media/image28.png"/><Relationship Id="rId9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2.svg"/><Relationship Id="rId5" Type="http://schemas.openxmlformats.org/officeDocument/2006/relationships/image" Target="../media/image4.svg"/><Relationship Id="rId10" Type="http://schemas.openxmlformats.org/officeDocument/2006/relationships/image" Target="../media/image32.png"/><Relationship Id="rId4" Type="http://schemas.openxmlformats.org/officeDocument/2006/relationships/image" Target="../media/image2.png"/><Relationship Id="rId9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2.svg"/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12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32.svg"/><Relationship Id="rId5" Type="http://schemas.openxmlformats.org/officeDocument/2006/relationships/image" Target="../media/image53.svg"/><Relationship Id="rId10" Type="http://schemas.openxmlformats.org/officeDocument/2006/relationships/image" Target="../media/image18.png"/><Relationship Id="rId4" Type="http://schemas.openxmlformats.org/officeDocument/2006/relationships/image" Target="../media/image34.png"/><Relationship Id="rId9" Type="http://schemas.openxmlformats.org/officeDocument/2006/relationships/image" Target="../media/image5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28600" y="-227302"/>
            <a:ext cx="3411201" cy="325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003314" y="8334491"/>
            <a:ext cx="2953623" cy="2986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2460" y="7890557"/>
            <a:ext cx="2609079" cy="252843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251501" y="905716"/>
            <a:ext cx="1892499" cy="209010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124720" y="4610100"/>
            <a:ext cx="5188680" cy="1575472"/>
          </a:xfrm>
          <a:prstGeom prst="rect">
            <a:avLst/>
          </a:prstGeom>
        </p:spPr>
      </p:pic>
      <p:sp>
        <p:nvSpPr>
          <p:cNvPr id="7" name="TextBox 11"/>
          <p:cNvSpPr txBox="1"/>
          <p:nvPr/>
        </p:nvSpPr>
        <p:spPr>
          <a:xfrm>
            <a:off x="2399788" y="123878"/>
            <a:ext cx="15392400" cy="22288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800"/>
              </a:lnSpc>
              <a:spcBef>
                <a:spcPct val="0"/>
              </a:spcBef>
            </a:pPr>
            <a:r>
              <a:rPr lang="es-MX" sz="4400" dirty="0" smtClean="0">
                <a:solidFill>
                  <a:srgbClr val="926F4B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Escuela Normal de educación Preescolar </a:t>
            </a:r>
          </a:p>
          <a:p>
            <a:pPr marL="0" lvl="0" indent="0" algn="ctr">
              <a:lnSpc>
                <a:spcPts val="8800"/>
              </a:lnSpc>
              <a:spcBef>
                <a:spcPct val="0"/>
              </a:spcBef>
            </a:pPr>
            <a:r>
              <a:rPr lang="es-MX" sz="4400" dirty="0" smtClean="0">
                <a:solidFill>
                  <a:srgbClr val="926F4B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Licenciatura en educación preescolar</a:t>
            </a:r>
            <a:r>
              <a:rPr lang="es-MX" sz="6600" dirty="0" smtClean="0">
                <a:solidFill>
                  <a:srgbClr val="926F4B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  <p:sp>
        <p:nvSpPr>
          <p:cNvPr id="8" name="TextBox 11"/>
          <p:cNvSpPr txBox="1"/>
          <p:nvPr/>
        </p:nvSpPr>
        <p:spPr>
          <a:xfrm>
            <a:off x="1161920" y="1749497"/>
            <a:ext cx="16535400" cy="9787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800"/>
              </a:lnSpc>
              <a:spcBef>
                <a:spcPct val="0"/>
              </a:spcBef>
            </a:pPr>
            <a:r>
              <a:rPr lang="es-MX" sz="4400" dirty="0" smtClean="0">
                <a:solidFill>
                  <a:srgbClr val="926F4B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Asignatura: Tutoría Grupal</a:t>
            </a:r>
          </a:p>
          <a:p>
            <a:pPr marL="0" lvl="0" indent="0" algn="ctr">
              <a:lnSpc>
                <a:spcPts val="8800"/>
              </a:lnSpc>
              <a:spcBef>
                <a:spcPct val="0"/>
              </a:spcBef>
            </a:pPr>
            <a:r>
              <a:rPr lang="es-MX" sz="4400" dirty="0" smtClean="0">
                <a:solidFill>
                  <a:srgbClr val="926F4B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Titular: Karla Griselda García Pimentel.</a:t>
            </a:r>
          </a:p>
          <a:p>
            <a:pPr marL="0" lvl="0" indent="0" algn="ctr">
              <a:lnSpc>
                <a:spcPts val="8800"/>
              </a:lnSpc>
              <a:spcBef>
                <a:spcPct val="0"/>
              </a:spcBef>
            </a:pPr>
            <a:r>
              <a:rPr lang="es-MX" sz="4400" u="sng" dirty="0" smtClean="0">
                <a:solidFill>
                  <a:srgbClr val="926F4B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“Cuadro comparativo”</a:t>
            </a:r>
          </a:p>
          <a:p>
            <a:pPr marL="0" lvl="0" indent="0" algn="ctr">
              <a:spcBef>
                <a:spcPct val="0"/>
              </a:spcBef>
            </a:pPr>
            <a:r>
              <a:rPr lang="es-MX" sz="4400" dirty="0" smtClean="0">
                <a:solidFill>
                  <a:srgbClr val="926F4B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Alumnas: </a:t>
            </a:r>
          </a:p>
          <a:p>
            <a:pPr marL="0" lvl="0" indent="0" algn="ctr">
              <a:spcBef>
                <a:spcPct val="0"/>
              </a:spcBef>
            </a:pPr>
            <a:r>
              <a:rPr lang="es-MX" sz="3600" dirty="0" smtClean="0">
                <a:solidFill>
                  <a:srgbClr val="926F4B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Valeria Torres Gutiérrez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s-MX" sz="3600" dirty="0" smtClean="0">
                <a:solidFill>
                  <a:srgbClr val="926F4B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Natalia Elizabeth Ramírez Hernández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s-MX" sz="3600" dirty="0" smtClean="0">
                <a:solidFill>
                  <a:srgbClr val="926F4B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Camila Montserrat Moncada Sánchez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s-MX" sz="3600" dirty="0" smtClean="0">
                <a:solidFill>
                  <a:srgbClr val="926F4B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Aidé Patricia Machorro García 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s-MX" sz="3600" dirty="0" smtClean="0">
                <a:solidFill>
                  <a:srgbClr val="926F4B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Evelin Medina </a:t>
            </a:r>
            <a:r>
              <a:rPr lang="es-MX" sz="3600" dirty="0" smtClean="0">
                <a:solidFill>
                  <a:srgbClr val="926F4B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Ramírez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s-MX" sz="3600" dirty="0" smtClean="0">
                <a:solidFill>
                  <a:srgbClr val="926F4B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Valeria </a:t>
            </a:r>
            <a:r>
              <a:rPr lang="es-MX" sz="3600" dirty="0" err="1" smtClean="0">
                <a:solidFill>
                  <a:srgbClr val="926F4B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Karely</a:t>
            </a:r>
            <a:r>
              <a:rPr lang="es-MX" sz="3600" dirty="0" smtClean="0">
                <a:solidFill>
                  <a:srgbClr val="926F4B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Zamarripa Garza</a:t>
            </a:r>
            <a:endParaRPr lang="es-MX" sz="3600" dirty="0" smtClean="0">
              <a:solidFill>
                <a:srgbClr val="926F4B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endParaRPr lang="es-MX" sz="4400" dirty="0" smtClean="0">
              <a:solidFill>
                <a:srgbClr val="926F4B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 descr="TICS EN LA EDUCACIÓN PREESCOLAR. | ENEP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1567" y="363469"/>
            <a:ext cx="3727935" cy="277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5092">
            <a:off x="15691166" y="7411692"/>
            <a:ext cx="2603460" cy="28753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5800" y="416268"/>
            <a:ext cx="2470122" cy="23578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71600" y="8061610"/>
            <a:ext cx="5188680" cy="157547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65625" y="-86494"/>
            <a:ext cx="3293675" cy="333000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643802" y="3450709"/>
            <a:ext cx="12968660" cy="4052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Un cuadro comparativo es un instrumento de estudio basado en el aprendizaje visual, que ordena y compara información sobre alguna materia. Es importante saber cómo elaborar un cuadro comparativo, pues este brinda a quién lo lee una visión lógica y esquemática del contenido.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xmlns="" id="{A4559560-2558-4CAC-9478-5C683493999B}"/>
              </a:ext>
            </a:extLst>
          </p:cNvPr>
          <p:cNvSpPr txBox="1"/>
          <p:nvPr/>
        </p:nvSpPr>
        <p:spPr>
          <a:xfrm>
            <a:off x="2573225" y="1850782"/>
            <a:ext cx="13106400" cy="9454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234"/>
              </a:lnSpc>
              <a:spcBef>
                <a:spcPct val="0"/>
              </a:spcBef>
            </a:pPr>
            <a:r>
              <a:rPr lang="en-US" sz="6576" dirty="0">
                <a:solidFill>
                  <a:srgbClr val="926F4B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QUÉ ES CUADRO COMPARIVO </a:t>
            </a:r>
            <a:endParaRPr lang="en-US" sz="6576" u="none" dirty="0">
              <a:solidFill>
                <a:srgbClr val="926F4B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4897" t="4315" r="15713"/>
          <a:stretch/>
        </p:blipFill>
        <p:spPr>
          <a:xfrm rot="10618859">
            <a:off x="13661716" y="6868969"/>
            <a:ext cx="4586249" cy="336907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9923"/>
          <a:stretch/>
        </p:blipFill>
        <p:spPr>
          <a:xfrm>
            <a:off x="0" y="1582202"/>
            <a:ext cx="3072702" cy="3256147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3852395" y="3962645"/>
            <a:ext cx="9444905" cy="822983"/>
            <a:chOff x="-193232" y="12727"/>
            <a:chExt cx="8740950" cy="925946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193232" y="12727"/>
              <a:ext cx="839089" cy="610247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1473983" y="15253"/>
              <a:ext cx="7073735" cy="923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219"/>
                </a:lnSpc>
                <a:spcBef>
                  <a:spcPct val="0"/>
                </a:spcBef>
              </a:pPr>
              <a:r>
                <a:rPr lang="en-US" sz="3200" u="none" dirty="0">
                  <a:latin typeface="Arial" panose="020B0604020202020204" pitchFamily="34" charset="0"/>
                  <a:cs typeface="Arial" panose="020B0604020202020204" pitchFamily="34" charset="0"/>
                </a:rPr>
                <a:t>Está formado por un número  determinado  de columnas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852395" y="5650624"/>
            <a:ext cx="9753600" cy="838138"/>
            <a:chOff x="0" y="0"/>
            <a:chExt cx="8547718" cy="734766"/>
          </a:xfrm>
        </p:grpSpPr>
        <p:sp>
          <p:nvSpPr>
            <p:cNvPr id="12" name="TextBox 12"/>
            <p:cNvSpPr txBox="1"/>
            <p:nvPr/>
          </p:nvSpPr>
          <p:spPr>
            <a:xfrm>
              <a:off x="1473983" y="15254"/>
              <a:ext cx="7073735" cy="7195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219"/>
                </a:lnSpc>
                <a:spcBef>
                  <a:spcPct val="0"/>
                </a:spcBef>
              </a:pPr>
              <a:r>
                <a:rPr lang="en-US" sz="3200" u="none" dirty="0">
                  <a:latin typeface="Arial" panose="020B0604020202020204" pitchFamily="34" charset="0"/>
                  <a:cs typeface="Arial" panose="020B0604020202020204" pitchFamily="34" charset="0"/>
                </a:rPr>
                <a:t>Permite  identificar los elementos que se desea comparar</a:t>
              </a:r>
            </a:p>
          </p:txBody>
        </p: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39090" cy="610247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-14215" t="8167" r="14215" b="-8167"/>
          <a:stretch/>
        </p:blipFill>
        <p:spPr>
          <a:xfrm>
            <a:off x="-308329" y="7965052"/>
            <a:ext cx="2609079" cy="252843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t="25369" r="50000"/>
          <a:stretch/>
        </p:blipFill>
        <p:spPr>
          <a:xfrm>
            <a:off x="16397203" y="0"/>
            <a:ext cx="1890798" cy="311693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4554084" y="2338022"/>
            <a:ext cx="3293675" cy="333000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208523" y="8533641"/>
            <a:ext cx="5188680" cy="1575472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4005456" y="900555"/>
            <a:ext cx="11300646" cy="18687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234"/>
              </a:lnSpc>
              <a:spcBef>
                <a:spcPct val="0"/>
              </a:spcBef>
            </a:pPr>
            <a:r>
              <a:rPr lang="en-US" sz="6576" dirty="0">
                <a:solidFill>
                  <a:srgbClr val="926F4B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CARACTERÍSTICAS DE UN CUADRO COMPARIVO </a:t>
            </a:r>
            <a:endParaRPr lang="en-US" sz="6576" u="none" dirty="0">
              <a:solidFill>
                <a:srgbClr val="926F4B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19" name="Group 11">
            <a:extLst>
              <a:ext uri="{FF2B5EF4-FFF2-40B4-BE49-F238E27FC236}">
                <a16:creationId xmlns:a16="http://schemas.microsoft.com/office/drawing/2014/main" xmlns="" id="{08002512-6A35-42D1-BF42-CD1E5B3390FF}"/>
              </a:ext>
            </a:extLst>
          </p:cNvPr>
          <p:cNvGrpSpPr/>
          <p:nvPr/>
        </p:nvGrpSpPr>
        <p:grpSpPr>
          <a:xfrm>
            <a:off x="3920310" y="7408444"/>
            <a:ext cx="9753600" cy="696101"/>
            <a:chOff x="0" y="0"/>
            <a:chExt cx="8547718" cy="610247"/>
          </a:xfrm>
        </p:grpSpPr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xmlns="" id="{B068328E-DECA-4309-8810-F78F5C58399C}"/>
                </a:ext>
              </a:extLst>
            </p:cNvPr>
            <p:cNvSpPr txBox="1"/>
            <p:nvPr/>
          </p:nvSpPr>
          <p:spPr>
            <a:xfrm>
              <a:off x="1473983" y="15254"/>
              <a:ext cx="7073735" cy="3473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219"/>
                </a:lnSpc>
                <a:spcBef>
                  <a:spcPct val="0"/>
                </a:spcBef>
              </a:pPr>
              <a:endParaRPr lang="en-US" sz="2300" u="none" dirty="0">
                <a:solidFill>
                  <a:srgbClr val="926F4B"/>
                </a:solidFill>
                <a:latin typeface="HK Grotesk Light"/>
              </a:endParaRPr>
            </a:p>
          </p:txBody>
        </p:sp>
        <p:pic>
          <p:nvPicPr>
            <p:cNvPr id="21" name="Picture 13">
              <a:extLst>
                <a:ext uri="{FF2B5EF4-FFF2-40B4-BE49-F238E27FC236}">
                  <a16:creationId xmlns:a16="http://schemas.microsoft.com/office/drawing/2014/main" xmlns="" id="{53AB517A-64EA-44FB-B4A5-DF8AD974F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39090" cy="610247"/>
            </a:xfrm>
            <a:prstGeom prst="rect">
              <a:avLst/>
            </a:prstGeom>
          </p:spPr>
        </p:pic>
      </p:grp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ED71FCC8-3E60-42B9-8C32-691F02AE1944}"/>
              </a:ext>
            </a:extLst>
          </p:cNvPr>
          <p:cNvSpPr txBox="1"/>
          <p:nvPr/>
        </p:nvSpPr>
        <p:spPr>
          <a:xfrm>
            <a:off x="5534322" y="7422537"/>
            <a:ext cx="77725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Permite escribir las características de cada objeto o evento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097000" y="1986346"/>
            <a:ext cx="5198907" cy="15785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20784" r="32130"/>
          <a:stretch/>
        </p:blipFill>
        <p:spPr>
          <a:xfrm rot="-10800000">
            <a:off x="0" y="7490499"/>
            <a:ext cx="4485802" cy="27892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3011099" cy="332551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63800" y="7497795"/>
            <a:ext cx="2160417" cy="209364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7967051" y="7799253"/>
            <a:ext cx="1736365" cy="126281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340399" y="277662"/>
            <a:ext cx="14140097" cy="838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6364"/>
              </a:lnSpc>
              <a:spcBef>
                <a:spcPct val="0"/>
              </a:spcBef>
            </a:pPr>
            <a:r>
              <a:rPr lang="en-US" sz="5786" u="none" dirty="0">
                <a:solidFill>
                  <a:srgbClr val="926F4B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EJEMPLO DE CUADRO COMPARATIVO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D56EC498-F190-4E60-9B3A-E3E00837575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89222" y="1224936"/>
            <a:ext cx="13558356" cy="857305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5196855" y="1906375"/>
            <a:ext cx="1508822" cy="109732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925794" y="4732418"/>
            <a:ext cx="6821879" cy="207137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540327" y="4522973"/>
            <a:ext cx="6821879" cy="207137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r="42047"/>
          <a:stretch/>
        </p:blipFill>
        <p:spPr>
          <a:xfrm>
            <a:off x="15747673" y="666129"/>
            <a:ext cx="2540327" cy="318794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371600" y="498315"/>
            <a:ext cx="13723977" cy="2282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800"/>
              </a:lnSpc>
              <a:spcBef>
                <a:spcPct val="0"/>
              </a:spcBef>
            </a:pPr>
            <a:r>
              <a:rPr lang="es-MX" sz="6600" u="none" dirty="0">
                <a:solidFill>
                  <a:srgbClr val="926F4B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PASOS PARA REALIZAR UN CUADRO COMPARATIVO</a:t>
            </a:r>
            <a:endParaRPr lang="en-US" sz="6600" u="none" dirty="0">
              <a:solidFill>
                <a:srgbClr val="926F4B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600200" y="3321684"/>
            <a:ext cx="15808507" cy="65453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MX" sz="3600" u="none" dirty="0">
                <a:latin typeface="Arial" panose="020B0604020202020204" pitchFamily="34" charset="0"/>
                <a:cs typeface="Arial" panose="020B0604020202020204" pitchFamily="34" charset="0"/>
              </a:rPr>
              <a:t>Leer el texto con atención.</a:t>
            </a: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MX" sz="3600" u="none" dirty="0">
                <a:latin typeface="Arial" panose="020B0604020202020204" pitchFamily="34" charset="0"/>
                <a:cs typeface="Arial" panose="020B0604020202020204" pitchFamily="34" charset="0"/>
              </a:rPr>
              <a:t>Subrayar las ideas principales.</a:t>
            </a: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MX" sz="3600" u="none" dirty="0">
                <a:latin typeface="Arial" panose="020B0604020202020204" pitchFamily="34" charset="0"/>
                <a:cs typeface="Arial" panose="020B0604020202020204" pitchFamily="34" charset="0"/>
              </a:rPr>
              <a:t>Corroborar que el tema permite establecer comparaciones.</a:t>
            </a: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MX" sz="3600" u="none" dirty="0">
                <a:latin typeface="Arial" panose="020B0604020202020204" pitchFamily="34" charset="0"/>
                <a:cs typeface="Arial" panose="020B0604020202020204" pitchFamily="34" charset="0"/>
              </a:rPr>
              <a:t>Diseñar el cuadro;colocar tantas columnas como elementos que se van a comparar.</a:t>
            </a: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MX" sz="3600" u="none" dirty="0">
                <a:latin typeface="Arial" panose="020B0604020202020204" pitchFamily="34" charset="0"/>
                <a:cs typeface="Arial" panose="020B0604020202020204" pitchFamily="34" charset="0"/>
              </a:rPr>
              <a:t>Distinguirlas semejanzas y las diferencias entre los elementos que se comparan.</a:t>
            </a: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MX" sz="3600" u="none" dirty="0">
                <a:latin typeface="Arial" panose="020B0604020202020204" pitchFamily="34" charset="0"/>
                <a:cs typeface="Arial" panose="020B0604020202020204" pitchFamily="34" charset="0"/>
              </a:rPr>
              <a:t>Distribuir la información en el cuadro y colocar el titulo</a:t>
            </a:r>
            <a:endParaRPr lang="en-US" sz="36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9895"/>
          <a:stretch/>
        </p:blipFill>
        <p:spPr>
          <a:xfrm>
            <a:off x="-1" y="3226303"/>
            <a:ext cx="3118631" cy="15754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032524">
            <a:off x="105092" y="6815728"/>
            <a:ext cx="6609404" cy="35210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597636">
            <a:off x="1815917" y="7788497"/>
            <a:ext cx="5188680" cy="157547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388972" y="253817"/>
            <a:ext cx="2470122" cy="23578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619513" y="6138679"/>
            <a:ext cx="3781595" cy="417646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135110" y="7099889"/>
            <a:ext cx="2229451" cy="2254041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918040" y="425812"/>
            <a:ext cx="16341260" cy="9334055"/>
            <a:chOff x="-2611549" y="-11502259"/>
            <a:chExt cx="24400789" cy="23334251"/>
          </a:xfrm>
        </p:grpSpPr>
        <p:sp>
          <p:nvSpPr>
            <p:cNvPr id="13" name="TextBox 13"/>
            <p:cNvSpPr txBox="1"/>
            <p:nvPr/>
          </p:nvSpPr>
          <p:spPr>
            <a:xfrm>
              <a:off x="1109141" y="-11502259"/>
              <a:ext cx="20082511" cy="49370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7669"/>
                </a:lnSpc>
                <a:spcBef>
                  <a:spcPct val="0"/>
                </a:spcBef>
              </a:pPr>
              <a:r>
                <a:rPr lang="en-US" sz="6600" u="none" dirty="0">
                  <a:solidFill>
                    <a:srgbClr val="926F4B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PARA QUE NOS SIRVE UN CUADDRO COMPARATIVO 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-2611549" y="-4126099"/>
              <a:ext cx="24400789" cy="159580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ct val="150000"/>
                </a:lnSpc>
                <a:spcBef>
                  <a:spcPct val="0"/>
                </a:spcBef>
              </a:pPr>
              <a:r>
                <a:rPr lang="es-MX" sz="2800" u="none" dirty="0">
                  <a:latin typeface="Arial" panose="020B0604020202020204" pitchFamily="34" charset="0"/>
                  <a:cs typeface="Arial" panose="020B0604020202020204" pitchFamily="34" charset="0"/>
                </a:rPr>
                <a:t>Permite identificar las semejanzas y diferencias de los objetos o hechos, es conveniente anunciar la conclusión organiza la información y es una tabla o diagrama para lograr comparar más de 2 elementos, hechos u objetos ofrecen datos cuantitativos o cualitativos y es una herramienta eficiente de composición visual.</a:t>
              </a:r>
            </a:p>
            <a:p>
              <a:pPr marL="0" lvl="0" indent="0" algn="l">
                <a:lnSpc>
                  <a:spcPct val="150000"/>
                </a:lnSpc>
                <a:spcBef>
                  <a:spcPct val="0"/>
                </a:spcBef>
              </a:pPr>
              <a:endParaRPr lang="es-MX" sz="2800" u="none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l">
                <a:lnSpc>
                  <a:spcPct val="150000"/>
                </a:lnSpc>
                <a:spcBef>
                  <a:spcPct val="0"/>
                </a:spcBef>
              </a:pPr>
              <a:r>
                <a:rPr lang="es-MX" sz="2800" u="none" dirty="0">
                  <a:latin typeface="Arial" panose="020B0604020202020204" pitchFamily="34" charset="0"/>
                  <a:cs typeface="Arial" panose="020B0604020202020204" pitchFamily="34" charset="0"/>
                </a:rPr>
                <a:t> se estructura en columnas, filas o gráficamente, suelen está enunciado en un primer recuadro qué sirve como título, también es importante que queda claro lo que comparamos y que tenga sentido y orden. Existen varios tipos de cuadros comparativos, ya sea la tabla información utilizada de la forma tabular, los modelos de matriz, tablas cuantitativas, diagramas de comparación de escalas y el mapa comparativo.</a:t>
              </a:r>
              <a:endParaRPr lang="en-US" sz="2800" u="none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8204" y="11626"/>
            <a:ext cx="3411201" cy="325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003314" y="8334491"/>
            <a:ext cx="2953623" cy="2986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251501" y="905716"/>
            <a:ext cx="1892499" cy="209010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r="39102"/>
          <a:stretch/>
        </p:blipFill>
        <p:spPr>
          <a:xfrm>
            <a:off x="15128202" y="7890557"/>
            <a:ext cx="3159798" cy="1575472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846241" y="4624186"/>
            <a:ext cx="12136612" cy="457685"/>
            <a:chOff x="0" y="0"/>
            <a:chExt cx="16182149" cy="610247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39090" cy="610247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1473983" y="15253"/>
              <a:ext cx="14708166" cy="5263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3219"/>
                </a:lnSpc>
                <a:spcBef>
                  <a:spcPct val="0"/>
                </a:spcBef>
              </a:pPr>
              <a:r>
                <a:rPr lang="es-MX" sz="2400" b="0" i="0" dirty="0">
                  <a:solidFill>
                    <a:srgbClr val="3B3835"/>
                  </a:solidFill>
                  <a:effectLst/>
                  <a:latin typeface="Helvetica Neue"/>
                </a:rPr>
                <a:t>La información de alguna actividad se encuentra mejor estructurada y completa.</a:t>
              </a:r>
              <a:endParaRPr lang="en-US" sz="2300" u="none" dirty="0">
                <a:solidFill>
                  <a:srgbClr val="926F4B"/>
                </a:solidFill>
                <a:latin typeface="HK Grotesk Light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751771" y="8218689"/>
            <a:ext cx="12539560" cy="1608902"/>
            <a:chOff x="-951" y="-36339"/>
            <a:chExt cx="16719413" cy="2145202"/>
          </a:xfrm>
        </p:grpSpPr>
        <p:sp>
          <p:nvSpPr>
            <p:cNvPr id="11" name="TextBox 11"/>
            <p:cNvSpPr txBox="1"/>
            <p:nvPr/>
          </p:nvSpPr>
          <p:spPr>
            <a:xfrm>
              <a:off x="1388160" y="-36339"/>
              <a:ext cx="15330302" cy="21452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3219"/>
                </a:lnSpc>
                <a:spcBef>
                  <a:spcPct val="0"/>
                </a:spcBef>
              </a:pPr>
              <a:r>
                <a:rPr lang="es-MX" sz="2400" b="0" i="0" dirty="0">
                  <a:solidFill>
                    <a:srgbClr val="3B383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Se pueden realizar diferente tipo de trabajo: videoconferencias, escritura y edición compartida de un solo documento, grupo para dar noticias, correo electrónico para enviar información o tareas, carpetas en línea para guardar información, crear clase en línea, dejar y realizar tareas por medio de estas.</a:t>
              </a:r>
              <a:endParaRPr lang="en-US" sz="2400" u="none" dirty="0">
                <a:solidFill>
                  <a:srgbClr val="926F4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-951" y="191498"/>
              <a:ext cx="839091" cy="610247"/>
            </a:xfrm>
            <a:prstGeom prst="rect">
              <a:avLst/>
            </a:prstGeom>
          </p:spPr>
        </p:pic>
      </p:grpSp>
      <p:sp>
        <p:nvSpPr>
          <p:cNvPr id="15" name="TextBox 15"/>
          <p:cNvSpPr txBox="1"/>
          <p:nvPr/>
        </p:nvSpPr>
        <p:spPr>
          <a:xfrm>
            <a:off x="2558950" y="473377"/>
            <a:ext cx="11277600" cy="21776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365"/>
              </a:lnSpc>
              <a:spcBef>
                <a:spcPct val="0"/>
              </a:spcBef>
            </a:pPr>
            <a:r>
              <a:rPr lang="en-US" sz="7604" u="none" dirty="0">
                <a:solidFill>
                  <a:srgbClr val="926F4B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VENTAJAS DEL CUADRO COMPARATIVO  </a:t>
            </a:r>
          </a:p>
        </p:txBody>
      </p:sp>
      <p:grpSp>
        <p:nvGrpSpPr>
          <p:cNvPr id="16" name="Group 7">
            <a:extLst>
              <a:ext uri="{FF2B5EF4-FFF2-40B4-BE49-F238E27FC236}">
                <a16:creationId xmlns:a16="http://schemas.microsoft.com/office/drawing/2014/main" xmlns="" id="{B489518D-1CF9-4B46-AAA8-66C5448A9294}"/>
              </a:ext>
            </a:extLst>
          </p:cNvPr>
          <p:cNvGrpSpPr/>
          <p:nvPr/>
        </p:nvGrpSpPr>
        <p:grpSpPr>
          <a:xfrm>
            <a:off x="2781423" y="5701937"/>
            <a:ext cx="12136612" cy="816597"/>
            <a:chOff x="0" y="0"/>
            <a:chExt cx="16182149" cy="1088796"/>
          </a:xfrm>
        </p:grpSpPr>
        <p:pic>
          <p:nvPicPr>
            <p:cNvPr id="17" name="Picture 8">
              <a:extLst>
                <a:ext uri="{FF2B5EF4-FFF2-40B4-BE49-F238E27FC236}">
                  <a16:creationId xmlns:a16="http://schemas.microsoft.com/office/drawing/2014/main" xmlns="" id="{D2883519-F6E6-4BC6-AF17-530AB436F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39090" cy="610247"/>
            </a:xfrm>
            <a:prstGeom prst="rect">
              <a:avLst/>
            </a:prstGeom>
          </p:spPr>
        </p:pic>
        <p:sp>
          <p:nvSpPr>
            <p:cNvPr id="18" name="TextBox 9">
              <a:extLst>
                <a:ext uri="{FF2B5EF4-FFF2-40B4-BE49-F238E27FC236}">
                  <a16:creationId xmlns:a16="http://schemas.microsoft.com/office/drawing/2014/main" xmlns="" id="{8FFB41A3-0C96-497F-A7AE-A4136DFE64EF}"/>
                </a:ext>
              </a:extLst>
            </p:cNvPr>
            <p:cNvSpPr txBox="1"/>
            <p:nvPr/>
          </p:nvSpPr>
          <p:spPr>
            <a:xfrm>
              <a:off x="1473983" y="15253"/>
              <a:ext cx="14708166" cy="1073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3219"/>
                </a:lnSpc>
                <a:spcBef>
                  <a:spcPct val="0"/>
                </a:spcBef>
              </a:pPr>
              <a:r>
                <a:rPr lang="es-MX" sz="2400" b="0" i="0" dirty="0">
                  <a:solidFill>
                    <a:srgbClr val="3B383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Los alumnos puedes socializar y dar su punto de vista sobre un determinado tema.</a:t>
              </a:r>
              <a:endParaRPr lang="en-US" sz="2400" u="none" dirty="0">
                <a:solidFill>
                  <a:srgbClr val="926F4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7">
            <a:extLst>
              <a:ext uri="{FF2B5EF4-FFF2-40B4-BE49-F238E27FC236}">
                <a16:creationId xmlns:a16="http://schemas.microsoft.com/office/drawing/2014/main" xmlns="" id="{D401C78E-FA37-4C07-B5C2-3DFD423E0EBC}"/>
              </a:ext>
            </a:extLst>
          </p:cNvPr>
          <p:cNvGrpSpPr/>
          <p:nvPr/>
        </p:nvGrpSpPr>
        <p:grpSpPr>
          <a:xfrm>
            <a:off x="2846241" y="3575051"/>
            <a:ext cx="12136612" cy="457685"/>
            <a:chOff x="0" y="0"/>
            <a:chExt cx="16182149" cy="610247"/>
          </a:xfrm>
        </p:grpSpPr>
        <p:pic>
          <p:nvPicPr>
            <p:cNvPr id="20" name="Picture 8">
              <a:extLst>
                <a:ext uri="{FF2B5EF4-FFF2-40B4-BE49-F238E27FC236}">
                  <a16:creationId xmlns:a16="http://schemas.microsoft.com/office/drawing/2014/main" xmlns="" id="{06E9E875-1F09-4835-A1C6-ADCFC1C6B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39090" cy="610247"/>
            </a:xfrm>
            <a:prstGeom prst="rect">
              <a:avLst/>
            </a:prstGeom>
          </p:spPr>
        </p:pic>
        <p:sp>
          <p:nvSpPr>
            <p:cNvPr id="21" name="TextBox 9">
              <a:extLst>
                <a:ext uri="{FF2B5EF4-FFF2-40B4-BE49-F238E27FC236}">
                  <a16:creationId xmlns:a16="http://schemas.microsoft.com/office/drawing/2014/main" xmlns="" id="{E5945CAA-78D6-4601-AD9C-3B361F674B83}"/>
                </a:ext>
              </a:extLst>
            </p:cNvPr>
            <p:cNvSpPr txBox="1"/>
            <p:nvPr/>
          </p:nvSpPr>
          <p:spPr>
            <a:xfrm>
              <a:off x="1473983" y="15253"/>
              <a:ext cx="14708166" cy="5037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3219"/>
                </a:lnSpc>
                <a:spcBef>
                  <a:spcPct val="0"/>
                </a:spcBef>
              </a:pPr>
              <a:r>
                <a:rPr lang="es-MX" sz="2400" b="0" i="0" dirty="0">
                  <a:solidFill>
                    <a:srgbClr val="3B383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Facilitador de ideas</a:t>
              </a:r>
              <a:endParaRPr lang="en-US" sz="2300" u="none" dirty="0">
                <a:solidFill>
                  <a:srgbClr val="926F4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7">
            <a:extLst>
              <a:ext uri="{FF2B5EF4-FFF2-40B4-BE49-F238E27FC236}">
                <a16:creationId xmlns:a16="http://schemas.microsoft.com/office/drawing/2014/main" xmlns="" id="{A0BA5968-B332-4906-A9BC-A75CEAFE92BE}"/>
              </a:ext>
            </a:extLst>
          </p:cNvPr>
          <p:cNvGrpSpPr/>
          <p:nvPr/>
        </p:nvGrpSpPr>
        <p:grpSpPr>
          <a:xfrm>
            <a:off x="2756698" y="7040822"/>
            <a:ext cx="12136612" cy="816597"/>
            <a:chOff x="0" y="0"/>
            <a:chExt cx="16182149" cy="1088796"/>
          </a:xfrm>
        </p:grpSpPr>
        <p:pic>
          <p:nvPicPr>
            <p:cNvPr id="23" name="Picture 8">
              <a:extLst>
                <a:ext uri="{FF2B5EF4-FFF2-40B4-BE49-F238E27FC236}">
                  <a16:creationId xmlns:a16="http://schemas.microsoft.com/office/drawing/2014/main" xmlns="" id="{88699490-1BDA-4E68-BF6E-56870CC73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39090" cy="610247"/>
            </a:xfrm>
            <a:prstGeom prst="rect">
              <a:avLst/>
            </a:prstGeom>
          </p:spPr>
        </p:pic>
        <p:sp>
          <p:nvSpPr>
            <p:cNvPr id="24" name="TextBox 9">
              <a:extLst>
                <a:ext uri="{FF2B5EF4-FFF2-40B4-BE49-F238E27FC236}">
                  <a16:creationId xmlns:a16="http://schemas.microsoft.com/office/drawing/2014/main" xmlns="" id="{AFDA2C87-52AD-4C5A-A637-6ADDD3B2631D}"/>
                </a:ext>
              </a:extLst>
            </p:cNvPr>
            <p:cNvSpPr txBox="1"/>
            <p:nvPr/>
          </p:nvSpPr>
          <p:spPr>
            <a:xfrm>
              <a:off x="1473983" y="15253"/>
              <a:ext cx="14708166" cy="1073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3219"/>
                </a:lnSpc>
                <a:spcBef>
                  <a:spcPct val="0"/>
                </a:spcBef>
              </a:pPr>
              <a:r>
                <a:rPr lang="es-MX" sz="2400" b="0" i="0" dirty="0">
                  <a:solidFill>
                    <a:srgbClr val="3B383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Al momento de realizar un trabajo se encuentra más completo y con mayor información.</a:t>
              </a:r>
              <a:endParaRPr lang="en-US" sz="2300" u="none" dirty="0">
                <a:solidFill>
                  <a:srgbClr val="926F4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9289" y="7504792"/>
            <a:ext cx="2470122" cy="235784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12428" y="81663"/>
            <a:ext cx="5291976" cy="38487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13222793" y="5185152"/>
            <a:ext cx="6609404" cy="35210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099320" y="562137"/>
            <a:ext cx="5188680" cy="157547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04350" y="68706"/>
            <a:ext cx="5188680" cy="1575472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404350" y="445607"/>
            <a:ext cx="16883649" cy="9131067"/>
            <a:chOff x="-4637611" y="-3215858"/>
            <a:chExt cx="22511531" cy="12174760"/>
          </a:xfrm>
        </p:grpSpPr>
        <p:sp>
          <p:nvSpPr>
            <p:cNvPr id="11" name="TextBox 11"/>
            <p:cNvSpPr txBox="1"/>
            <p:nvPr/>
          </p:nvSpPr>
          <p:spPr>
            <a:xfrm>
              <a:off x="-4637611" y="-3215858"/>
              <a:ext cx="21447036" cy="30435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8800"/>
                </a:lnSpc>
                <a:spcBef>
                  <a:spcPct val="0"/>
                </a:spcBef>
              </a:pPr>
              <a:r>
                <a:rPr lang="en-US" sz="6600" u="none" dirty="0">
                  <a:solidFill>
                    <a:srgbClr val="926F4B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DESVENTAJAS DEL CUADRO COMPARATIVO 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2697641" y="1016981"/>
              <a:ext cx="20571561" cy="79419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ct val="150000"/>
                </a:lnSpc>
                <a:spcBef>
                  <a:spcPct val="0"/>
                </a:spcBef>
              </a:pPr>
              <a:r>
                <a:rPr lang="es-MX" sz="28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Existe mucha distracción en la realización de los trabajos.</a:t>
              </a:r>
            </a:p>
            <a:p>
              <a:pPr marL="0" lvl="0" indent="0" algn="l">
                <a:lnSpc>
                  <a:spcPct val="150000"/>
                </a:lnSpc>
                <a:spcBef>
                  <a:spcPct val="0"/>
                </a:spcBef>
              </a:pPr>
              <a:endParaRPr lang="es-MX" sz="1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l">
                <a:lnSpc>
                  <a:spcPct val="150000"/>
                </a:lnSpc>
                <a:spcBef>
                  <a:spcPct val="0"/>
                </a:spcBef>
              </a:pPr>
              <a:r>
                <a:rPr lang="es-MX" sz="28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Algunas veces no se lee la información, ni tampoco se selecciona la mejor. </a:t>
              </a:r>
            </a:p>
            <a:p>
              <a:pPr marL="0" lvl="0" indent="0" algn="l">
                <a:lnSpc>
                  <a:spcPct val="150000"/>
                </a:lnSpc>
                <a:spcBef>
                  <a:spcPct val="0"/>
                </a:spcBef>
              </a:pPr>
              <a:endParaRPr lang="es-MX" sz="1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l">
                <a:lnSpc>
                  <a:spcPct val="150000"/>
                </a:lnSpc>
                <a:spcBef>
                  <a:spcPct val="0"/>
                </a:spcBef>
              </a:pPr>
              <a:r>
                <a:rPr lang="es-MX" sz="28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En ocasiones solo se copian y se pega.</a:t>
              </a:r>
            </a:p>
            <a:p>
              <a:pPr marL="0" lvl="0" indent="0" algn="l">
                <a:lnSpc>
                  <a:spcPct val="150000"/>
                </a:lnSpc>
                <a:spcBef>
                  <a:spcPct val="0"/>
                </a:spcBef>
              </a:pPr>
              <a:endParaRPr lang="es-MX" sz="1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l">
                <a:lnSpc>
                  <a:spcPct val="150000"/>
                </a:lnSpc>
                <a:spcBef>
                  <a:spcPct val="0"/>
                </a:spcBef>
              </a:pPr>
              <a:r>
                <a:rPr lang="es-MX" sz="28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En él se encuentran anuncios los cuales pueden convertirse en distracciones. </a:t>
              </a:r>
            </a:p>
            <a:p>
              <a:pPr marL="0" lvl="0" indent="0" algn="l">
                <a:lnSpc>
                  <a:spcPct val="150000"/>
                </a:lnSpc>
                <a:spcBef>
                  <a:spcPct val="0"/>
                </a:spcBef>
              </a:pPr>
              <a:endParaRPr lang="es-MX" sz="1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l">
                <a:lnSpc>
                  <a:spcPct val="150000"/>
                </a:lnSpc>
                <a:spcBef>
                  <a:spcPct val="0"/>
                </a:spcBef>
              </a:pPr>
              <a:r>
                <a:rPr lang="es-MX" sz="28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Información que no es verdaderamente explicita.</a:t>
              </a:r>
            </a:p>
            <a:p>
              <a:pPr marL="0" lvl="0" indent="0" algn="l">
                <a:lnSpc>
                  <a:spcPct val="150000"/>
                </a:lnSpc>
                <a:spcBef>
                  <a:spcPct val="0"/>
                </a:spcBef>
              </a:pPr>
              <a:endParaRPr lang="es-MX" sz="1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l">
                <a:lnSpc>
                  <a:spcPct val="150000"/>
                </a:lnSpc>
                <a:spcBef>
                  <a:spcPct val="0"/>
                </a:spcBef>
              </a:pPr>
              <a:r>
                <a:rPr lang="es-MX" sz="28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Dependencia del trabajo que realizan los demás estudiantes del equipo.</a:t>
              </a:r>
            </a:p>
            <a:p>
              <a:pPr marL="0" lvl="0" indent="0" algn="l">
                <a:lnSpc>
                  <a:spcPct val="150000"/>
                </a:lnSpc>
                <a:spcBef>
                  <a:spcPct val="0"/>
                </a:spcBef>
              </a:pPr>
              <a:endParaRPr lang="es-MX" sz="1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l">
                <a:lnSpc>
                  <a:spcPct val="150000"/>
                </a:lnSpc>
                <a:spcBef>
                  <a:spcPct val="0"/>
                </a:spcBef>
              </a:pPr>
              <a:r>
                <a:rPr lang="es-MX" sz="28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Puede fallar el internet y no se podrá trabajar, y no se puede atrasar en la entrega de trabajos.</a:t>
              </a:r>
              <a:endParaRPr lang="en-US" sz="2400" u="none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8">
            <a:extLst>
              <a:ext uri="{FF2B5EF4-FFF2-40B4-BE49-F238E27FC236}">
                <a16:creationId xmlns:a16="http://schemas.microsoft.com/office/drawing/2014/main" xmlns="" id="{1845AB81-3262-40DE-B711-4745729D2DA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039644" y="3675949"/>
            <a:ext cx="629318" cy="457685"/>
          </a:xfrm>
          <a:prstGeom prst="rect">
            <a:avLst/>
          </a:prstGeom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A5C94808-EB4D-4E35-8F6C-8878A026510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076008" y="4487327"/>
            <a:ext cx="629318" cy="457685"/>
          </a:xfrm>
          <a:prstGeom prst="rect">
            <a:avLst/>
          </a:prstGeom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D851C5D4-F62E-4B49-9C77-BA99F3C272A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010093" y="5513278"/>
            <a:ext cx="629318" cy="457685"/>
          </a:xfrm>
          <a:prstGeom prst="rect">
            <a:avLst/>
          </a:prstGeom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xmlns="" id="{7D9FA33F-5BB9-4FFD-9129-46FBC8204E1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076008" y="6356628"/>
            <a:ext cx="629318" cy="457685"/>
          </a:xfrm>
          <a:prstGeom prst="rect">
            <a:avLst/>
          </a:prstGeom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xmlns="" id="{F29FB2DB-DE45-42B4-8516-CD23C5E2250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064497" y="7275949"/>
            <a:ext cx="629318" cy="457685"/>
          </a:xfrm>
          <a:prstGeom prst="rect">
            <a:avLst/>
          </a:prstGeom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xmlns="" id="{0132E855-BA45-4D89-AE40-5B64A6A80E8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039644" y="8104350"/>
            <a:ext cx="629318" cy="457685"/>
          </a:xfrm>
          <a:prstGeom prst="rect">
            <a:avLst/>
          </a:prstGeom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xmlns="" id="{DA950B84-FE38-4C0C-B8DD-03EA8CFAA34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010093" y="9210783"/>
            <a:ext cx="629318" cy="4576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527</Words>
  <Application>Microsoft Office PowerPoint</Application>
  <PresentationFormat>Personalizado</PresentationFormat>
  <Paragraphs>50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Aharoni</vt:lpstr>
      <vt:lpstr>HK Grotesk Light</vt:lpstr>
      <vt:lpstr>Calibri</vt:lpstr>
      <vt:lpstr>Helvetica Neue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Morado Amarillo y Azul Figuras Orgánicas Felicitaciones Eventos e Intereses Especiales Presentación</dc:title>
  <dc:creator>Aide Patricia Machorro</dc:creator>
  <cp:lastModifiedBy>valeria zamarripa garza</cp:lastModifiedBy>
  <cp:revision>11</cp:revision>
  <dcterms:created xsi:type="dcterms:W3CDTF">2006-08-16T00:00:00Z</dcterms:created>
  <dcterms:modified xsi:type="dcterms:W3CDTF">2021-04-19T15:55:08Z</dcterms:modified>
  <dc:identifier>DAEcDirxs_o</dc:identifier>
</cp:coreProperties>
</file>