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haroni" panose="020B0604020202020204" charset="-79"/>
      <p:bold r:id="rId10"/>
    </p:embeddedFont>
    <p:embeddedFont>
      <p:font typeface="HK Grotesk Light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6"/>
    <a:srgbClr val="ACB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6.svg"/><Relationship Id="rId2" Type="http://schemas.openxmlformats.org/officeDocument/2006/relationships/image" Target="../media/image10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0.svg"/><Relationship Id="rId15" Type="http://schemas.openxmlformats.org/officeDocument/2006/relationships/image" Target="../media/image17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svg"/><Relationship Id="rId5" Type="http://schemas.openxmlformats.org/officeDocument/2006/relationships/image" Target="../media/image34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1.svg"/><Relationship Id="rId4" Type="http://schemas.openxmlformats.org/officeDocument/2006/relationships/image" Target="../media/image25.png"/><Relationship Id="rId9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9.svg"/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12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47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2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2.svg"/><Relationship Id="rId5" Type="http://schemas.openxmlformats.org/officeDocument/2006/relationships/image" Target="../media/image53.svg"/><Relationship Id="rId10" Type="http://schemas.openxmlformats.org/officeDocument/2006/relationships/image" Target="../media/image18.png"/><Relationship Id="rId4" Type="http://schemas.openxmlformats.org/officeDocument/2006/relationships/image" Target="../media/image34.png"/><Relationship Id="rId9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" y="-227302"/>
            <a:ext cx="3411201" cy="325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003314" y="8334491"/>
            <a:ext cx="2953623" cy="2986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460" y="7890557"/>
            <a:ext cx="2609079" cy="25284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51501" y="905716"/>
            <a:ext cx="1892499" cy="20901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124720" y="4610100"/>
            <a:ext cx="5188680" cy="1575472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1905000" y="481486"/>
            <a:ext cx="15392400" cy="2228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60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Normal de educación Preescolar </a:t>
            </a:r>
          </a:p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60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Licenciatura en educación preescolar</a:t>
            </a:r>
            <a:r>
              <a:rPr lang="es-MX" sz="6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6600" dirty="0" smtClean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76300" y="2324100"/>
            <a:ext cx="16535400" cy="9110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54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Asignatura: Tutoría Grupal</a:t>
            </a:r>
          </a:p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54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Titular: Karla Griselda García Pimentel.</a:t>
            </a:r>
          </a:p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5400" u="sng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“Cuadro comparativo”</a:t>
            </a:r>
          </a:p>
          <a:p>
            <a:pPr marL="0" lvl="0" indent="0" algn="ctr">
              <a:spcBef>
                <a:spcPct val="0"/>
              </a:spcBef>
            </a:pPr>
            <a:r>
              <a:rPr lang="es-MX" sz="54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Alumnas: </a:t>
            </a:r>
          </a:p>
          <a:p>
            <a:pPr marL="0" lvl="0" indent="0" algn="ctr"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Valeria Torres Gutiérrez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Natalia Elizabeth Ramírez Hernández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Camila Montserrat Moncada Sánchez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Aidé Patricia Machorro García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Evelin Medina Ramírez</a:t>
            </a:r>
            <a:endParaRPr lang="es-MX" sz="3600" dirty="0" smtClean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endParaRPr lang="es-MX" sz="4400" dirty="0" smtClean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TICS EN LA EDUCACIÓN PREESCOLAR. | ENE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67" y="363469"/>
            <a:ext cx="3727935" cy="27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5092">
            <a:off x="15691166" y="7411692"/>
            <a:ext cx="2603460" cy="2875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416268"/>
            <a:ext cx="2470122" cy="23578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" y="8061610"/>
            <a:ext cx="5188680" cy="1575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65625" y="-86494"/>
            <a:ext cx="3293675" cy="33300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43802" y="3450709"/>
            <a:ext cx="1296866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Un cuadro comparativo es un instrumento de estudio basado en el aprendizaje visual, que ordena y compara información sobre alguna materia. Es importante saber cómo elaborar un cuadro comparativo, pues este brinda a quién lo lee una visión lógica y esquemática del contenido.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A4559560-2558-4CAC-9478-5C683493999B}"/>
              </a:ext>
            </a:extLst>
          </p:cNvPr>
          <p:cNvSpPr txBox="1"/>
          <p:nvPr/>
        </p:nvSpPr>
        <p:spPr>
          <a:xfrm>
            <a:off x="2573225" y="1850782"/>
            <a:ext cx="13106400" cy="94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34"/>
              </a:lnSpc>
              <a:spcBef>
                <a:spcPct val="0"/>
              </a:spcBef>
            </a:pPr>
            <a:r>
              <a:rPr lang="en-US" sz="6576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QUÉ ES CUADRO COMPARIVO </a:t>
            </a:r>
            <a:endParaRPr lang="en-US" sz="6576" u="none" dirty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897" t="4315" r="15713"/>
          <a:stretch/>
        </p:blipFill>
        <p:spPr>
          <a:xfrm rot="10618859">
            <a:off x="13661716" y="6868969"/>
            <a:ext cx="4586249" cy="33690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9923"/>
          <a:stretch/>
        </p:blipFill>
        <p:spPr>
          <a:xfrm>
            <a:off x="0" y="1582202"/>
            <a:ext cx="3072702" cy="325614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852395" y="3962645"/>
            <a:ext cx="9444905" cy="822983"/>
            <a:chOff x="-193232" y="12727"/>
            <a:chExt cx="8740950" cy="92594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93232" y="12727"/>
              <a:ext cx="839089" cy="6102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473983" y="15253"/>
              <a:ext cx="7073735" cy="923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3200" u="none" dirty="0">
                  <a:latin typeface="Arial" panose="020B0604020202020204" pitchFamily="34" charset="0"/>
                  <a:cs typeface="Arial" panose="020B0604020202020204" pitchFamily="34" charset="0"/>
                </a:rPr>
                <a:t>Está formado por un número  determinado  de columnas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52395" y="5650624"/>
            <a:ext cx="9753600" cy="838138"/>
            <a:chOff x="0" y="0"/>
            <a:chExt cx="8547718" cy="734766"/>
          </a:xfrm>
        </p:grpSpPr>
        <p:sp>
          <p:nvSpPr>
            <p:cNvPr id="12" name="TextBox 12"/>
            <p:cNvSpPr txBox="1"/>
            <p:nvPr/>
          </p:nvSpPr>
          <p:spPr>
            <a:xfrm>
              <a:off x="1473983" y="15254"/>
              <a:ext cx="7073735" cy="719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3200" u="none" dirty="0">
                  <a:latin typeface="Arial" panose="020B0604020202020204" pitchFamily="34" charset="0"/>
                  <a:cs typeface="Arial" panose="020B0604020202020204" pitchFamily="34" charset="0"/>
                </a:rPr>
                <a:t>Permite  identificar los elementos que se desea comparar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-14215" t="8167" r="14215" b="-8167"/>
          <a:stretch/>
        </p:blipFill>
        <p:spPr>
          <a:xfrm>
            <a:off x="-308329" y="7965052"/>
            <a:ext cx="2609079" cy="25284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t="25369" r="50000"/>
          <a:stretch/>
        </p:blipFill>
        <p:spPr>
          <a:xfrm>
            <a:off x="16397203" y="0"/>
            <a:ext cx="1890798" cy="31169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554084" y="2338022"/>
            <a:ext cx="3293675" cy="33300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208523" y="8533641"/>
            <a:ext cx="5188680" cy="157547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005456" y="900555"/>
            <a:ext cx="11300646" cy="1868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34"/>
              </a:lnSpc>
              <a:spcBef>
                <a:spcPct val="0"/>
              </a:spcBef>
            </a:pPr>
            <a:r>
              <a:rPr lang="en-US" sz="6576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CARACTERÍSTICAS DE UN CUADRO COMPARIVO </a:t>
            </a:r>
            <a:endParaRPr lang="en-US" sz="6576" u="none" dirty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08002512-6A35-42D1-BF42-CD1E5B3390FF}"/>
              </a:ext>
            </a:extLst>
          </p:cNvPr>
          <p:cNvGrpSpPr/>
          <p:nvPr/>
        </p:nvGrpSpPr>
        <p:grpSpPr>
          <a:xfrm>
            <a:off x="3920310" y="7408444"/>
            <a:ext cx="9753600" cy="696101"/>
            <a:chOff x="0" y="0"/>
            <a:chExt cx="8547718" cy="61024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068328E-DECA-4309-8810-F78F5C58399C}"/>
                </a:ext>
              </a:extLst>
            </p:cNvPr>
            <p:cNvSpPr txBox="1"/>
            <p:nvPr/>
          </p:nvSpPr>
          <p:spPr>
            <a:xfrm>
              <a:off x="1473983" y="15254"/>
              <a:ext cx="7073735" cy="347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endParaRPr lang="en-US" sz="2300" u="none" dirty="0">
                <a:solidFill>
                  <a:srgbClr val="926F4B"/>
                </a:solidFill>
                <a:latin typeface="HK Grotesk Light"/>
              </a:endParaRPr>
            </a:p>
          </p:txBody>
        </p:sp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53AB517A-64EA-44FB-B4A5-DF8AD974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D71FCC8-3E60-42B9-8C32-691F02AE1944}"/>
              </a:ext>
            </a:extLst>
          </p:cNvPr>
          <p:cNvSpPr txBox="1"/>
          <p:nvPr/>
        </p:nvSpPr>
        <p:spPr>
          <a:xfrm>
            <a:off x="5534322" y="7422537"/>
            <a:ext cx="77725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Permite escribir las características de cada objeto o evento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97000" y="1986346"/>
            <a:ext cx="5198907" cy="15785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0784" r="32130"/>
          <a:stretch/>
        </p:blipFill>
        <p:spPr>
          <a:xfrm rot="-10800000">
            <a:off x="0" y="7490499"/>
            <a:ext cx="4485802" cy="27892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011099" cy="33255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63800" y="7497795"/>
            <a:ext cx="2160417" cy="2093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7967051" y="7799253"/>
            <a:ext cx="1736365" cy="126281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40399" y="277662"/>
            <a:ext cx="14140097" cy="83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64"/>
              </a:lnSpc>
              <a:spcBef>
                <a:spcPct val="0"/>
              </a:spcBef>
            </a:pPr>
            <a:r>
              <a:rPr lang="en-US" sz="5786" u="none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EJEMPLO DE CUADRO COMPARATIVO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56EC498-F190-4E60-9B3A-E3E0083757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9222" y="1224936"/>
            <a:ext cx="13558356" cy="85730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5196855" y="1906375"/>
            <a:ext cx="1508822" cy="10973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25794" y="4732418"/>
            <a:ext cx="6821879" cy="2071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40327" y="4522973"/>
            <a:ext cx="6821879" cy="2071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42047"/>
          <a:stretch/>
        </p:blipFill>
        <p:spPr>
          <a:xfrm>
            <a:off x="15747673" y="666129"/>
            <a:ext cx="2540327" cy="318794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71600" y="498315"/>
            <a:ext cx="13723977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6600" u="none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PASOS PARA REALIZAR UN CUADRO COMPARATIVO</a:t>
            </a:r>
            <a:endParaRPr lang="en-US" sz="6600" u="none" dirty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00200" y="3321684"/>
            <a:ext cx="15808507" cy="654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Leer el texto con atención.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Subrayar las ideas principales.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Corroborar que el tema permite establecer comparaciones.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Diseñar el cuadro;colocar tantas columnas como elementos que se van a comparar.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Distinguirlas semejanzas y las diferencias entre los elementos que se comparan.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Distribuir la información en el cuadro y colocar el titulo</a:t>
            </a:r>
            <a:endParaRPr lang="en-US" sz="36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895"/>
          <a:stretch/>
        </p:blipFill>
        <p:spPr>
          <a:xfrm>
            <a:off x="-1" y="3226303"/>
            <a:ext cx="3118631" cy="15754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032524">
            <a:off x="105092" y="6815728"/>
            <a:ext cx="6609404" cy="352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97636">
            <a:off x="1815917" y="7788497"/>
            <a:ext cx="5188680" cy="1575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88972" y="253817"/>
            <a:ext cx="2470122" cy="23578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619513" y="6138679"/>
            <a:ext cx="3781595" cy="41764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135110" y="7099889"/>
            <a:ext cx="2229451" cy="225404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918040" y="425812"/>
            <a:ext cx="16341260" cy="9334055"/>
            <a:chOff x="-2611549" y="-11502259"/>
            <a:chExt cx="24400789" cy="23334251"/>
          </a:xfrm>
        </p:grpSpPr>
        <p:sp>
          <p:nvSpPr>
            <p:cNvPr id="13" name="TextBox 13"/>
            <p:cNvSpPr txBox="1"/>
            <p:nvPr/>
          </p:nvSpPr>
          <p:spPr>
            <a:xfrm>
              <a:off x="1109141" y="-11502259"/>
              <a:ext cx="20082511" cy="49370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7669"/>
                </a:lnSpc>
                <a:spcBef>
                  <a:spcPct val="0"/>
                </a:spcBef>
              </a:pPr>
              <a:r>
                <a:rPr lang="en-US" sz="6600" u="none" dirty="0">
                  <a:solidFill>
                    <a:srgbClr val="926F4B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PARA QUE NOS SIRVE UN CUADDRO COMPARATIVO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611549" y="-4126099"/>
              <a:ext cx="24400789" cy="159580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u="none" dirty="0">
                  <a:latin typeface="Arial" panose="020B0604020202020204" pitchFamily="34" charset="0"/>
                  <a:cs typeface="Arial" panose="020B0604020202020204" pitchFamily="34" charset="0"/>
                </a:rPr>
                <a:t>Permite identificar las semejanzas y diferencias de los objetos o hechos, es conveniente anunciar la conclusión organiza la información y es una tabla o diagrama para lograr comparar más de 2 elementos, hechos u objetos ofrecen datos cuantitativos o cualitativos y es una herramienta eficiente de composición visual.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28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u="none" dirty="0">
                  <a:latin typeface="Arial" panose="020B0604020202020204" pitchFamily="34" charset="0"/>
                  <a:cs typeface="Arial" panose="020B0604020202020204" pitchFamily="34" charset="0"/>
                </a:rPr>
                <a:t> se estructura en columnas, filas o gráficamente, suelen está enunciado en un primer recuadro qué sirve como título, también es importante que queda claro lo que comparamos y que tenga sentido y orden. Existen varios tipos de cuadros comparativos, ya sea la tabla información utilizada de la forma tabular, los modelos de matriz, tablas cuantitativas, diagramas de comparación de escalas y el mapa comparativo.</a:t>
              </a:r>
              <a:endParaRPr lang="en-US" sz="28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204" y="11626"/>
            <a:ext cx="3411201" cy="325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003314" y="8334491"/>
            <a:ext cx="2953623" cy="2986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51501" y="905716"/>
            <a:ext cx="1892499" cy="20901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39102"/>
          <a:stretch/>
        </p:blipFill>
        <p:spPr>
          <a:xfrm>
            <a:off x="15128202" y="7890557"/>
            <a:ext cx="3159798" cy="157547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846241" y="4624186"/>
            <a:ext cx="12136612" cy="457685"/>
            <a:chOff x="0" y="0"/>
            <a:chExt cx="16182149" cy="61024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473983" y="15253"/>
              <a:ext cx="14708166" cy="526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Helvetica Neue"/>
                </a:rPr>
                <a:t>La información de alguna actividad se encuentra mejor estructurada y completa.</a:t>
              </a:r>
              <a:endParaRPr lang="en-US" sz="2300" u="none" dirty="0">
                <a:solidFill>
                  <a:srgbClr val="926F4B"/>
                </a:solidFill>
                <a:latin typeface="HK Grotesk Ligh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51771" y="8218689"/>
            <a:ext cx="12539560" cy="1608902"/>
            <a:chOff x="-951" y="-36339"/>
            <a:chExt cx="16719413" cy="2145202"/>
          </a:xfrm>
        </p:grpSpPr>
        <p:sp>
          <p:nvSpPr>
            <p:cNvPr id="11" name="TextBox 11"/>
            <p:cNvSpPr txBox="1"/>
            <p:nvPr/>
          </p:nvSpPr>
          <p:spPr>
            <a:xfrm>
              <a:off x="1388160" y="-36339"/>
              <a:ext cx="15330302" cy="21452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Se pueden realizar diferente tipo de trabajo: videoconferencias, escritura y edición compartida de un solo documento, grupo para dar noticias, correo electrónico para enviar información o tareas, carpetas en línea para guardar información, crear clase en línea, dejar y realizar tareas por medio de estas.</a:t>
              </a:r>
              <a:endParaRPr lang="en-US" sz="2400" u="none" dirty="0">
                <a:solidFill>
                  <a:srgbClr val="926F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951" y="191498"/>
              <a:ext cx="839091" cy="610247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2558950" y="473377"/>
            <a:ext cx="11277600" cy="2177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65"/>
              </a:lnSpc>
              <a:spcBef>
                <a:spcPct val="0"/>
              </a:spcBef>
            </a:pPr>
            <a:r>
              <a:rPr lang="en-US" sz="7604" u="none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VENTAJAS DEL CUADRO COMPARATIVO  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B489518D-1CF9-4B46-AAA8-66C5448A9294}"/>
              </a:ext>
            </a:extLst>
          </p:cNvPr>
          <p:cNvGrpSpPr/>
          <p:nvPr/>
        </p:nvGrpSpPr>
        <p:grpSpPr>
          <a:xfrm>
            <a:off x="2781423" y="5701937"/>
            <a:ext cx="12136612" cy="816597"/>
            <a:chOff x="0" y="0"/>
            <a:chExt cx="16182149" cy="1088796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D2883519-F6E6-4BC6-AF17-530AB436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8FFB41A3-0C96-497F-A7AE-A4136DFE64EF}"/>
                </a:ext>
              </a:extLst>
            </p:cNvPr>
            <p:cNvSpPr txBox="1"/>
            <p:nvPr/>
          </p:nvSpPr>
          <p:spPr>
            <a:xfrm>
              <a:off x="1473983" y="15253"/>
              <a:ext cx="14708166" cy="1073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Los alumnos puedes socializar y dar su punto de vista sobre un determinado tema.</a:t>
              </a:r>
              <a:endParaRPr lang="en-US" sz="2400" u="none" dirty="0">
                <a:solidFill>
                  <a:srgbClr val="926F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D401C78E-FA37-4C07-B5C2-3DFD423E0EBC}"/>
              </a:ext>
            </a:extLst>
          </p:cNvPr>
          <p:cNvGrpSpPr/>
          <p:nvPr/>
        </p:nvGrpSpPr>
        <p:grpSpPr>
          <a:xfrm>
            <a:off x="2846241" y="3575051"/>
            <a:ext cx="12136612" cy="457685"/>
            <a:chOff x="0" y="0"/>
            <a:chExt cx="16182149" cy="610247"/>
          </a:xfrm>
        </p:grpSpPr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06E9E875-1F09-4835-A1C6-ADCFC1C6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E5945CAA-78D6-4601-AD9C-3B361F674B83}"/>
                </a:ext>
              </a:extLst>
            </p:cNvPr>
            <p:cNvSpPr txBox="1"/>
            <p:nvPr/>
          </p:nvSpPr>
          <p:spPr>
            <a:xfrm>
              <a:off x="1473983" y="15253"/>
              <a:ext cx="14708166" cy="5037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Facilitador de ideas</a:t>
              </a:r>
              <a:endParaRPr lang="en-US" sz="2300" u="none" dirty="0">
                <a:solidFill>
                  <a:srgbClr val="926F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id="{A0BA5968-B332-4906-A9BC-A75CEAFE92BE}"/>
              </a:ext>
            </a:extLst>
          </p:cNvPr>
          <p:cNvGrpSpPr/>
          <p:nvPr/>
        </p:nvGrpSpPr>
        <p:grpSpPr>
          <a:xfrm>
            <a:off x="2756698" y="7040822"/>
            <a:ext cx="12136612" cy="816597"/>
            <a:chOff x="0" y="0"/>
            <a:chExt cx="16182149" cy="1088796"/>
          </a:xfrm>
        </p:grpSpPr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88699490-1BDA-4E68-BF6E-56870CC73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AFDA2C87-52AD-4C5A-A637-6ADDD3B2631D}"/>
                </a:ext>
              </a:extLst>
            </p:cNvPr>
            <p:cNvSpPr txBox="1"/>
            <p:nvPr/>
          </p:nvSpPr>
          <p:spPr>
            <a:xfrm>
              <a:off x="1473983" y="15253"/>
              <a:ext cx="14708166" cy="1073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Al momento de realizar un trabajo se encuentra más completo y con mayor información.</a:t>
              </a:r>
              <a:endParaRPr lang="en-US" sz="2300" u="none" dirty="0">
                <a:solidFill>
                  <a:srgbClr val="926F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289" y="7504792"/>
            <a:ext cx="2470122" cy="23578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2428" y="81663"/>
            <a:ext cx="5291976" cy="3848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13222793" y="5185152"/>
            <a:ext cx="6609404" cy="352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099320" y="562137"/>
            <a:ext cx="5188680" cy="15754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04350" y="68706"/>
            <a:ext cx="5188680" cy="157547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404350" y="445607"/>
            <a:ext cx="16883649" cy="9131067"/>
            <a:chOff x="-4637611" y="-3215858"/>
            <a:chExt cx="22511531" cy="12174760"/>
          </a:xfrm>
        </p:grpSpPr>
        <p:sp>
          <p:nvSpPr>
            <p:cNvPr id="11" name="TextBox 11"/>
            <p:cNvSpPr txBox="1"/>
            <p:nvPr/>
          </p:nvSpPr>
          <p:spPr>
            <a:xfrm>
              <a:off x="-4637611" y="-3215858"/>
              <a:ext cx="21447036" cy="30435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6600" u="none" dirty="0">
                  <a:solidFill>
                    <a:srgbClr val="926F4B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DESVENTAJAS DEL CUADRO COMPARATIVO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2697641" y="1016981"/>
              <a:ext cx="20571561" cy="7941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Existe mucha distracción en la realización de los trabajos.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Algunas veces no se lee la información, ni tampoco se selecciona la mejor. 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En ocasiones solo se copian y se pega.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En él se encuentran anuncios los cuales pueden convertirse en distracciones. 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Información que no es verdaderamente explicita.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Dependencia del trabajo que realizan los demás estudiantes del equipo.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Puede fallar el internet y no se podrá trabajar, y no se puede atrasar en la entrega de trabajos.</a:t>
              </a:r>
              <a:endParaRPr lang="en-US" sz="24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8">
            <a:extLst>
              <a:ext uri="{FF2B5EF4-FFF2-40B4-BE49-F238E27FC236}">
                <a16:creationId xmlns:a16="http://schemas.microsoft.com/office/drawing/2014/main" id="{1845AB81-3262-40DE-B711-4745729D2D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39644" y="3675949"/>
            <a:ext cx="629318" cy="457685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5C94808-EB4D-4E35-8F6C-8878A02651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76008" y="4487327"/>
            <a:ext cx="629318" cy="457685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D851C5D4-F62E-4B49-9C77-BA99F3C272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10093" y="5513278"/>
            <a:ext cx="629318" cy="457685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7D9FA33F-5BB9-4FFD-9129-46FBC8204E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76008" y="6356628"/>
            <a:ext cx="629318" cy="457685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F29FB2DB-DE45-42B4-8516-CD23C5E225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64497" y="7275949"/>
            <a:ext cx="629318" cy="457685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0132E855-BA45-4D89-AE40-5B64A6A80E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39644" y="8104350"/>
            <a:ext cx="629318" cy="457685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DA950B84-FE38-4C0C-B8DD-03EA8CFAA3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10093" y="9210783"/>
            <a:ext cx="629318" cy="457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523</Words>
  <Application>Microsoft Office PowerPoint</Application>
  <PresentationFormat>Personalizado</PresentationFormat>
  <Paragraphs>49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Aharoni</vt:lpstr>
      <vt:lpstr>Arial</vt:lpstr>
      <vt:lpstr>HK Grotesk Light</vt:lpstr>
      <vt:lpstr>Calibri</vt:lpstr>
      <vt:lpstr>Helvetica Neue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Morado Amarillo y Azul Figuras Orgánicas Felicitaciones Eventos e Intereses Especiales Presentación</dc:title>
  <dc:creator>Aide Patricia Machorro</dc:creator>
  <cp:lastModifiedBy>LENOVO</cp:lastModifiedBy>
  <cp:revision>10</cp:revision>
  <dcterms:created xsi:type="dcterms:W3CDTF">2006-08-16T00:00:00Z</dcterms:created>
  <dcterms:modified xsi:type="dcterms:W3CDTF">2021-04-19T00:16:43Z</dcterms:modified>
  <dc:identifier>DAEcDirxs_o</dc:identifier>
</cp:coreProperties>
</file>