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66"/>
    <a:srgbClr val="FC04F0"/>
    <a:srgbClr val="08F88B"/>
    <a:srgbClr val="99FF99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36" d="100"/>
          <a:sy n="36" d="100"/>
        </p:scale>
        <p:origin x="-1598" y="-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222C-1B3B-4504-81BB-84685C2604EA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037C-7EAD-435D-8572-C4EF981AC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31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037C-7EAD-435D-8572-C4EF981AC83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6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50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0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9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54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7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2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8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9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3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43B2-0743-4CA3-A7E2-0CE690B4A74B}" type="datetimeFigureOut">
              <a:rPr lang="es-MX" smtClean="0"/>
              <a:t>23/04/2021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61147" y="-1068785"/>
            <a:ext cx="7014067" cy="91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6" b="87227" l="9752" r="80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98299" y="2330628"/>
            <a:ext cx="4927962" cy="5198825"/>
          </a:xfrm>
          <a:prstGeom prst="rect">
            <a:avLst/>
          </a:prstGeom>
          <a:noFill/>
          <a:ln>
            <a:noFill/>
          </a:ln>
          <a:effectLst>
            <a:glow rad="495300">
              <a:srgbClr val="00FFFF">
                <a:alpha val="44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0" b="24800" l="800" r="4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4717"/>
          <a:stretch/>
        </p:blipFill>
        <p:spPr bwMode="auto">
          <a:xfrm>
            <a:off x="2851655" y="4930041"/>
            <a:ext cx="3595389" cy="20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0" b="100000" l="54433" r="100000">
                        <a14:foregroundMark x1="86348" y1="71986" x2="86348" y2="71986"/>
                        <a14:foregroundMark x1="75177" y1="86702" x2="75177" y2="86702"/>
                        <a14:foregroundMark x1="67730" y1="75709" x2="67730" y2="75709"/>
                        <a14:foregroundMark x1="69504" y1="70922" x2="69504" y2="70922"/>
                        <a14:foregroundMark x1="87057" y1="69858" x2="87057" y2="69858"/>
                        <a14:foregroundMark x1="67021" y1="73227" x2="67021" y2="73227"/>
                        <a14:foregroundMark x1="67730" y1="72518" x2="67730" y2="72518"/>
                        <a14:foregroundMark x1="77660" y1="74113" x2="77660" y2="74113"/>
                        <a14:foregroundMark x1="77660" y1="89894" x2="77660" y2="89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50000"/>
          <a:stretch/>
        </p:blipFill>
        <p:spPr bwMode="auto">
          <a:xfrm>
            <a:off x="6312613" y="3234804"/>
            <a:ext cx="3456384" cy="3779263"/>
          </a:xfrm>
          <a:prstGeom prst="rect">
            <a:avLst/>
          </a:prstGeom>
          <a:noFill/>
          <a:ln>
            <a:noFill/>
          </a:ln>
          <a:effectLst>
            <a:glow rad="406400">
              <a:srgbClr val="FFFF00">
                <a:alpha val="6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8" y="458421"/>
            <a:ext cx="6145295" cy="1872207"/>
          </a:xfrm>
          <a:prstGeom prst="rect">
            <a:avLst/>
          </a:prstGeom>
          <a:noFill/>
          <a:ln>
            <a:noFill/>
          </a:ln>
          <a:effectLst>
            <a:glow rad="812800">
              <a:srgbClr val="FC04F0">
                <a:alpha val="79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21" y="66638"/>
            <a:ext cx="69738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1478" y="5760965"/>
            <a:ext cx="2569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San Antonio del Jaral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Virginia Libertad Reyna Hidalgo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Semana: </a:t>
            </a:r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26 al 30 de Marzo</a:t>
            </a:r>
            <a:endParaRPr lang="es-MX" b="1" dirty="0" smtClean="0">
              <a:solidFill>
                <a:srgbClr val="660066"/>
              </a:solidFill>
              <a:latin typeface="AR BLANCA" pitchFamily="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15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" y="0"/>
            <a:ext cx="9144000" cy="68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ibujo valor justic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6273" l="4082" r="94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81" y="4505739"/>
            <a:ext cx="2455856" cy="2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06" y="116632"/>
            <a:ext cx="9144000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3300" dirty="0">
                <a:latin typeface="Eras Bold ITC" pitchFamily="34" charset="0"/>
              </a:rPr>
              <a:t>Es</a:t>
            </a:r>
            <a:r>
              <a:rPr lang="es-MX" sz="3300" dirty="0">
                <a:latin typeface="Eras Bold ITC" pitchFamily="34" charset="0"/>
                <a:cs typeface="David" pitchFamily="34" charset="-79"/>
              </a:rPr>
              <a:t>cuela Normal de Educación Preescolar del Estado de Coahuila de Zaragoza</a:t>
            </a: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San Antonio del Jaral</a:t>
            </a:r>
            <a:br>
              <a:rPr lang="es-MX" dirty="0">
                <a:latin typeface="AR CENA" panose="02000000000000000000" pitchFamily="2" charset="0"/>
              </a:rPr>
            </a:br>
            <a:r>
              <a:rPr lang="es-MX" b="1" dirty="0">
                <a:latin typeface="AR CENA" panose="02000000000000000000" pitchFamily="2" charset="0"/>
              </a:rPr>
              <a:t>  Grado en el que realiza su práctica:</a:t>
            </a:r>
            <a:r>
              <a:rPr lang="es-MX" dirty="0">
                <a:latin typeface="AR CENA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Multigrano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Total de niños: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>
                <a:latin typeface="AR CENA" panose="02000000000000000000" pitchFamily="2" charset="0"/>
              </a:rPr>
              <a:t>18</a:t>
            </a:r>
            <a:r>
              <a:rPr lang="es-MX" dirty="0">
                <a:latin typeface="AR CENA" panose="02000000000000000000" pitchFamily="2" charset="0"/>
              </a:rPr>
              <a:t>  Niños</a:t>
            </a:r>
            <a:r>
              <a:rPr lang="es-MX" b="1" dirty="0">
                <a:latin typeface="AR CENA" panose="02000000000000000000" pitchFamily="2" charset="0"/>
              </a:rPr>
              <a:t>: </a:t>
            </a:r>
            <a:r>
              <a:rPr lang="es-MX" u="sng" dirty="0">
                <a:latin typeface="AR CENA" panose="02000000000000000000" pitchFamily="2" charset="0"/>
              </a:rPr>
              <a:t>9</a:t>
            </a:r>
            <a:r>
              <a:rPr lang="es-MX" dirty="0" smtClean="0">
                <a:latin typeface="AR CENA" panose="02000000000000000000" pitchFamily="2" charset="0"/>
              </a:rPr>
              <a:t> </a:t>
            </a:r>
            <a:r>
              <a:rPr lang="es-MX" dirty="0">
                <a:latin typeface="AR CENA" panose="02000000000000000000" pitchFamily="2" charset="0"/>
              </a:rPr>
              <a:t>Niñas</a:t>
            </a:r>
            <a:r>
              <a:rPr lang="es-MX" b="1" dirty="0">
                <a:latin typeface="AR CENA" panose="02000000000000000000" pitchFamily="2" charset="0"/>
              </a:rPr>
              <a:t>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9</a:t>
            </a:r>
          </a:p>
          <a:p>
            <a:pPr marL="0" indent="0" algn="ctr">
              <a:buNone/>
            </a:pPr>
            <a:endParaRPr lang="es-MX" u="sng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Periodo </a:t>
            </a:r>
            <a:r>
              <a:rPr lang="es-MX" b="1" dirty="0">
                <a:latin typeface="AR CENA" panose="02000000000000000000" pitchFamily="2" charset="0"/>
              </a:rPr>
              <a:t>de Práctica:</a:t>
            </a:r>
            <a:r>
              <a:rPr lang="es-MX" u="sng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 1 del Marzo al 2 de Julio 2021</a:t>
            </a: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Nombre </a:t>
            </a:r>
            <a:r>
              <a:rPr lang="es-MX" b="1" dirty="0">
                <a:latin typeface="AR CENA" panose="02000000000000000000" pitchFamily="2" charset="0"/>
              </a:rPr>
              <a:t>del Alumno Practicante:</a:t>
            </a:r>
            <a:r>
              <a:rPr lang="es-MX" dirty="0">
                <a:latin typeface="AR CENA" panose="02000000000000000000" pitchFamily="2" charset="0"/>
              </a:rPr>
              <a:t> Virginia Libertad Reyna Hidalgo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Grado</a:t>
            </a:r>
            <a:r>
              <a:rPr lang="es-MX" dirty="0">
                <a:latin typeface="AR CENA" panose="02000000000000000000" pitchFamily="2" charset="0"/>
              </a:rPr>
              <a:t>: 4 Sección: A    </a:t>
            </a:r>
            <a:r>
              <a:rPr lang="es-MX" b="1" dirty="0">
                <a:latin typeface="AR CENA" panose="02000000000000000000" pitchFamily="2" charset="0"/>
              </a:rPr>
              <a:t>Número de Lista</a:t>
            </a:r>
            <a:r>
              <a:rPr lang="es-MX" dirty="0">
                <a:latin typeface="AR CENA" panose="02000000000000000000" pitchFamily="2" charset="0"/>
              </a:rPr>
              <a:t>:11</a:t>
            </a:r>
            <a:endParaRPr lang="es-MX" dirty="0">
              <a:latin typeface="AR CENA" panose="02000000000000000000" pitchFamily="2" charset="0"/>
              <a:cs typeface="David" pitchFamily="34" charset="-79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931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22" y="692696"/>
            <a:ext cx="1397358" cy="10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Resultado de imagen para maesr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16" y="4849272"/>
            <a:ext cx="1833299" cy="2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8563"/>
              </p:ext>
            </p:extLst>
          </p:nvPr>
        </p:nvGraphicFramePr>
        <p:xfrm>
          <a:off x="1763688" y="3140968"/>
          <a:ext cx="5367775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8577"/>
                <a:gridCol w="981978"/>
                <a:gridCol w="895790"/>
                <a:gridCol w="681632"/>
                <a:gridCol w="1749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Grado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Niñas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Total de niños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Primero</a:t>
                      </a:r>
                      <a:endParaRPr lang="es-MX" sz="1400" dirty="0"/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3años 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Segundo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 años 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Tercero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 años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7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47082"/>
              </p:ext>
            </p:extLst>
          </p:nvPr>
        </p:nvGraphicFramePr>
        <p:xfrm>
          <a:off x="179512" y="188640"/>
          <a:ext cx="8784976" cy="81540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95167"/>
                <a:gridCol w="1781856"/>
                <a:gridCol w="1020773"/>
                <a:gridCol w="104904"/>
                <a:gridCol w="1226239"/>
                <a:gridCol w="1406277"/>
                <a:gridCol w="2249760"/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PLAN SEMANAL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Comunidad: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San</a:t>
                      </a:r>
                      <a:r>
                        <a:rPr lang="es-MX" sz="1200" baseline="0" dirty="0" smtClean="0">
                          <a:effectLst/>
                        </a:rPr>
                        <a:t> Antonio del Jaral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C.C.T: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Nivel: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Preescolar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LEC: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Virginia Libertad Reyna Hidalgo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N° de Alumnos: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18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Periodo: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segundo trimestre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Ciclo Escolar: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2020-2021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64401"/>
              </p:ext>
            </p:extLst>
          </p:nvPr>
        </p:nvGraphicFramePr>
        <p:xfrm>
          <a:off x="107502" y="1268760"/>
          <a:ext cx="8712970" cy="38586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2789"/>
                <a:gridCol w="2074516"/>
                <a:gridCol w="1493652"/>
                <a:gridCol w="2738361"/>
                <a:gridCol w="1493652"/>
              </a:tblGrid>
              <a:tr h="576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 Formativo /Área de Desarrollo Personal y Social.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Aprendizaje esperado</a:t>
                      </a:r>
                      <a:endParaRPr lang="es-MX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Producto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0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Educación </a:t>
                      </a:r>
                      <a:r>
                        <a:rPr lang="es-MX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Socioemociona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Colaboración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Trabaja en equipo y cumple la parte que le toca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En esta sesión no se genera producto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Artes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Respeto a la dignidad humana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 de diversos lugares, géneros y épocas, y conversa sobre las sensaciones que experimenta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Dibujo por cada canción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Martes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Mundo Natural y Social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Movimientos sociales en el mundo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Participa en juegos respetando las reglas establecidas y las normas para la convivencia sana y pacífica.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En esta sesión no se genera producto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es-MX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52461"/>
              </p:ext>
            </p:extLst>
          </p:nvPr>
        </p:nvGraphicFramePr>
        <p:xfrm>
          <a:off x="143506" y="260648"/>
          <a:ext cx="8532949" cy="62886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12070"/>
                <a:gridCol w="2313514"/>
                <a:gridCol w="1137726"/>
                <a:gridCol w="3006848"/>
                <a:gridCol w="1462791"/>
              </a:tblGrid>
              <a:tr h="576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Día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Campo Formativo /Área de Desarrollo Personal y Social.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Tema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</a:t>
                      </a:r>
                      <a:endParaRPr lang="es-MX" sz="120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Producto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Miércoles </a:t>
                      </a: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dirty="0" smtClean="0"/>
                        <a:t>Lenguaje y Comunicación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Fábula y cuento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Expresa gráficamente narraciones con recursos personales. 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Escribir o dibujar la narración </a:t>
                      </a:r>
                      <a:endParaRPr lang="es-MX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Educación Física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Creatividad en la acción motriz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MX" sz="1200" dirty="0" smtClean="0"/>
                        <a:t>ropone distintas respuestas motrices y expresivas ante un mismo problema en actividades lúdicas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En esta sesión no se genera producto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Jueves </a:t>
                      </a: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Lenguaje y Comunicación</a:t>
                      </a:r>
                      <a:endParaRPr lang="es-MX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s-MX" sz="1200" dirty="0" smtClean="0"/>
                        <a:t>ovela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Selecciona un libro de narraciones o cuentos de su interés del rincón de lectura o biblioteca del aula y explica las razones por las que lo elige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En esta sesión no se genera producto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M</a:t>
                      </a:r>
                      <a:r>
                        <a:rPr lang="es-MX" sz="1200" dirty="0" smtClean="0"/>
                        <a:t>undo Natural y Social Desarrollo de los seres humanos y cuidado de la salud. 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Porque me quiero me cuido.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las partes de su cuerpo y su funcionamiento, y practica hábitos de higiene personal para mantenerse saludable. </a:t>
                      </a:r>
                      <a:endParaRPr lang="es-MX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Elaboración de cartel </a:t>
                      </a:r>
                      <a:endParaRPr lang="es-MX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A</a:t>
                      </a:r>
                      <a:r>
                        <a:rPr lang="es-MX" sz="1200" dirty="0" smtClean="0"/>
                        <a:t>rte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Identidad nacional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Representa la imagen que tiene de sí mismo y expresa ideas mediante el dibujo y la pintura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Elaboración de dibujos</a:t>
                      </a:r>
                      <a:endParaRPr lang="es-MX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7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46797"/>
              </p:ext>
            </p:extLst>
          </p:nvPr>
        </p:nvGraphicFramePr>
        <p:xfrm>
          <a:off x="179512" y="620688"/>
          <a:ext cx="8712968" cy="519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988"/>
                <a:gridCol w="7838980"/>
              </a:tblGrid>
              <a:tr h="337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4053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I:Escuca indicaciones :Alguna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vez haz escuchado que es un tesoro , un tesoro son objetos de valor, guardados en un sitio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D:Juega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encontrar el tesoro perdido. Cúbrete los ojos con un trapo o paliacate; con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ayuda de tu papa , mama o hermano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elija cinco cosas que tengan en casa y las colocará en distintos lugares. Una vez oculto el tesoro, guiará a su compañero indicándole por dónde moverse hasta encontrar el total de los objetos.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C:Responde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cuestionamientos: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¿cuál de los dos roles se te facilitó más?, ¿por qué?, ¿consideras que logré guiarte adecuadamente?, ¿cómo te sentiste con la actividad?</a:t>
                      </a:r>
                      <a:endParaRPr lang="es-MX" sz="1200" b="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0132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I:Escucha indicaciones : como </a:t>
                      </a:r>
                      <a:r>
                        <a:rPr lang="es-MX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emos</a:t>
                      </a: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mencionada las canciones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tiene un ritmo, letra, así como el acompañamiento de instrumentos musicales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D;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cuatro canciones diferentes y ponle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nombre a cada una. Una vez que tengas el título de las cuatro, realiza un dibujo por cada canción y apóyelo a escribir su nombre a cada dibujo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C:Responde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cuestionamientos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¿cómo le pusiste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 esa canción?, ¿por qué?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562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Martes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I:Escucha indicaciones : las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reglas son una serie de normas que se establecen para orientar el correcto de una acción o actividad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D; Juega a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saltar la cuerda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(puede cambiarse el juego )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y establezcan reglas para jugar, quién pierde y quién gana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C:Menciona la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importancia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respetar las reglas en los juegos 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Junto con su hijo, jueguen a saltar la cuerda, y establezcan reglas para jugar, quién pierde y quién gana. Hablen sobre lo importante que es respetar las reglas en los juegos y en las actividades diarias para convivir con los demás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351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Miércoles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I:Escucha indicaciones: ¿haz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escuchado alguna fabula ? . La fabula es una  narración , que terminan siempre con un mensaje de enseñanza.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D; Escucha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fabula y escribe o dibuja en una hoja lo que este pasa y que te dejo esta fabula 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C:Menciona que emoción y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mensaje te dejo la fabulo 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3510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I:responde preguntas :¿has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jugado a futbol ?¿Como se pasan la pelota?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D;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Juegue futbol con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tus papa o hermanos  pero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no se podrá patear la pelota, solo lanzarla con la mano. 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C:Menciona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que le gusto de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jugar futbol de manera diferente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Juegue futbol con su hijo, utilizando las manos; no se podrá patear la pelota, solo lanzarla con la mano. Platique con su hijo si les gustó.</a:t>
                      </a:r>
                      <a:endParaRPr lang="es-MX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63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07508"/>
              </p:ext>
            </p:extLst>
          </p:nvPr>
        </p:nvGraphicFramePr>
        <p:xfrm>
          <a:off x="143508" y="265619"/>
          <a:ext cx="8532948" cy="391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931"/>
                <a:gridCol w="7677017"/>
              </a:tblGrid>
              <a:tr h="337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405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Jueves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I:Escuca indicaciones: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Los cuentos son un relato corto, con pocos personajes y puede estar basada en hechos reales o ficticios.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D:Seleciona un cuento que te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llame la atención , escúchalo atentamente.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C:Responde cuestionamientos: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¿qué te llamó la atención del libro?, ¿por qué lo elegiste?, ¿cómo se llama el libro que elegiste?, ¿dónde dice?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562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Viernes 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Escuca indicaciones: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Los cuentos son un relato corto, con pocos personajes y puede estar basada en hechos reales o ficticios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D:Realiza actividad: Pide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un adulto que te lea un cuento a tu selección 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dibuja en una hoja l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as imágenes que le lleguen a la mente.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C:Explica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 historia del cuento con apoyo de tus dibujos 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28244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I:Escucha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indicaciones: Es muy importante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cuidar nuestro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cuerpo para mantenerse sano; desde una dieta saludable, dormir bien, beber agua, hacer ejercicio, hasta mantener los hábitos de higiene necesarios, como asearse, lavarse los dientes, peinarse e incluso mantener limpia su cama y su habitación. Estas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aciones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nos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ayudan a que nuestro cuerpo funcione correctamente, y teniendo hábitos de higiene evitamos enfermedades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D:Realiza un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cartel, en el cual dibuje, por un lado, una silueta con las partes que conforman su cuerpo y el nombre de cada una de ellas y, por otro lado, las acciones de higiene más importantes que debe realizar día con día para mantenerse saludable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C:Nombra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que acciones realiza para cuidad nuestro cuerpo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9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60850"/>
              </p:ext>
            </p:extLst>
          </p:nvPr>
        </p:nvGraphicFramePr>
        <p:xfrm>
          <a:off x="179512" y="332656"/>
          <a:ext cx="8784976" cy="2111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76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Trabaja en equipo y cumple la parte que le toca</a:t>
                      </a:r>
                      <a:endParaRPr lang="es-MX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Trabaja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Realiza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 partes 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23781"/>
              </p:ext>
            </p:extLst>
          </p:nvPr>
        </p:nvGraphicFramePr>
        <p:xfrm>
          <a:off x="189284" y="2708920"/>
          <a:ext cx="8784976" cy="210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76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 de diversos lugares, géneros y épocas, y conversa sobre las sensaciones que experimenta</a:t>
                      </a:r>
                      <a:endParaRPr lang="es-MX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Menciona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que emociones sintió 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9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89396"/>
              </p:ext>
            </p:extLst>
          </p:nvPr>
        </p:nvGraphicFramePr>
        <p:xfrm>
          <a:off x="35195" y="2276872"/>
          <a:ext cx="8784976" cy="2600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7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Reconoce las partes de su cuerpo y su funcionamiento, y practica hábitos de higiene personal para mantenerse saludable. </a:t>
                      </a:r>
                      <a:endParaRPr lang="es-MX" sz="105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/>
                        <a:t>.</a:t>
                      </a:r>
                      <a:endParaRPr lang="es-MX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Reconoce las partes de su cuerpo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Menciona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200" dirty="0" smtClean="0"/>
                        <a:t>hábitos de higiene personal para mantenerse saludable. </a:t>
                      </a:r>
                      <a:endParaRPr lang="es-MX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60539"/>
              </p:ext>
            </p:extLst>
          </p:nvPr>
        </p:nvGraphicFramePr>
        <p:xfrm>
          <a:off x="33728" y="5013176"/>
          <a:ext cx="8784976" cy="2111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76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/>
                        <a:t>Representa la imagen que tiene de sí mismo y expresa ideas mediante el dibujo y la pintura</a:t>
                      </a:r>
                      <a:endParaRPr lang="es-MX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Representa la imagen que tiene de sí mismo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expresa ideas mediante el dibujo y la pintura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90701"/>
              </p:ext>
            </p:extLst>
          </p:nvPr>
        </p:nvGraphicFramePr>
        <p:xfrm>
          <a:off x="24788" y="-29440"/>
          <a:ext cx="8784976" cy="2111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191"/>
                <a:gridCol w="156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7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narraciones o cuentos de su interés del rincón de lectura o biblioteca del aula y explica las razones por las que lo elige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su interés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explica las razones por las que lo elige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00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1215</Words>
  <Application>Microsoft Office PowerPoint</Application>
  <PresentationFormat>Carta (216 x 279 mm)</PresentationFormat>
  <Paragraphs>212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PRODUCCIONES RH</dc:creator>
  <cp:lastModifiedBy>Daniela Martinez</cp:lastModifiedBy>
  <cp:revision>55</cp:revision>
  <dcterms:created xsi:type="dcterms:W3CDTF">2021-02-27T03:17:32Z</dcterms:created>
  <dcterms:modified xsi:type="dcterms:W3CDTF">2021-04-24T04:21:27Z</dcterms:modified>
</cp:coreProperties>
</file>