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59"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92C2"/>
    <a:srgbClr val="F9AD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73" d="100"/>
          <a:sy n="73" d="100"/>
        </p:scale>
        <p:origin x="57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969534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9814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96784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40913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A4BDFA5-CE51-45D8-805F-95FF4505ABDC}" type="datetimeFigureOut">
              <a:rPr lang="es-MX" smtClean="0"/>
              <a:t>23/04/2021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306799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A4BDFA5-CE51-45D8-805F-95FF4505ABDC}"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89865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A4BDFA5-CE51-45D8-805F-95FF4505ABDC}" type="datetimeFigureOut">
              <a:rPr lang="es-MX" smtClean="0"/>
              <a:t>23/04/2021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47289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A4BDFA5-CE51-45D8-805F-95FF4505ABDC}" type="datetimeFigureOut">
              <a:rPr lang="es-MX" smtClean="0"/>
              <a:t>23/04/2021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88037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DFA5-CE51-45D8-805F-95FF4505ABDC}" type="datetimeFigureOut">
              <a:rPr lang="es-MX" smtClean="0"/>
              <a:t>23/04/2021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19743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DFA5-CE51-45D8-805F-95FF4505ABDC}"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58052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DFA5-CE51-45D8-805F-95FF4505ABDC}" type="datetimeFigureOut">
              <a:rPr lang="es-MX" smtClean="0"/>
              <a:t>23/04/2021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390317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DFA5-CE51-45D8-805F-95FF4505ABDC}" type="datetimeFigureOut">
              <a:rPr lang="es-MX" smtClean="0"/>
              <a:t>23/04/2021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61EA9-72CA-4137-A506-FD591ABD0C36}" type="slidenum">
              <a:rPr lang="es-MX" smtClean="0"/>
              <a:t>‹Nº›</a:t>
            </a:fld>
            <a:endParaRPr lang="es-MX"/>
          </a:p>
        </p:txBody>
      </p:sp>
    </p:spTree>
    <p:extLst>
      <p:ext uri="{BB962C8B-B14F-4D97-AF65-F5344CB8AC3E}">
        <p14:creationId xmlns:p14="http://schemas.microsoft.com/office/powerpoint/2010/main" val="3744638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bit.ly/3gztvHU"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it.ly/3im5xid"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t="4188" b="12188"/>
          <a:stretch/>
        </p:blipFill>
        <p:spPr>
          <a:xfrm>
            <a:off x="0" y="0"/>
            <a:ext cx="12192000" cy="6858000"/>
          </a:xfrm>
          <a:prstGeom prst="rect">
            <a:avLst/>
          </a:prstGeom>
        </p:spPr>
      </p:pic>
      <p:sp>
        <p:nvSpPr>
          <p:cNvPr id="5" name="Rectángulo 4"/>
          <p:cNvSpPr/>
          <p:nvPr/>
        </p:nvSpPr>
        <p:spPr>
          <a:xfrm>
            <a:off x="3417220" y="2047434"/>
            <a:ext cx="5357557" cy="2554545"/>
          </a:xfrm>
          <a:prstGeom prst="rect">
            <a:avLst/>
          </a:prstGeom>
          <a:noFill/>
        </p:spPr>
        <p:txBody>
          <a:bodyPr wrap="none" lIns="91440" tIns="45720" rIns="91440" bIns="45720">
            <a:spAutoFit/>
          </a:bodyPr>
          <a:lstStyle/>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NOTAS </a:t>
            </a:r>
          </a:p>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CIENTÍFICAS</a:t>
            </a:r>
            <a:endParaRPr lang="es-ES" sz="8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 name="CuadroTexto 1"/>
          <p:cNvSpPr txBox="1"/>
          <p:nvPr/>
        </p:nvSpPr>
        <p:spPr>
          <a:xfrm>
            <a:off x="3992897" y="4601979"/>
            <a:ext cx="4206205" cy="369332"/>
          </a:xfrm>
          <a:prstGeom prst="rect">
            <a:avLst/>
          </a:prstGeom>
          <a:noFill/>
        </p:spPr>
        <p:txBody>
          <a:bodyPr wrap="square" rtlCol="0">
            <a:spAutoFit/>
          </a:bodyPr>
          <a:lstStyle/>
          <a:p>
            <a:pPr algn="ctr"/>
            <a:r>
              <a:rPr lang="es-MX" dirty="0" smtClean="0">
                <a:solidFill>
                  <a:schemeClr val="bg1"/>
                </a:solidFill>
                <a:latin typeface="Berlin Sans FB" panose="020E0602020502020306" pitchFamily="34" charset="0"/>
              </a:rPr>
              <a:t>FERNANDA A. GONZÁLEZ MÉNDEZ</a:t>
            </a:r>
            <a:endParaRPr lang="es-MX"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315725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l="2545" t="17443" b="10241"/>
          <a:stretch/>
        </p:blipFill>
        <p:spPr bwMode="auto">
          <a:xfrm rot="16200000">
            <a:off x="2672381" y="-2672382"/>
            <a:ext cx="6847239" cy="12192002"/>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779465" y="1677626"/>
            <a:ext cx="8633070" cy="3816429"/>
          </a:xfrm>
          <a:prstGeom prst="rect">
            <a:avLst/>
          </a:prstGeom>
        </p:spPr>
        <p:txBody>
          <a:bodyPr wrap="square">
            <a:spAutoFit/>
          </a:bodyPr>
          <a:lstStyle/>
          <a:p>
            <a:pPr algn="just"/>
            <a:r>
              <a:rPr lang="es-MX" sz="2200" dirty="0">
                <a:latin typeface="Berlin Sans FB" panose="020E0602020502020306" pitchFamily="34" charset="0"/>
              </a:rPr>
              <a:t>El ciclo </a:t>
            </a:r>
            <a:r>
              <a:rPr lang="es-MX" sz="2200" dirty="0" smtClean="0">
                <a:latin typeface="Berlin Sans FB" panose="020E0602020502020306" pitchFamily="34" charset="0"/>
              </a:rPr>
              <a:t>del </a:t>
            </a:r>
            <a:r>
              <a:rPr lang="es-MX" sz="2200" dirty="0">
                <a:latin typeface="Berlin Sans FB" panose="020E0602020502020306" pitchFamily="34" charset="0"/>
              </a:rPr>
              <a:t>agua es el proceso de circulación del agua entre los distintos compartimentos que forman la hidrósfera. Se trata de un ciclo biogeoquímico en el que hay una intervención mínima de reacciones químicas, porque el agua solo se traslada de unos lugares a otros, o cambia de estado </a:t>
            </a:r>
            <a:r>
              <a:rPr lang="es-MX" sz="2200" dirty="0" smtClean="0">
                <a:latin typeface="Berlin Sans FB" panose="020E0602020502020306" pitchFamily="34" charset="0"/>
              </a:rPr>
              <a:t>físico. El </a:t>
            </a:r>
            <a:r>
              <a:rPr lang="es-MX" sz="2200" dirty="0">
                <a:latin typeface="Berlin Sans FB" panose="020E0602020502020306" pitchFamily="34" charset="0"/>
              </a:rPr>
              <a:t>agua de la Tierra se encuentra en su mayor parte en forma líquida, en océanos y mares, como agua subterránea, o formando lagos, ríos y arroyos en la superficie continental. La segunda fracción, por su importancia, es la del agua acumulada como hielo(sólido) sobre los casquetes glaciares antártico y </a:t>
            </a:r>
            <a:r>
              <a:rPr lang="es-MX" sz="2200" dirty="0" smtClean="0">
                <a:latin typeface="Berlin Sans FB" panose="020E0602020502020306" pitchFamily="34" charset="0"/>
              </a:rPr>
              <a:t>groenlandés. Por </a:t>
            </a:r>
            <a:r>
              <a:rPr lang="es-MX" sz="2200" dirty="0">
                <a:latin typeface="Berlin Sans FB" panose="020E0602020502020306" pitchFamily="34" charset="0"/>
              </a:rPr>
              <a:t>último, una fracción menor está presente en la atmósfera en estado gaseoso (como vapor) o en estado líquido, formando nubes. </a:t>
            </a:r>
            <a:endParaRPr lang="es-MX" sz="2200" dirty="0">
              <a:latin typeface="Berlin Sans FB" panose="020E0602020502020306" pitchFamily="34" charset="0"/>
            </a:endParaRPr>
          </a:p>
        </p:txBody>
      </p:sp>
      <p:sp>
        <p:nvSpPr>
          <p:cNvPr id="4" name="Rectángulo 3"/>
          <p:cNvSpPr/>
          <p:nvPr/>
        </p:nvSpPr>
        <p:spPr>
          <a:xfrm>
            <a:off x="7145379" y="603877"/>
            <a:ext cx="3433788" cy="584775"/>
          </a:xfrm>
          <a:prstGeom prst="rect">
            <a:avLst/>
          </a:prstGeom>
          <a:solidFill>
            <a:srgbClr val="F292C2">
              <a:alpha val="80000"/>
            </a:srgbClr>
          </a:solidFill>
        </p:spPr>
        <p:txBody>
          <a:bodyPr wrap="square">
            <a:spAutoFit/>
          </a:bodyPr>
          <a:lstStyle/>
          <a:p>
            <a:pPr algn="ctr"/>
            <a:r>
              <a:rPr lang="es-MX" sz="3200" dirty="0" smtClean="0">
                <a:latin typeface="Berlin Sans FB" panose="020E0602020502020306" pitchFamily="34" charset="0"/>
              </a:rPr>
              <a:t>CICLO DEL AGUA</a:t>
            </a:r>
            <a:endParaRPr lang="es-MX" sz="3200" dirty="0">
              <a:latin typeface="Berlin Sans FB" panose="020E0602020502020306" pitchFamily="34" charset="0"/>
            </a:endParaRPr>
          </a:p>
        </p:txBody>
      </p:sp>
      <p:sp>
        <p:nvSpPr>
          <p:cNvPr id="5" name="Rectángulo 4"/>
          <p:cNvSpPr/>
          <p:nvPr/>
        </p:nvSpPr>
        <p:spPr>
          <a:xfrm>
            <a:off x="4103778" y="5639823"/>
            <a:ext cx="2271776" cy="369332"/>
          </a:xfrm>
          <a:prstGeom prst="rect">
            <a:avLst/>
          </a:prstGeom>
        </p:spPr>
        <p:txBody>
          <a:bodyPr wrap="none">
            <a:spAutoFit/>
          </a:bodyPr>
          <a:lstStyle/>
          <a:p>
            <a:r>
              <a:rPr lang="es-MX" u="sng" dirty="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3gztvHU</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350843" y="356437"/>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Tree>
    <p:extLst>
      <p:ext uri="{BB962C8B-B14F-4D97-AF65-F5344CB8AC3E}">
        <p14:creationId xmlns:p14="http://schemas.microsoft.com/office/powerpoint/2010/main" val="769393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eliz lindo niño pequeño niño y niña cuaderno Vector Premium "/>
          <p:cNvPicPr>
            <a:picLocks noChangeAspect="1" noChangeArrowheads="1"/>
          </p:cNvPicPr>
          <p:nvPr/>
        </p:nvPicPr>
        <p:blipFill rotWithShape="1">
          <a:blip r:embed="rId2">
            <a:extLst>
              <a:ext uri="{28A0092B-C50C-407E-A947-70E740481C1C}">
                <a14:useLocalDpi xmlns:a14="http://schemas.microsoft.com/office/drawing/2010/main" val="0"/>
              </a:ext>
            </a:extLst>
          </a:blip>
          <a:srcRect t="7050" b="1725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4259283" y="772854"/>
            <a:ext cx="3673434" cy="369332"/>
          </a:xfrm>
          <a:prstGeom prst="rect">
            <a:avLst/>
          </a:prstGeom>
        </p:spPr>
        <p:txBody>
          <a:bodyPr wrap="square">
            <a:spAutoFit/>
          </a:bodyPr>
          <a:lstStyle/>
          <a:p>
            <a:r>
              <a:rPr lang="es-MX" b="0" i="0" dirty="0" smtClean="0">
                <a:solidFill>
                  <a:srgbClr val="231F20"/>
                </a:solidFill>
                <a:effectLst/>
                <a:latin typeface="Berlin Sans FB" panose="020E0602020502020306" pitchFamily="34" charset="0"/>
              </a:rPr>
              <a:t>EXPLICACIÓN PARA EL ALUMNO </a:t>
            </a:r>
            <a:endParaRPr lang="es-MX" dirty="0">
              <a:latin typeface="Berlin Sans FB" panose="020E0602020502020306" pitchFamily="34" charset="0"/>
            </a:endParaRPr>
          </a:p>
        </p:txBody>
      </p:sp>
      <p:sp>
        <p:nvSpPr>
          <p:cNvPr id="6" name="Rectángulo 5"/>
          <p:cNvSpPr/>
          <p:nvPr/>
        </p:nvSpPr>
        <p:spPr>
          <a:xfrm>
            <a:off x="3548678" y="1351508"/>
            <a:ext cx="4824614" cy="4154984"/>
          </a:xfrm>
          <a:prstGeom prst="rect">
            <a:avLst/>
          </a:prstGeom>
        </p:spPr>
        <p:txBody>
          <a:bodyPr wrap="square">
            <a:spAutoFit/>
          </a:bodyPr>
          <a:lstStyle/>
          <a:p>
            <a:pPr algn="just"/>
            <a:r>
              <a:rPr lang="es-MX" sz="2200" dirty="0">
                <a:latin typeface="Berlin Sans FB" panose="020E0602020502020306" pitchFamily="34" charset="0"/>
              </a:rPr>
              <a:t>El ciclo </a:t>
            </a:r>
            <a:r>
              <a:rPr lang="es-MX" sz="2200" dirty="0" smtClean="0">
                <a:latin typeface="Berlin Sans FB" panose="020E0602020502020306" pitchFamily="34" charset="0"/>
              </a:rPr>
              <a:t>del agua </a:t>
            </a:r>
            <a:r>
              <a:rPr lang="es-MX" sz="2200" dirty="0">
                <a:latin typeface="Berlin Sans FB" panose="020E0602020502020306" pitchFamily="34" charset="0"/>
              </a:rPr>
              <a:t>nos cuenta cómo se mueve el agua de la Tierra. </a:t>
            </a:r>
            <a:r>
              <a:rPr lang="es-MX" sz="2200" dirty="0" smtClean="0">
                <a:latin typeface="Berlin Sans FB" panose="020E0602020502020306" pitchFamily="34" charset="0"/>
              </a:rPr>
              <a:t>El </a:t>
            </a:r>
            <a:r>
              <a:rPr lang="es-MX" sz="2200" dirty="0">
                <a:latin typeface="Berlin Sans FB" panose="020E0602020502020306" pitchFamily="34" charset="0"/>
              </a:rPr>
              <a:t>agua está constantemente en movimiento pasando por sus tres estados: sólido (hielo o nieve), líquido (mares o ríos) y gaseoso (nubes o vapor de agua</a:t>
            </a:r>
            <a:r>
              <a:rPr lang="es-MX" sz="2200" dirty="0" smtClean="0">
                <a:latin typeface="Berlin Sans FB" panose="020E0602020502020306" pitchFamily="34" charset="0"/>
              </a:rPr>
              <a:t>).</a:t>
            </a:r>
          </a:p>
          <a:p>
            <a:pPr algn="just"/>
            <a:r>
              <a:rPr lang="es-MX" sz="2200" dirty="0" smtClean="0">
                <a:latin typeface="Berlin Sans FB" panose="020E0602020502020306" pitchFamily="34" charset="0"/>
              </a:rPr>
              <a:t>Este </a:t>
            </a:r>
            <a:r>
              <a:rPr lang="es-MX" sz="2200" dirty="0">
                <a:latin typeface="Berlin Sans FB" panose="020E0602020502020306" pitchFamily="34" charset="0"/>
              </a:rPr>
              <a:t>ciclo comienza con la evaporación del agua de mares, océanos y de la superficie terrestre gracias al calor del sol, formando </a:t>
            </a:r>
            <a:r>
              <a:rPr lang="es-MX" sz="2200" dirty="0" smtClean="0">
                <a:latin typeface="Berlin Sans FB" panose="020E0602020502020306" pitchFamily="34" charset="0"/>
              </a:rPr>
              <a:t>nubes. Este </a:t>
            </a:r>
            <a:r>
              <a:rPr lang="es-MX" sz="2200" dirty="0">
                <a:latin typeface="Berlin Sans FB" panose="020E0602020502020306" pitchFamily="34" charset="0"/>
              </a:rPr>
              <a:t>agua vuelve a la tierra en forma de lluvia, nieve o granizo.</a:t>
            </a:r>
            <a:endParaRPr lang="es-MX" sz="2200" dirty="0" smtClean="0">
              <a:latin typeface="Berlin Sans FB" panose="020E0602020502020306" pitchFamily="34" charset="0"/>
            </a:endParaRPr>
          </a:p>
        </p:txBody>
      </p:sp>
    </p:spTree>
    <p:extLst>
      <p:ext uri="{BB962C8B-B14F-4D97-AF65-F5344CB8AC3E}">
        <p14:creationId xmlns:p14="http://schemas.microsoft.com/office/powerpoint/2010/main" val="78590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t="16198" b="8520"/>
          <a:stretch/>
        </p:blipFill>
        <p:spPr bwMode="auto">
          <a:xfrm rot="16200000">
            <a:off x="2661290" y="-2672710"/>
            <a:ext cx="6869418" cy="12192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977306" y="1786382"/>
            <a:ext cx="8261784" cy="2862322"/>
          </a:xfrm>
          <a:prstGeom prst="rect">
            <a:avLst/>
          </a:prstGeom>
        </p:spPr>
        <p:txBody>
          <a:bodyPr wrap="square">
            <a:spAutoFit/>
          </a:bodyPr>
          <a:lstStyle/>
          <a:p>
            <a:pPr algn="just">
              <a:lnSpc>
                <a:spcPct val="150000"/>
              </a:lnSpc>
            </a:pPr>
            <a:r>
              <a:rPr lang="es-MX" sz="2400" dirty="0" smtClean="0">
                <a:latin typeface="Berlin Sans FB" panose="020E0602020502020306" pitchFamily="34" charset="0"/>
              </a:rPr>
              <a:t>Es la repetición de una secuencia de fonemas a partir de la sílaba tónica al final de dos o más versos. La rima se establece a partir de la última vocal acentuada, incluida esta. Una rima es también una composición en verso, del género lírico, comúnmente asociado al término poema. </a:t>
            </a:r>
          </a:p>
        </p:txBody>
      </p:sp>
      <p:sp>
        <p:nvSpPr>
          <p:cNvPr id="4" name="Rectángulo 3"/>
          <p:cNvSpPr/>
          <p:nvPr/>
        </p:nvSpPr>
        <p:spPr>
          <a:xfrm>
            <a:off x="7095050" y="745803"/>
            <a:ext cx="3144040" cy="584775"/>
          </a:xfrm>
          <a:prstGeom prst="rect">
            <a:avLst/>
          </a:prstGeom>
          <a:solidFill>
            <a:srgbClr val="F292C2">
              <a:alpha val="80000"/>
            </a:srgbClr>
          </a:solidFill>
        </p:spPr>
        <p:txBody>
          <a:bodyPr wrap="square">
            <a:spAutoFit/>
          </a:bodyPr>
          <a:lstStyle/>
          <a:p>
            <a:pPr algn="ctr"/>
            <a:r>
              <a:rPr lang="es-MX" sz="3200" dirty="0" smtClean="0">
                <a:latin typeface="Berlin Sans FB" panose="020E0602020502020306" pitchFamily="34" charset="0"/>
              </a:rPr>
              <a:t>RIMA</a:t>
            </a:r>
            <a:endParaRPr lang="es-MX" sz="3200" dirty="0">
              <a:latin typeface="Berlin Sans FB" panose="020E0602020502020306" pitchFamily="34" charset="0"/>
            </a:endParaRPr>
          </a:p>
        </p:txBody>
      </p:sp>
      <p:sp>
        <p:nvSpPr>
          <p:cNvPr id="5" name="Rectángulo 4"/>
          <p:cNvSpPr/>
          <p:nvPr/>
        </p:nvSpPr>
        <p:spPr>
          <a:xfrm>
            <a:off x="3114777" y="5498756"/>
            <a:ext cx="2177199" cy="369332"/>
          </a:xfrm>
          <a:prstGeom prst="rect">
            <a:avLst/>
          </a:prstGeom>
        </p:spPr>
        <p:txBody>
          <a:bodyPr wrap="none">
            <a:spAutoFit/>
          </a:bodyPr>
          <a:lstStyle/>
          <a:p>
            <a:r>
              <a:rPr lang="es-MX" u="sng" dirty="0" smtClean="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3im5xid</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494534" y="351554"/>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Tree>
    <p:extLst>
      <p:ext uri="{BB962C8B-B14F-4D97-AF65-F5344CB8AC3E}">
        <p14:creationId xmlns:p14="http://schemas.microsoft.com/office/powerpoint/2010/main" val="3475130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sp>
        <p:nvSpPr>
          <p:cNvPr id="5" name="Rectángulo 4"/>
          <p:cNvSpPr/>
          <p:nvPr/>
        </p:nvSpPr>
        <p:spPr>
          <a:xfrm>
            <a:off x="2958935" y="2127978"/>
            <a:ext cx="6274130" cy="2631490"/>
          </a:xfrm>
          <a:prstGeom prst="rect">
            <a:avLst/>
          </a:prstGeom>
        </p:spPr>
        <p:txBody>
          <a:bodyPr wrap="square">
            <a:spAutoFit/>
          </a:bodyPr>
          <a:lstStyle/>
          <a:p>
            <a:pPr>
              <a:lnSpc>
                <a:spcPct val="150000"/>
              </a:lnSpc>
            </a:pPr>
            <a:r>
              <a:rPr lang="es-MX" sz="2200" dirty="0" smtClean="0">
                <a:latin typeface="Berlin Sans FB" panose="020E0602020502020306" pitchFamily="34" charset="0"/>
              </a:rPr>
              <a:t>Las rimas son palabras que suenan o terminan igual. </a:t>
            </a:r>
          </a:p>
          <a:p>
            <a:pPr>
              <a:lnSpc>
                <a:spcPct val="150000"/>
              </a:lnSpc>
            </a:pPr>
            <a:r>
              <a:rPr lang="es-MX" sz="2200" dirty="0" smtClean="0">
                <a:latin typeface="Berlin Sans FB" panose="020E0602020502020306" pitchFamily="34" charset="0"/>
              </a:rPr>
              <a:t>Se usan comúnmente en poemas y canciones.</a:t>
            </a:r>
          </a:p>
          <a:p>
            <a:pPr>
              <a:lnSpc>
                <a:spcPct val="150000"/>
              </a:lnSpc>
            </a:pPr>
            <a:r>
              <a:rPr lang="es-MX" sz="2200" dirty="0">
                <a:latin typeface="Berlin Sans FB" panose="020E0602020502020306" pitchFamily="34" charset="0"/>
              </a:rPr>
              <a:t>E</a:t>
            </a:r>
            <a:r>
              <a:rPr lang="es-MX" sz="2200" dirty="0" smtClean="0">
                <a:latin typeface="Berlin Sans FB" panose="020E0602020502020306" pitchFamily="34" charset="0"/>
              </a:rPr>
              <a:t>scucha con atención las siguientes rimas:</a:t>
            </a:r>
          </a:p>
          <a:p>
            <a:pPr marL="342900" indent="-342900">
              <a:lnSpc>
                <a:spcPct val="150000"/>
              </a:lnSpc>
              <a:buFont typeface="Arial" panose="020B0604020202020204" pitchFamily="34" charset="0"/>
              <a:buChar char="•"/>
            </a:pPr>
            <a:r>
              <a:rPr lang="es-MX" sz="2200" dirty="0" smtClean="0">
                <a:latin typeface="Berlin Sans FB" panose="020E0602020502020306" pitchFamily="34" charset="0"/>
              </a:rPr>
              <a:t>Ana la araña, cena en su telaraña.</a:t>
            </a:r>
          </a:p>
          <a:p>
            <a:pPr marL="342900" indent="-342900">
              <a:lnSpc>
                <a:spcPct val="150000"/>
              </a:lnSpc>
              <a:buFont typeface="Arial" panose="020B0604020202020204" pitchFamily="34" charset="0"/>
              <a:buChar char="•"/>
            </a:pPr>
            <a:r>
              <a:rPr lang="es-MX" sz="2200" dirty="0">
                <a:latin typeface="Berlin Sans FB" panose="020E0602020502020306" pitchFamily="34" charset="0"/>
              </a:rPr>
              <a:t>E</a:t>
            </a:r>
            <a:r>
              <a:rPr lang="es-MX" sz="2200" dirty="0" smtClean="0">
                <a:latin typeface="Berlin Sans FB" panose="020E0602020502020306" pitchFamily="34" charset="0"/>
              </a:rPr>
              <a:t>l tigre paco se echa un salto y llega alto. </a:t>
            </a:r>
          </a:p>
        </p:txBody>
      </p:sp>
    </p:spTree>
    <p:extLst>
      <p:ext uri="{BB962C8B-B14F-4D97-AF65-F5344CB8AC3E}">
        <p14:creationId xmlns:p14="http://schemas.microsoft.com/office/powerpoint/2010/main" val="17502509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360</Words>
  <Application>Microsoft Office PowerPoint</Application>
  <PresentationFormat>Panorámica</PresentationFormat>
  <Paragraphs>20</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Testing Program</dc:creator>
  <cp:lastModifiedBy>Testing Program</cp:lastModifiedBy>
  <cp:revision>19</cp:revision>
  <dcterms:created xsi:type="dcterms:W3CDTF">2021-01-17T22:13:25Z</dcterms:created>
  <dcterms:modified xsi:type="dcterms:W3CDTF">2021-04-23T06:59:09Z</dcterms:modified>
</cp:coreProperties>
</file>