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3" d="100"/>
          <a:sy n="73" d="100"/>
        </p:scale>
        <p:origin x="618"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F3976FAE-44A8-4500-876A-E8079A1043A9}" type="datetimeFigureOut">
              <a:rPr lang="es-MX" smtClean="0"/>
              <a:t>23/04/2021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954DD31-C2C9-41BF-AB0D-5DB37E9976B2}" type="slidenum">
              <a:rPr lang="es-MX" smtClean="0"/>
              <a:t>‹Nº›</a:t>
            </a:fld>
            <a:endParaRPr lang="es-MX"/>
          </a:p>
        </p:txBody>
      </p:sp>
    </p:spTree>
    <p:extLst>
      <p:ext uri="{BB962C8B-B14F-4D97-AF65-F5344CB8AC3E}">
        <p14:creationId xmlns:p14="http://schemas.microsoft.com/office/powerpoint/2010/main" val="3892777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3976FAE-44A8-4500-876A-E8079A1043A9}" type="datetimeFigureOut">
              <a:rPr lang="es-MX" smtClean="0"/>
              <a:t>23/04/2021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954DD31-C2C9-41BF-AB0D-5DB37E9976B2}" type="slidenum">
              <a:rPr lang="es-MX" smtClean="0"/>
              <a:t>‹Nº›</a:t>
            </a:fld>
            <a:endParaRPr lang="es-MX"/>
          </a:p>
        </p:txBody>
      </p:sp>
    </p:spTree>
    <p:extLst>
      <p:ext uri="{BB962C8B-B14F-4D97-AF65-F5344CB8AC3E}">
        <p14:creationId xmlns:p14="http://schemas.microsoft.com/office/powerpoint/2010/main" val="1878113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3976FAE-44A8-4500-876A-E8079A1043A9}" type="datetimeFigureOut">
              <a:rPr lang="es-MX" smtClean="0"/>
              <a:t>23/04/2021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954DD31-C2C9-41BF-AB0D-5DB37E9976B2}" type="slidenum">
              <a:rPr lang="es-MX" smtClean="0"/>
              <a:t>‹Nº›</a:t>
            </a:fld>
            <a:endParaRPr lang="es-MX"/>
          </a:p>
        </p:txBody>
      </p:sp>
    </p:spTree>
    <p:extLst>
      <p:ext uri="{BB962C8B-B14F-4D97-AF65-F5344CB8AC3E}">
        <p14:creationId xmlns:p14="http://schemas.microsoft.com/office/powerpoint/2010/main" val="3126439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3976FAE-44A8-4500-876A-E8079A1043A9}" type="datetimeFigureOut">
              <a:rPr lang="es-MX" smtClean="0"/>
              <a:t>23/04/2021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954DD31-C2C9-41BF-AB0D-5DB37E9976B2}" type="slidenum">
              <a:rPr lang="es-MX" smtClean="0"/>
              <a:t>‹Nº›</a:t>
            </a:fld>
            <a:endParaRPr lang="es-MX"/>
          </a:p>
        </p:txBody>
      </p:sp>
    </p:spTree>
    <p:extLst>
      <p:ext uri="{BB962C8B-B14F-4D97-AF65-F5344CB8AC3E}">
        <p14:creationId xmlns:p14="http://schemas.microsoft.com/office/powerpoint/2010/main" val="1474921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F3976FAE-44A8-4500-876A-E8079A1043A9}" type="datetimeFigureOut">
              <a:rPr lang="es-MX" smtClean="0"/>
              <a:t>23/04/2021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954DD31-C2C9-41BF-AB0D-5DB37E9976B2}" type="slidenum">
              <a:rPr lang="es-MX" smtClean="0"/>
              <a:t>‹Nº›</a:t>
            </a:fld>
            <a:endParaRPr lang="es-MX"/>
          </a:p>
        </p:txBody>
      </p:sp>
    </p:spTree>
    <p:extLst>
      <p:ext uri="{BB962C8B-B14F-4D97-AF65-F5344CB8AC3E}">
        <p14:creationId xmlns:p14="http://schemas.microsoft.com/office/powerpoint/2010/main" val="3815533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F3976FAE-44A8-4500-876A-E8079A1043A9}" type="datetimeFigureOut">
              <a:rPr lang="es-MX" smtClean="0"/>
              <a:t>23/04/2021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6954DD31-C2C9-41BF-AB0D-5DB37E9976B2}" type="slidenum">
              <a:rPr lang="es-MX" smtClean="0"/>
              <a:t>‹Nº›</a:t>
            </a:fld>
            <a:endParaRPr lang="es-MX"/>
          </a:p>
        </p:txBody>
      </p:sp>
    </p:spTree>
    <p:extLst>
      <p:ext uri="{BB962C8B-B14F-4D97-AF65-F5344CB8AC3E}">
        <p14:creationId xmlns:p14="http://schemas.microsoft.com/office/powerpoint/2010/main" val="1814243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F3976FAE-44A8-4500-876A-E8079A1043A9}" type="datetimeFigureOut">
              <a:rPr lang="es-MX" smtClean="0"/>
              <a:t>23/04/2021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6954DD31-C2C9-41BF-AB0D-5DB37E9976B2}" type="slidenum">
              <a:rPr lang="es-MX" smtClean="0"/>
              <a:t>‹Nº›</a:t>
            </a:fld>
            <a:endParaRPr lang="es-MX"/>
          </a:p>
        </p:txBody>
      </p:sp>
    </p:spTree>
    <p:extLst>
      <p:ext uri="{BB962C8B-B14F-4D97-AF65-F5344CB8AC3E}">
        <p14:creationId xmlns:p14="http://schemas.microsoft.com/office/powerpoint/2010/main" val="968762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F3976FAE-44A8-4500-876A-E8079A1043A9}" type="datetimeFigureOut">
              <a:rPr lang="es-MX" smtClean="0"/>
              <a:t>23/04/2021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6954DD31-C2C9-41BF-AB0D-5DB37E9976B2}" type="slidenum">
              <a:rPr lang="es-MX" smtClean="0"/>
              <a:t>‹Nº›</a:t>
            </a:fld>
            <a:endParaRPr lang="es-MX"/>
          </a:p>
        </p:txBody>
      </p:sp>
    </p:spTree>
    <p:extLst>
      <p:ext uri="{BB962C8B-B14F-4D97-AF65-F5344CB8AC3E}">
        <p14:creationId xmlns:p14="http://schemas.microsoft.com/office/powerpoint/2010/main" val="1966189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3976FAE-44A8-4500-876A-E8079A1043A9}" type="datetimeFigureOut">
              <a:rPr lang="es-MX" smtClean="0"/>
              <a:t>23/04/2021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6954DD31-C2C9-41BF-AB0D-5DB37E9976B2}" type="slidenum">
              <a:rPr lang="es-MX" smtClean="0"/>
              <a:t>‹Nº›</a:t>
            </a:fld>
            <a:endParaRPr lang="es-MX"/>
          </a:p>
        </p:txBody>
      </p:sp>
    </p:spTree>
    <p:extLst>
      <p:ext uri="{BB962C8B-B14F-4D97-AF65-F5344CB8AC3E}">
        <p14:creationId xmlns:p14="http://schemas.microsoft.com/office/powerpoint/2010/main" val="3582825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3976FAE-44A8-4500-876A-E8079A1043A9}" type="datetimeFigureOut">
              <a:rPr lang="es-MX" smtClean="0"/>
              <a:t>23/04/2021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6954DD31-C2C9-41BF-AB0D-5DB37E9976B2}" type="slidenum">
              <a:rPr lang="es-MX" smtClean="0"/>
              <a:t>‹Nº›</a:t>
            </a:fld>
            <a:endParaRPr lang="es-MX"/>
          </a:p>
        </p:txBody>
      </p:sp>
    </p:spTree>
    <p:extLst>
      <p:ext uri="{BB962C8B-B14F-4D97-AF65-F5344CB8AC3E}">
        <p14:creationId xmlns:p14="http://schemas.microsoft.com/office/powerpoint/2010/main" val="39192212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3976FAE-44A8-4500-876A-E8079A1043A9}" type="datetimeFigureOut">
              <a:rPr lang="es-MX" smtClean="0"/>
              <a:t>23/04/2021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6954DD31-C2C9-41BF-AB0D-5DB37E9976B2}" type="slidenum">
              <a:rPr lang="es-MX" smtClean="0"/>
              <a:t>‹Nº›</a:t>
            </a:fld>
            <a:endParaRPr lang="es-MX"/>
          </a:p>
        </p:txBody>
      </p:sp>
    </p:spTree>
    <p:extLst>
      <p:ext uri="{BB962C8B-B14F-4D97-AF65-F5344CB8AC3E}">
        <p14:creationId xmlns:p14="http://schemas.microsoft.com/office/powerpoint/2010/main" val="257550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976FAE-44A8-4500-876A-E8079A1043A9}" type="datetimeFigureOut">
              <a:rPr lang="es-MX" smtClean="0"/>
              <a:t>23/04/2021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54DD31-C2C9-41BF-AB0D-5DB37E9976B2}" type="slidenum">
              <a:rPr lang="es-MX" smtClean="0"/>
              <a:t>‹Nº›</a:t>
            </a:fld>
            <a:endParaRPr lang="es-MX"/>
          </a:p>
        </p:txBody>
      </p:sp>
    </p:spTree>
    <p:extLst>
      <p:ext uri="{BB962C8B-B14F-4D97-AF65-F5344CB8AC3E}">
        <p14:creationId xmlns:p14="http://schemas.microsoft.com/office/powerpoint/2010/main" val="39712857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803" r="927" b="1081"/>
          <a:stretch/>
        </p:blipFill>
        <p:spPr bwMode="auto">
          <a:xfrm rot="10800000">
            <a:off x="0" y="-12884"/>
            <a:ext cx="6130344" cy="6870881"/>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622" r="927" b="1356"/>
          <a:stretch/>
        </p:blipFill>
        <p:spPr bwMode="auto">
          <a:xfrm>
            <a:off x="6096000" y="-12882"/>
            <a:ext cx="6130344" cy="6870879"/>
          </a:xfrm>
          <a:prstGeom prst="rect">
            <a:avLst/>
          </a:prstGeom>
          <a:noFill/>
          <a:extLst>
            <a:ext uri="{909E8E84-426E-40DD-AFC4-6F175D3DCCD1}">
              <a14:hiddenFill xmlns:a14="http://schemas.microsoft.com/office/drawing/2010/main">
                <a:solidFill>
                  <a:srgbClr val="FFFFFF"/>
                </a:solidFill>
              </a14:hiddenFill>
            </a:ext>
          </a:extLst>
        </p:spPr>
      </p:pic>
      <p:sp>
        <p:nvSpPr>
          <p:cNvPr id="6" name="Rectángulo 5"/>
          <p:cNvSpPr/>
          <p:nvPr/>
        </p:nvSpPr>
        <p:spPr>
          <a:xfrm>
            <a:off x="331618" y="289392"/>
            <a:ext cx="11528762" cy="626633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 name="CuadroTexto 3"/>
          <p:cNvSpPr txBox="1"/>
          <p:nvPr/>
        </p:nvSpPr>
        <p:spPr>
          <a:xfrm>
            <a:off x="1786964" y="424296"/>
            <a:ext cx="8618071" cy="523220"/>
          </a:xfrm>
          <a:prstGeom prst="rect">
            <a:avLst/>
          </a:prstGeom>
          <a:noFill/>
        </p:spPr>
        <p:txBody>
          <a:bodyPr wrap="square" rtlCol="0">
            <a:spAutoFit/>
          </a:bodyPr>
          <a:lstStyle/>
          <a:p>
            <a:pPr algn="ctr"/>
            <a:r>
              <a:rPr lang="es-MX" sz="2800" dirty="0" smtClean="0">
                <a:latin typeface="Berlin Sans FB Demi" panose="020E0802020502020306" pitchFamily="34" charset="0"/>
              </a:rPr>
              <a:t>Notas científicas: </a:t>
            </a:r>
            <a:r>
              <a:rPr lang="es-MX" sz="2800" dirty="0" smtClean="0">
                <a:latin typeface="Berlin Sans FB Demi" panose="020E0802020502020306" pitchFamily="34" charset="0"/>
              </a:rPr>
              <a:t>Las vocales</a:t>
            </a:r>
            <a:endParaRPr lang="es-MX" sz="2800" dirty="0" smtClean="0">
              <a:latin typeface="Berlin Sans FB Demi" panose="020E0802020502020306" pitchFamily="34" charset="0"/>
            </a:endParaRPr>
          </a:p>
        </p:txBody>
      </p:sp>
      <p:sp>
        <p:nvSpPr>
          <p:cNvPr id="5" name="CuadroTexto 4"/>
          <p:cNvSpPr txBox="1"/>
          <p:nvPr/>
        </p:nvSpPr>
        <p:spPr>
          <a:xfrm>
            <a:off x="753291" y="856075"/>
            <a:ext cx="10711542" cy="6340197"/>
          </a:xfrm>
          <a:prstGeom prst="rect">
            <a:avLst/>
          </a:prstGeom>
          <a:noFill/>
        </p:spPr>
        <p:txBody>
          <a:bodyPr wrap="square" rtlCol="0">
            <a:spAutoFit/>
          </a:bodyPr>
          <a:lstStyle/>
          <a:p>
            <a:pPr algn="just"/>
            <a:r>
              <a:rPr lang="es-MX" sz="2400" b="1" dirty="0" smtClean="0">
                <a:latin typeface="Berlin Sans FB" panose="020E0602020502020306" pitchFamily="34" charset="0"/>
              </a:rPr>
              <a:t>Fundamento </a:t>
            </a:r>
            <a:r>
              <a:rPr lang="es-MX" sz="2400" b="1" dirty="0" smtClean="0">
                <a:latin typeface="Berlin Sans FB" panose="020E0602020502020306" pitchFamily="34" charset="0"/>
              </a:rPr>
              <a:t>teórico:</a:t>
            </a:r>
          </a:p>
          <a:p>
            <a:pPr algn="just"/>
            <a:r>
              <a:rPr lang="es-MX" sz="2400" dirty="0">
                <a:latin typeface="Berlin Sans FB" panose="020E0602020502020306" pitchFamily="34" charset="0"/>
              </a:rPr>
              <a:t>Las vocales son las letras que suenan como sí mismas sin la necesidad de incluir otro sonido vocal como es el caso de las consonantes, por esto mismo, en las palabras forman el núcleo de las sílabas facilitando la pronunciación</a:t>
            </a:r>
            <a:r>
              <a:rPr lang="es-MX" sz="2400" dirty="0" smtClean="0">
                <a:latin typeface="Berlin Sans FB" panose="020E0602020502020306" pitchFamily="34" charset="0"/>
              </a:rPr>
              <a:t>.</a:t>
            </a:r>
          </a:p>
          <a:p>
            <a:pPr algn="just"/>
            <a:r>
              <a:rPr lang="es-MX" sz="2400" dirty="0">
                <a:latin typeface="Berlin Sans FB" panose="020E0602020502020306" pitchFamily="34" charset="0"/>
              </a:rPr>
              <a:t>Las vocales se dividen en dos grupos, vocales fuertes y vocales débiles.</a:t>
            </a:r>
          </a:p>
          <a:p>
            <a:pPr algn="just"/>
            <a:r>
              <a:rPr lang="es-MX" sz="2400" dirty="0">
                <a:latin typeface="Berlin Sans FB" panose="020E0602020502020306" pitchFamily="34" charset="0"/>
              </a:rPr>
              <a:t>Las vocales fuertes son aquellas que para pronunciarlas se emite un sonido fuerte y estas son la letra I </a:t>
            </a:r>
            <a:r>
              <a:rPr lang="es-MX" sz="2400" dirty="0" smtClean="0">
                <a:latin typeface="Berlin Sans FB" panose="020E0602020502020306" pitchFamily="34" charset="0"/>
              </a:rPr>
              <a:t>y U</a:t>
            </a:r>
            <a:r>
              <a:rPr lang="es-MX" sz="2400" dirty="0">
                <a:latin typeface="Berlin Sans FB" panose="020E0602020502020306" pitchFamily="34" charset="0"/>
              </a:rPr>
              <a:t>.</a:t>
            </a:r>
          </a:p>
          <a:p>
            <a:pPr algn="just"/>
            <a:r>
              <a:rPr lang="es-MX" sz="2400" dirty="0">
                <a:latin typeface="Berlin Sans FB" panose="020E0602020502020306" pitchFamily="34" charset="0"/>
              </a:rPr>
              <a:t>Las vocales débiles son aquellas que para pronunciarlas se emite un sonido suave y estas son la letra A,E y O.</a:t>
            </a:r>
            <a:endParaRPr lang="es-MX" sz="2400" dirty="0" smtClean="0">
              <a:latin typeface="Berlin Sans FB" panose="020E0602020502020306" pitchFamily="34" charset="0"/>
            </a:endParaRPr>
          </a:p>
          <a:p>
            <a:pPr algn="just"/>
            <a:r>
              <a:rPr lang="es-MX" sz="2400" b="1" dirty="0" smtClean="0">
                <a:latin typeface="Berlin Sans FB" panose="020E0602020502020306" pitchFamily="34" charset="0"/>
              </a:rPr>
              <a:t>Explicación para niños: </a:t>
            </a:r>
          </a:p>
          <a:p>
            <a:pPr algn="just"/>
            <a:r>
              <a:rPr lang="es-MX" sz="2400" dirty="0" smtClean="0">
                <a:latin typeface="Berlin Sans FB" panose="020E0602020502020306" pitchFamily="34" charset="0"/>
              </a:rPr>
              <a:t>Por medio de canciones los alumnos aprenden cuales son las vocales posteriormente identifican con que vocal inicia el nombre de diferentes objetos o animales.</a:t>
            </a:r>
          </a:p>
          <a:p>
            <a:pPr algn="just"/>
            <a:r>
              <a:rPr lang="es-MX" sz="2400" b="1" dirty="0" smtClean="0">
                <a:latin typeface="Berlin Sans FB" panose="020E0602020502020306" pitchFamily="34" charset="0"/>
              </a:rPr>
              <a:t>Fuente: </a:t>
            </a:r>
          </a:p>
          <a:p>
            <a:pPr algn="just"/>
            <a:r>
              <a:rPr lang="es-MX" sz="2400" dirty="0" smtClean="0">
                <a:latin typeface="Berlin Sans FB" panose="020E0602020502020306" pitchFamily="34" charset="0"/>
              </a:rPr>
              <a:t>https</a:t>
            </a:r>
            <a:r>
              <a:rPr lang="es-MX" sz="2400" dirty="0">
                <a:latin typeface="Berlin Sans FB" panose="020E0602020502020306" pitchFamily="34" charset="0"/>
              </a:rPr>
              <a:t>://sites.google.com/site/vizcayacinthiamorales/home/para-que-nos-sirven-las-vocales</a:t>
            </a:r>
          </a:p>
          <a:p>
            <a:pPr algn="just"/>
            <a:endParaRPr lang="es-MX" sz="2400" dirty="0">
              <a:latin typeface="Berlin Sans FB" panose="020E0602020502020306" pitchFamily="34" charset="0"/>
            </a:endParaRPr>
          </a:p>
          <a:p>
            <a:pPr algn="just"/>
            <a:r>
              <a:rPr lang="es-MX" sz="2200" dirty="0" smtClean="0">
                <a:latin typeface="Berlin Sans FB Demi" panose="020E0802020502020306" pitchFamily="34" charset="0"/>
              </a:rPr>
              <a:t> </a:t>
            </a:r>
            <a:endParaRPr lang="es-MX" sz="2200" b="1" dirty="0" smtClean="0">
              <a:latin typeface="Berlin Sans FB Demi" panose="020E0802020502020306" pitchFamily="34" charset="0"/>
            </a:endParaRPr>
          </a:p>
        </p:txBody>
      </p:sp>
    </p:spTree>
    <p:extLst>
      <p:ext uri="{BB962C8B-B14F-4D97-AF65-F5344CB8AC3E}">
        <p14:creationId xmlns:p14="http://schemas.microsoft.com/office/powerpoint/2010/main" val="83345076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TotalTime>
  <Words>144</Words>
  <Application>Microsoft Office PowerPoint</Application>
  <PresentationFormat>Panorámica</PresentationFormat>
  <Paragraphs>12</Paragraphs>
  <Slides>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vt:i4>
      </vt:variant>
    </vt:vector>
  </HeadingPairs>
  <TitlesOfParts>
    <vt:vector size="7" baseType="lpstr">
      <vt:lpstr>Arial</vt:lpstr>
      <vt:lpstr>Berlin Sans FB</vt:lpstr>
      <vt:lpstr>Berlin Sans FB Demi</vt:lpstr>
      <vt:lpstr>Calibri</vt:lpstr>
      <vt:lpstr>Calibri Light</vt:lpstr>
      <vt:lpstr>Tema de Office</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aagtz99@gmail.com</dc:creator>
  <cp:lastModifiedBy>aagtz99@gmail.com</cp:lastModifiedBy>
  <cp:revision>13</cp:revision>
  <dcterms:created xsi:type="dcterms:W3CDTF">2021-02-07T00:07:20Z</dcterms:created>
  <dcterms:modified xsi:type="dcterms:W3CDTF">2021-04-23T23:52:47Z</dcterms:modified>
</cp:coreProperties>
</file>