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_tradnl"/>
          </a:p>
        </p:txBody>
      </p:sp>
      <p:sp>
        <p:nvSpPr>
          <p:cNvPr id="4" name="Marcador de fecha 3"/>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428668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235730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318398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185991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659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fecha 4"/>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325616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Marcador de fecha 6"/>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288981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fecha 2"/>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31775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95762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3237672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A1D5AA9-8A12-4F88-8698-94E0B2FD5404}" type="datetimeFigureOut">
              <a:rPr lang="es-ES_tradnl" smtClean="0"/>
              <a:t>19/04/2021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57135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D5AA9-8A12-4F88-8698-94E0B2FD5404}" type="datetimeFigureOut">
              <a:rPr lang="es-ES_tradnl" smtClean="0"/>
              <a:t>19/04/2021</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9A9B1-D7EB-4149-A838-5B9A1E747D5F}" type="slidenum">
              <a:rPr lang="es-ES_tradnl" smtClean="0"/>
              <a:t>‹Nº›</a:t>
            </a:fld>
            <a:endParaRPr lang="es-ES_tradnl"/>
          </a:p>
        </p:txBody>
      </p:sp>
    </p:spTree>
    <p:extLst>
      <p:ext uri="{BB962C8B-B14F-4D97-AF65-F5344CB8AC3E}">
        <p14:creationId xmlns:p14="http://schemas.microsoft.com/office/powerpoint/2010/main" val="1154732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kgoDDLxfVOw"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kgoDDLxfVOw"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DAX1MDJHpE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390504" y="1397726"/>
            <a:ext cx="7432766" cy="3785652"/>
          </a:xfrm>
          <a:prstGeom prst="rect">
            <a:avLst/>
          </a:prstGeom>
          <a:noFill/>
        </p:spPr>
        <p:txBody>
          <a:bodyPr wrap="square" rtlCol="0">
            <a:spAutoFit/>
          </a:bodyPr>
          <a:lstStyle/>
          <a:p>
            <a:pPr algn="ctr"/>
            <a:r>
              <a:rPr lang="es-MX" sz="8000" dirty="0" smtClean="0">
                <a:solidFill>
                  <a:schemeClr val="accent6">
                    <a:lumMod val="50000"/>
                  </a:schemeClr>
                </a:solidFill>
                <a:latin typeface="Diverplate" pitchFamily="2" charset="0"/>
              </a:rPr>
              <a:t>CUADERNO DE NOTAS</a:t>
            </a:r>
          </a:p>
          <a:p>
            <a:pPr algn="ctr"/>
            <a:r>
              <a:rPr lang="es-MX" sz="8000" dirty="0" smtClean="0">
                <a:solidFill>
                  <a:schemeClr val="accent6">
                    <a:lumMod val="50000"/>
                  </a:schemeClr>
                </a:solidFill>
                <a:latin typeface="Diverplate" pitchFamily="2" charset="0"/>
              </a:rPr>
              <a:t>CIENTIFICAS </a:t>
            </a:r>
            <a:endParaRPr lang="es-ES_tradnl" sz="8000" dirty="0">
              <a:solidFill>
                <a:schemeClr val="accent6">
                  <a:lumMod val="50000"/>
                </a:schemeClr>
              </a:solidFill>
              <a:latin typeface="Diverplate" pitchFamily="2" charset="0"/>
            </a:endParaRPr>
          </a:p>
        </p:txBody>
      </p:sp>
    </p:spTree>
    <p:extLst>
      <p:ext uri="{BB962C8B-B14F-4D97-AF65-F5344CB8AC3E}">
        <p14:creationId xmlns:p14="http://schemas.microsoft.com/office/powerpoint/2010/main" val="1713154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2834639" y="1463041"/>
            <a:ext cx="6818811" cy="3931920"/>
          </a:xfrm>
          <a:prstGeom prst="rect">
            <a:avLst/>
          </a:prstGeom>
          <a:solidFill>
            <a:schemeClr val="bg1"/>
          </a:solidFill>
          <a:ln w="7620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 DEL ESTADO</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Institución de práctica: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“Jardín de niños Diego Rivera ”</a:t>
            </a:r>
            <a:r>
              <a:rPr lang="es-ES_tradnl" sz="2000" dirty="0">
                <a:latin typeface="Calibri" panose="020F0502020204030204" pitchFamily="34" charset="0"/>
                <a:ea typeface="Calibri" panose="020F0502020204030204" pitchFamily="34" charset="0"/>
                <a:cs typeface="Times New Roman" panose="02020603050405020304" pitchFamily="18" charset="0"/>
              </a:rPr>
              <a:t>42</a:t>
            </a: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educadora titular: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Carla  Priscila Amarillas de la Cruz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en el que realiza las prácticas: 2ª y 3ª “B”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total, de niños: </a:t>
            </a: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35</a:t>
            </a:r>
            <a:endPar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alumna practicante:</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Yadira Alejandra Palomo Rodríguez</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4° sección: “B” número de lista: 13</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periodo de práctica:</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01 de marzo al 02 de julio del año 2021</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64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3238660"/>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969770"/>
          </a:xfrm>
          <a:prstGeom prst="rect">
            <a:avLst/>
          </a:prstGeom>
        </p:spPr>
        <p:txBody>
          <a:bodyPr wrap="square">
            <a:spAutoFit/>
          </a:bodyPr>
          <a:lstStyle/>
          <a:p>
            <a:pPr algn="ctr"/>
            <a:r>
              <a:rPr lang="es-ES" b="1" dirty="0" smtClean="0">
                <a:latin typeface="Century Gothic" panose="020B0502020202020204" pitchFamily="34" charset="0"/>
              </a:rPr>
              <a:t>Plantas</a:t>
            </a:r>
            <a:endParaRPr lang="es-ES" b="1" dirty="0" smtClean="0">
              <a:latin typeface="Century Gothic" panose="020B0502020202020204" pitchFamily="34" charset="0"/>
            </a:endParaRPr>
          </a:p>
          <a:p>
            <a:r>
              <a:rPr lang="es-ES" dirty="0">
                <a:latin typeface="Century Gothic" panose="020B0502020202020204" pitchFamily="34" charset="0"/>
              </a:rPr>
              <a:t>Las plantas son seres vivientes: nacen, se alimentan, crecen, respiran, se reproducen, envejecen y </a:t>
            </a:r>
            <a:r>
              <a:rPr lang="es-ES" dirty="0" smtClean="0">
                <a:latin typeface="Century Gothic" panose="020B0502020202020204" pitchFamily="34" charset="0"/>
              </a:rPr>
              <a:t>mueren. Para </a:t>
            </a:r>
            <a:r>
              <a:rPr lang="es-ES" dirty="0">
                <a:latin typeface="Century Gothic" panose="020B0502020202020204" pitchFamily="34" charset="0"/>
              </a:rPr>
              <a:t>llevar a cabo estas funciones, la mayoría de las plantas ha desarrollado un organismo compuesto de raíces, tallo y hojas. Además, muchas de ellas tienen flores, frutos y semillas.</a:t>
            </a:r>
          </a:p>
          <a:p>
            <a:pPr algn="ctr"/>
            <a:endParaRPr lang="es-ES" sz="1600" i="0" dirty="0" smtClean="0">
              <a:solidFill>
                <a:srgbClr val="222222"/>
              </a:solidFill>
              <a:effectLst/>
              <a:latin typeface="Century Gothic" panose="020B0502020202020204" pitchFamily="34" charset="0"/>
            </a:endParaRPr>
          </a:p>
          <a:p>
            <a:pPr algn="ctr"/>
            <a:r>
              <a:rPr lang="es-ES" sz="1600" b="1" i="0" dirty="0" smtClean="0">
                <a:solidFill>
                  <a:srgbClr val="222222"/>
                </a:solidFill>
                <a:effectLst/>
                <a:latin typeface="Century Gothic" panose="020B0502020202020204" pitchFamily="34" charset="0"/>
              </a:rPr>
              <a:t>Fuente bibliográfica</a:t>
            </a:r>
            <a:r>
              <a:rPr lang="es-ES" sz="1600" b="1" dirty="0" smtClean="0">
                <a:solidFill>
                  <a:srgbClr val="222222"/>
                </a:solidFill>
                <a:latin typeface="Century Gothic" panose="020B0502020202020204" pitchFamily="34" charset="0"/>
              </a:rPr>
              <a:t>: </a:t>
            </a:r>
            <a:r>
              <a:rPr lang="es-ES" sz="1600" dirty="0" smtClean="0">
                <a:solidFill>
                  <a:srgbClr val="222222"/>
                </a:solidFill>
                <a:latin typeface="Century Gothic" panose="020B0502020202020204" pitchFamily="34" charset="0"/>
              </a:rPr>
              <a:t>Biblioteca para niños </a:t>
            </a:r>
            <a:endParaRPr lang="es-ES" sz="1600" i="0" dirty="0">
              <a:solidFill>
                <a:srgbClr val="222222"/>
              </a:solidFill>
              <a:effectLst/>
              <a:latin typeface="Century Gothic" panose="020B0502020202020204" pitchFamily="34" charset="0"/>
            </a:endParaRPr>
          </a:p>
        </p:txBody>
      </p:sp>
      <p:sp>
        <p:nvSpPr>
          <p:cNvPr id="3" name="Rectángulo 2"/>
          <p:cNvSpPr/>
          <p:nvPr/>
        </p:nvSpPr>
        <p:spPr>
          <a:xfrm>
            <a:off x="2924988" y="4088062"/>
            <a:ext cx="6096000" cy="1477328"/>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Observa el siguiente video:</a:t>
            </a:r>
          </a:p>
          <a:p>
            <a:pPr marL="285750" indent="-285750">
              <a:buFont typeface="Wingdings" panose="05000000000000000000" pitchFamily="2" charset="2"/>
              <a:buChar char="ü"/>
            </a:pPr>
            <a:r>
              <a:rPr lang="es-MX" dirty="0">
                <a:latin typeface="Century Gothic" panose="020B0502020202020204" pitchFamily="34" charset="0"/>
                <a:hlinkClick r:id="rId3"/>
              </a:rPr>
              <a:t>https://www.youtube.com/watch?v=kgoDDLxfVOw</a:t>
            </a:r>
            <a:endParaRPr lang="es-MX" dirty="0">
              <a:latin typeface="Century Gothic" panose="020B0502020202020204" pitchFamily="34" charset="0"/>
            </a:endParaRPr>
          </a:p>
          <a:p>
            <a:pPr marL="285750" indent="-285750">
              <a:buFont typeface="Wingdings" panose="05000000000000000000" pitchFamily="2" charset="2"/>
              <a:buChar char="ü"/>
            </a:pPr>
            <a:r>
              <a:rPr lang="es-MX" dirty="0">
                <a:latin typeface="Century Gothic" panose="020B0502020202020204" pitchFamily="34" charset="0"/>
              </a:rPr>
              <a:t>Dibuja y escribe en tu cuaderno las semejanzas que pudiste observar de las diversas plantas.</a:t>
            </a:r>
          </a:p>
        </p:txBody>
      </p:sp>
    </p:spTree>
    <p:extLst>
      <p:ext uri="{BB962C8B-B14F-4D97-AF65-F5344CB8AC3E}">
        <p14:creationId xmlns:p14="http://schemas.microsoft.com/office/powerpoint/2010/main" val="55382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3238660"/>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969770"/>
          </a:xfrm>
          <a:prstGeom prst="rect">
            <a:avLst/>
          </a:prstGeom>
        </p:spPr>
        <p:txBody>
          <a:bodyPr wrap="square">
            <a:spAutoFit/>
          </a:bodyPr>
          <a:lstStyle/>
          <a:p>
            <a:pPr algn="ctr"/>
            <a:r>
              <a:rPr lang="es-ES" b="1" dirty="0" smtClean="0">
                <a:latin typeface="Century Gothic" panose="020B0502020202020204" pitchFamily="34" charset="0"/>
              </a:rPr>
              <a:t>Arboles frutales </a:t>
            </a:r>
            <a:endParaRPr lang="es-ES" b="1" dirty="0" smtClean="0">
              <a:latin typeface="Century Gothic" panose="020B0502020202020204" pitchFamily="34" charset="0"/>
            </a:endParaRPr>
          </a:p>
          <a:p>
            <a:r>
              <a:rPr lang="es-ES" dirty="0">
                <a:latin typeface="Century Gothic" panose="020B0502020202020204" pitchFamily="34" charset="0"/>
              </a:rPr>
              <a:t>Se define como árboles frutales, a todas aquellas plantas con flores que producen una fruta que se consume o se es utilizada por los seres humanos. En realidad el fruto vendría siendo como un ovario maduro que contiene una o más semillas necesarias para la reproducción de la planta</a:t>
            </a:r>
            <a:r>
              <a:rPr lang="es-ES" dirty="0" smtClean="0">
                <a:latin typeface="Century Gothic" panose="020B0502020202020204" pitchFamily="34" charset="0"/>
              </a:rPr>
              <a:t>.</a:t>
            </a:r>
          </a:p>
          <a:p>
            <a:endParaRPr lang="es-ES" sz="1600" i="0" dirty="0" smtClean="0">
              <a:solidFill>
                <a:srgbClr val="222222"/>
              </a:solidFill>
              <a:effectLst/>
              <a:latin typeface="Century Gothic" panose="020B0502020202020204" pitchFamily="34" charset="0"/>
            </a:endParaRPr>
          </a:p>
          <a:p>
            <a:pPr algn="ctr"/>
            <a:r>
              <a:rPr lang="es-ES" sz="1600" b="1" i="0" dirty="0" smtClean="0">
                <a:solidFill>
                  <a:srgbClr val="222222"/>
                </a:solidFill>
                <a:effectLst/>
                <a:latin typeface="Century Gothic" panose="020B0502020202020204" pitchFamily="34" charset="0"/>
              </a:rPr>
              <a:t>Fuente bibliográfica</a:t>
            </a:r>
            <a:r>
              <a:rPr lang="es-ES" sz="1600" b="1" dirty="0" smtClean="0">
                <a:solidFill>
                  <a:srgbClr val="222222"/>
                </a:solidFill>
                <a:latin typeface="Century Gothic" panose="020B0502020202020204" pitchFamily="34" charset="0"/>
              </a:rPr>
              <a:t>: </a:t>
            </a:r>
            <a:r>
              <a:rPr lang="es-ES" sz="1600" dirty="0" smtClean="0">
                <a:solidFill>
                  <a:srgbClr val="222222"/>
                </a:solidFill>
                <a:latin typeface="Century Gothic" panose="020B0502020202020204" pitchFamily="34" charset="0"/>
              </a:rPr>
              <a:t>Biblioteca para niños </a:t>
            </a:r>
            <a:endParaRPr lang="es-ES" sz="1600" i="0" dirty="0">
              <a:solidFill>
                <a:srgbClr val="222222"/>
              </a:solidFill>
              <a:effectLst/>
              <a:latin typeface="Century Gothic" panose="020B0502020202020204" pitchFamily="34" charset="0"/>
            </a:endParaRPr>
          </a:p>
        </p:txBody>
      </p:sp>
      <p:sp>
        <p:nvSpPr>
          <p:cNvPr id="7" name="Rectángulo 6"/>
          <p:cNvSpPr/>
          <p:nvPr/>
        </p:nvSpPr>
        <p:spPr>
          <a:xfrm>
            <a:off x="2924988" y="3940616"/>
            <a:ext cx="6096000" cy="1477328"/>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Observa el siguiente video:</a:t>
            </a:r>
          </a:p>
          <a:p>
            <a:pPr marL="285750" indent="-285750">
              <a:buFont typeface="Wingdings" panose="05000000000000000000" pitchFamily="2" charset="2"/>
              <a:buChar char="ü"/>
            </a:pPr>
            <a:r>
              <a:rPr lang="es-MX" dirty="0">
                <a:latin typeface="Century Gothic" panose="020B0502020202020204" pitchFamily="34" charset="0"/>
                <a:hlinkClick r:id="rId3"/>
              </a:rPr>
              <a:t>https://www.youtube.com/watch?v=kgoDDLxfVOw</a:t>
            </a:r>
            <a:endParaRPr lang="es-MX" dirty="0">
              <a:latin typeface="Century Gothic" panose="020B0502020202020204" pitchFamily="34" charset="0"/>
            </a:endParaRPr>
          </a:p>
          <a:p>
            <a:pPr marL="285750" indent="-285750">
              <a:buFont typeface="Wingdings" panose="05000000000000000000" pitchFamily="2" charset="2"/>
              <a:buChar char="ü"/>
            </a:pPr>
            <a:r>
              <a:rPr lang="es-MX" dirty="0">
                <a:latin typeface="Century Gothic" panose="020B0502020202020204" pitchFamily="34" charset="0"/>
              </a:rPr>
              <a:t>Dibuja y escribe en tu cuaderno las semejanzas que pudiste observar de las diversas plantas.</a:t>
            </a:r>
          </a:p>
        </p:txBody>
      </p:sp>
    </p:spTree>
    <p:extLst>
      <p:ext uri="{BB962C8B-B14F-4D97-AF65-F5344CB8AC3E}">
        <p14:creationId xmlns:p14="http://schemas.microsoft.com/office/powerpoint/2010/main" val="1673032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2" y="3429001"/>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2246769"/>
          </a:xfrm>
          <a:prstGeom prst="rect">
            <a:avLst/>
          </a:prstGeom>
        </p:spPr>
        <p:txBody>
          <a:bodyPr wrap="square">
            <a:spAutoFit/>
          </a:bodyPr>
          <a:lstStyle/>
          <a:p>
            <a:pPr algn="ctr"/>
            <a:r>
              <a:rPr lang="es-ES" b="1" dirty="0" smtClean="0">
                <a:latin typeface="Century Gothic" panose="020B0502020202020204" pitchFamily="34" charset="0"/>
              </a:rPr>
              <a:t>RESILENCIA </a:t>
            </a:r>
            <a:endParaRPr lang="es-ES" b="1" dirty="0" smtClean="0">
              <a:latin typeface="Century Gothic" panose="020B0502020202020204" pitchFamily="34" charset="0"/>
            </a:endParaRPr>
          </a:p>
          <a:p>
            <a:r>
              <a:rPr lang="es-ES" dirty="0">
                <a:latin typeface="Century Gothic" panose="020B0502020202020204" pitchFamily="34" charset="0"/>
              </a:rPr>
              <a:t>La resiliencia es la capacidad de superar los percances habiendo obtenido algo positivo. Se trata de afrontar la adversidad y salir fortalecido.</a:t>
            </a:r>
          </a:p>
          <a:p>
            <a:r>
              <a:rPr lang="es-ES" dirty="0">
                <a:latin typeface="Century Gothic" panose="020B0502020202020204" pitchFamily="34" charset="0"/>
              </a:rPr>
              <a:t>Pero las personas a menudo la entienden de forma equivocada. Relacionan la resiliencia con los resultados: Recuperarse, volver a la normalidad, o sobrellevar las situaciones difíciles</a:t>
            </a:r>
            <a:r>
              <a:rPr lang="es-ES" dirty="0" smtClean="0">
                <a:latin typeface="Century Gothic" panose="020B0502020202020204" pitchFamily="34" charset="0"/>
              </a:rPr>
              <a:t>.</a:t>
            </a:r>
            <a:endParaRPr lang="es-ES" sz="1600" i="0" dirty="0" smtClean="0">
              <a:solidFill>
                <a:srgbClr val="222222"/>
              </a:solidFill>
              <a:effectLst/>
              <a:latin typeface="Century Gothic" panose="020B0502020202020204" pitchFamily="34" charset="0"/>
            </a:endParaRPr>
          </a:p>
          <a:p>
            <a:pPr algn="ctr"/>
            <a:r>
              <a:rPr lang="es-ES" sz="1600" b="1" i="0" dirty="0" smtClean="0">
                <a:solidFill>
                  <a:srgbClr val="222222"/>
                </a:solidFill>
                <a:effectLst/>
                <a:latin typeface="Century Gothic" panose="020B0502020202020204" pitchFamily="34" charset="0"/>
              </a:rPr>
              <a:t>Fuente bibliográfica</a:t>
            </a:r>
            <a:r>
              <a:rPr lang="es-ES" sz="1600" b="1" dirty="0" smtClean="0">
                <a:solidFill>
                  <a:srgbClr val="222222"/>
                </a:solidFill>
                <a:latin typeface="Century Gothic" panose="020B0502020202020204" pitchFamily="34" charset="0"/>
              </a:rPr>
              <a:t>: </a:t>
            </a:r>
            <a:r>
              <a:rPr lang="es-ES" sz="1600" dirty="0" smtClean="0">
                <a:solidFill>
                  <a:srgbClr val="222222"/>
                </a:solidFill>
                <a:latin typeface="Century Gothic" panose="020B0502020202020204" pitchFamily="34" charset="0"/>
              </a:rPr>
              <a:t>https://www.understood.org/es-mx/friends-feelings/empowering-your-child/building-on-strengths/building-resilience-in-kids</a:t>
            </a:r>
            <a:endParaRPr lang="es-ES" sz="1600" i="0" dirty="0">
              <a:solidFill>
                <a:srgbClr val="222222"/>
              </a:solidFill>
              <a:effectLst/>
              <a:latin typeface="Century Gothic" panose="020B0502020202020204" pitchFamily="34" charset="0"/>
            </a:endParaRPr>
          </a:p>
        </p:txBody>
      </p:sp>
      <p:sp>
        <p:nvSpPr>
          <p:cNvPr id="8" name="CuadroTexto 7"/>
          <p:cNvSpPr txBox="1"/>
          <p:nvPr/>
        </p:nvSpPr>
        <p:spPr>
          <a:xfrm>
            <a:off x="1714496" y="4289135"/>
            <a:ext cx="8516982" cy="1692771"/>
          </a:xfrm>
          <a:prstGeom prst="rect">
            <a:avLst/>
          </a:prstGeom>
          <a:noFill/>
        </p:spPr>
        <p:txBody>
          <a:bodyPr wrap="square" rtlCol="0">
            <a:spAutoFit/>
          </a:bodyPr>
          <a:lstStyle/>
          <a:p>
            <a:pPr algn="ctr"/>
            <a:r>
              <a:rPr lang="es-ES" sz="1400" b="1" dirty="0" smtClean="0">
                <a:solidFill>
                  <a:srgbClr val="FF0066"/>
                </a:solidFill>
                <a:latin typeface="Century Gothic" panose="020B0502020202020204" pitchFamily="34" charset="0"/>
              </a:rPr>
              <a:t>CAMINO CON OBSTACULOS</a:t>
            </a:r>
          </a:p>
          <a:p>
            <a:pPr marL="342900" indent="-342900" algn="ctr">
              <a:buFont typeface="Arial" panose="020B0604020202020204" pitchFamily="34" charset="0"/>
              <a:buChar char="•"/>
            </a:pPr>
            <a:r>
              <a:rPr lang="es-ES" sz="1400" dirty="0">
                <a:latin typeface="Century Gothic" panose="020B0502020202020204" pitchFamily="34" charset="0"/>
              </a:rPr>
              <a:t>Tapate los ojos con un pañuelo </a:t>
            </a:r>
          </a:p>
          <a:p>
            <a:pPr marL="342900" indent="-342900" algn="ctr">
              <a:buFont typeface="Arial" panose="020B0604020202020204" pitchFamily="34" charset="0"/>
              <a:buChar char="•"/>
            </a:pPr>
            <a:r>
              <a:rPr lang="es-ES" sz="1400" dirty="0">
                <a:latin typeface="Century Gothic" panose="020B0502020202020204" pitchFamily="34" charset="0"/>
              </a:rPr>
              <a:t>Deja que alguien mas te guie el camino con obstáculos </a:t>
            </a:r>
            <a:endParaRPr lang="es-ES" sz="1400" dirty="0" smtClean="0">
              <a:latin typeface="Century Gothic" panose="020B0502020202020204" pitchFamily="34" charset="0"/>
            </a:endParaRPr>
          </a:p>
          <a:p>
            <a:pPr algn="ctr"/>
            <a:endParaRPr lang="es-ES" sz="1400" dirty="0">
              <a:latin typeface="Century Gothic" panose="020B0502020202020204" pitchFamily="34" charset="0"/>
            </a:endParaRPr>
          </a:p>
          <a:p>
            <a:pPr algn="ctr"/>
            <a:r>
              <a:rPr lang="es-ES" sz="1400" dirty="0" smtClean="0">
                <a:latin typeface="Century Gothic" panose="020B0502020202020204" pitchFamily="34" charset="0"/>
              </a:rPr>
              <a:t>Confiar en los demás y desarrollar un sistema de apoyo o soporte, es muy importante para superar la adversidad e ir construyendo la resiliencia en los niños y niñas.</a:t>
            </a:r>
          </a:p>
          <a:p>
            <a:pPr algn="ctr"/>
            <a:endParaRPr lang="es-ES_tradnl" sz="2000" dirty="0">
              <a:latin typeface="Century Gothic" panose="020B0502020202020204" pitchFamily="34" charset="0"/>
            </a:endParaRPr>
          </a:p>
        </p:txBody>
      </p:sp>
    </p:spTree>
    <p:extLst>
      <p:ext uri="{BB962C8B-B14F-4D97-AF65-F5344CB8AC3E}">
        <p14:creationId xmlns:p14="http://schemas.microsoft.com/office/powerpoint/2010/main" val="1359642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1" y="-2667001"/>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1" y="3593378"/>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2369880"/>
          </a:xfrm>
          <a:prstGeom prst="rect">
            <a:avLst/>
          </a:prstGeom>
        </p:spPr>
        <p:txBody>
          <a:bodyPr wrap="square">
            <a:spAutoFit/>
          </a:bodyPr>
          <a:lstStyle/>
          <a:p>
            <a:pPr algn="ctr"/>
            <a:r>
              <a:rPr lang="es-ES" b="1" dirty="0" smtClean="0">
                <a:latin typeface="Century Gothic" panose="020B0502020202020204" pitchFamily="34" charset="0"/>
              </a:rPr>
              <a:t>Animales camuflados  </a:t>
            </a:r>
            <a:endParaRPr lang="es-ES" b="1" dirty="0" smtClean="0">
              <a:latin typeface="Century Gothic" panose="020B0502020202020204" pitchFamily="34" charset="0"/>
            </a:endParaRPr>
          </a:p>
          <a:p>
            <a:pPr algn="just"/>
            <a:r>
              <a:rPr lang="es-ES" sz="1600" dirty="0">
                <a:latin typeface="Century Gothic" panose="020B0502020202020204" pitchFamily="34" charset="0"/>
              </a:rPr>
              <a:t>Los animales que se camuflan lo hacen porque una propiedad llamada mimetismo. Estos animales se mimetizan con su entorno, es decir, cambian su apariencia en función del contexto y la situación. Tanto vertebrados como invertebrados usan esta técnica para pasar desapercibidos. Algunas especies usan troncos de árboles, hojas, ramas, capas de nieves e, incluso, los fondos oceánicos, para ocultarse de sus depredadores. Para otros animales el camuflaje tiene otra función estratégica: les permite no ser detectados por sus presas y poder atacarlas</a:t>
            </a:r>
            <a:r>
              <a:rPr lang="es-ES" dirty="0" smtClean="0"/>
              <a:t>.</a:t>
            </a:r>
          </a:p>
          <a:p>
            <a:pPr algn="just"/>
            <a:endParaRPr lang="es-ES" sz="1600" b="1" i="0" dirty="0" smtClean="0">
              <a:solidFill>
                <a:srgbClr val="222222"/>
              </a:solidFill>
              <a:effectLst/>
              <a:latin typeface="Century Gothic" panose="020B0502020202020204" pitchFamily="34" charset="0"/>
            </a:endParaRPr>
          </a:p>
          <a:p>
            <a:pPr algn="just"/>
            <a:r>
              <a:rPr lang="es-ES" sz="1600" b="1" i="0" dirty="0" smtClean="0">
                <a:solidFill>
                  <a:srgbClr val="222222"/>
                </a:solidFill>
                <a:effectLst/>
                <a:latin typeface="Century Gothic" panose="020B0502020202020204" pitchFamily="34" charset="0"/>
              </a:rPr>
              <a:t>Fuente </a:t>
            </a:r>
            <a:r>
              <a:rPr lang="es-ES" sz="1600" b="1" i="0" dirty="0" smtClean="0">
                <a:solidFill>
                  <a:srgbClr val="222222"/>
                </a:solidFill>
                <a:effectLst/>
                <a:latin typeface="Century Gothic" panose="020B0502020202020204" pitchFamily="34" charset="0"/>
              </a:rPr>
              <a:t>bibliográfica</a:t>
            </a:r>
            <a:r>
              <a:rPr lang="es-ES" sz="1600" b="1" dirty="0" smtClean="0">
                <a:solidFill>
                  <a:srgbClr val="222222"/>
                </a:solidFill>
                <a:latin typeface="Century Gothic" panose="020B0502020202020204" pitchFamily="34" charset="0"/>
              </a:rPr>
              <a:t>: </a:t>
            </a:r>
            <a:r>
              <a:rPr lang="es-ES" sz="1600" dirty="0" smtClean="0">
                <a:solidFill>
                  <a:srgbClr val="222222"/>
                </a:solidFill>
                <a:latin typeface="Century Gothic" panose="020B0502020202020204" pitchFamily="34" charset="0"/>
              </a:rPr>
              <a:t>https://www.fundacionaquae.org/animales-que-se-camuflan/</a:t>
            </a:r>
            <a:endParaRPr lang="es-ES" sz="1600" i="0" dirty="0">
              <a:solidFill>
                <a:srgbClr val="222222"/>
              </a:solidFill>
              <a:effectLst/>
              <a:latin typeface="Century Gothic" panose="020B0502020202020204" pitchFamily="34" charset="0"/>
            </a:endParaRPr>
          </a:p>
        </p:txBody>
      </p:sp>
      <p:sp>
        <p:nvSpPr>
          <p:cNvPr id="3" name="Rectángulo 2"/>
          <p:cNvSpPr/>
          <p:nvPr/>
        </p:nvSpPr>
        <p:spPr>
          <a:xfrm>
            <a:off x="3048001" y="4431822"/>
            <a:ext cx="6096000" cy="1477328"/>
          </a:xfrm>
          <a:prstGeom prst="rect">
            <a:avLst/>
          </a:prstGeom>
        </p:spPr>
        <p:txBody>
          <a:bodyPr>
            <a:spAutoFit/>
          </a:bodyPr>
          <a:lstStyle/>
          <a:p>
            <a:pPr marL="457200" indent="-457200">
              <a:buFont typeface="Wingdings" panose="05000000000000000000" pitchFamily="2" charset="2"/>
              <a:buChar char="ü"/>
            </a:pPr>
            <a:r>
              <a:rPr lang="es-MX" dirty="0">
                <a:latin typeface="Century Gothic" panose="020B0502020202020204" pitchFamily="34" charset="0"/>
              </a:rPr>
              <a:t>Observa el siguiente video:</a:t>
            </a:r>
          </a:p>
          <a:p>
            <a:pPr marL="457200" indent="-457200">
              <a:buFont typeface="Wingdings" panose="05000000000000000000" pitchFamily="2" charset="2"/>
              <a:buChar char="ü"/>
            </a:pPr>
            <a:r>
              <a:rPr lang="es-MX" dirty="0">
                <a:latin typeface="Century Gothic" panose="020B0502020202020204" pitchFamily="34" charset="0"/>
                <a:hlinkClick r:id="rId3"/>
              </a:rPr>
              <a:t>https://www.youtube.com/watch?v=DAX1MDJHpEA</a:t>
            </a:r>
            <a:endParaRPr lang="es-MX" dirty="0">
              <a:latin typeface="Century Gothic" panose="020B0502020202020204" pitchFamily="34" charset="0"/>
            </a:endParaRPr>
          </a:p>
          <a:p>
            <a:pPr marL="457200" indent="-457200">
              <a:buFont typeface="Wingdings" panose="05000000000000000000" pitchFamily="2" charset="2"/>
              <a:buChar char="ü"/>
            </a:pPr>
            <a:r>
              <a:rPr lang="es-MX" dirty="0">
                <a:latin typeface="Century Gothic" panose="020B0502020202020204" pitchFamily="34" charset="0"/>
              </a:rPr>
              <a:t>Elige el animal de camuflaje que mas te gusto y elabora un dibujo en tu cuaderno </a:t>
            </a:r>
          </a:p>
        </p:txBody>
      </p:sp>
    </p:spTree>
    <p:extLst>
      <p:ext uri="{BB962C8B-B14F-4D97-AF65-F5344CB8AC3E}">
        <p14:creationId xmlns:p14="http://schemas.microsoft.com/office/powerpoint/2010/main" val="2007405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370</Words>
  <Application>Microsoft Office PowerPoint</Application>
  <PresentationFormat>Panorámica</PresentationFormat>
  <Paragraphs>48</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Arial</vt:lpstr>
      <vt:lpstr>Calibri</vt:lpstr>
      <vt:lpstr>Calibri Light</vt:lpstr>
      <vt:lpstr>Century Gothic</vt:lpstr>
      <vt:lpstr>Diverplate</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2</cp:revision>
  <dcterms:created xsi:type="dcterms:W3CDTF">2021-04-20T02:19:17Z</dcterms:created>
  <dcterms:modified xsi:type="dcterms:W3CDTF">2021-04-20T02:21:50Z</dcterms:modified>
</cp:coreProperties>
</file>