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81" r:id="rId3"/>
    <p:sldId id="275" r:id="rId4"/>
    <p:sldId id="282" r:id="rId5"/>
    <p:sldId id="276" r:id="rId6"/>
    <p:sldId id="283" r:id="rId7"/>
    <p:sldId id="278" r:id="rId8"/>
    <p:sldId id="284" r:id="rId9"/>
    <p:sldId id="280" r:id="rId10"/>
    <p:sldId id="285" r:id="rId11"/>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a:srgbClr val="82D8F7"/>
    <a:srgbClr val="66FF66"/>
    <a:srgbClr val="0D6E47"/>
    <a:srgbClr val="ED3237"/>
    <a:srgbClr val="A0D347"/>
    <a:srgbClr val="9FCB3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01" autoAdjust="0"/>
    <p:restoredTop sz="94660"/>
  </p:normalViewPr>
  <p:slideViewPr>
    <p:cSldViewPr snapToGrid="0">
      <p:cViewPr varScale="1">
        <p:scale>
          <a:sx n="48" d="100"/>
          <a:sy n="48" d="100"/>
        </p:scale>
        <p:origin x="-12"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A464F6-0570-4A66-83A2-C8758CEA8545}"/>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06384CAA-1A0F-4E7B-AD63-5A9B986BA2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BAA67E1E-BC96-45A5-B9F4-68361CC68F32}"/>
              </a:ext>
            </a:extLst>
          </p:cNvPr>
          <p:cNvSpPr>
            <a:spLocks noGrp="1"/>
          </p:cNvSpPr>
          <p:nvPr>
            <p:ph type="dt" sz="half" idx="10"/>
          </p:nvPr>
        </p:nvSpPr>
        <p:spPr/>
        <p:txBody>
          <a:bodyPr/>
          <a:lstStyle/>
          <a:p>
            <a:fld id="{435FE068-32DF-4014-95A0-8ED95EF21F65}" type="datetimeFigureOut">
              <a:rPr lang="es-MX" smtClean="0"/>
              <a:t>15/04/2021</a:t>
            </a:fld>
            <a:endParaRPr lang="es-MX"/>
          </a:p>
        </p:txBody>
      </p:sp>
      <p:sp>
        <p:nvSpPr>
          <p:cNvPr id="5" name="Marcador de pie de página 4">
            <a:extLst>
              <a:ext uri="{FF2B5EF4-FFF2-40B4-BE49-F238E27FC236}">
                <a16:creationId xmlns:a16="http://schemas.microsoft.com/office/drawing/2014/main" id="{99A4A50F-EE48-4E22-9AB0-AE664AB5919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9F46A6E-FB43-461F-B15B-05C17DECB74F}"/>
              </a:ext>
            </a:extLst>
          </p:cNvPr>
          <p:cNvSpPr>
            <a:spLocks noGrp="1"/>
          </p:cNvSpPr>
          <p:nvPr>
            <p:ph type="sldNum" sz="quarter" idx="12"/>
          </p:nvPr>
        </p:nvSpPr>
        <p:spPr/>
        <p:txBody>
          <a:bodyPr/>
          <a:lstStyle/>
          <a:p>
            <a:fld id="{BEA1E9F9-DFD4-4DAC-BAEB-9ABE92DD9D21}" type="slidenum">
              <a:rPr lang="es-MX" smtClean="0"/>
              <a:t>‹Nº›</a:t>
            </a:fld>
            <a:endParaRPr lang="es-MX"/>
          </a:p>
        </p:txBody>
      </p:sp>
    </p:spTree>
    <p:extLst>
      <p:ext uri="{BB962C8B-B14F-4D97-AF65-F5344CB8AC3E}">
        <p14:creationId xmlns:p14="http://schemas.microsoft.com/office/powerpoint/2010/main" val="124342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0625AD-3AA3-4609-BB34-C613ADD4DF4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2969FC75-4FDB-4D89-9129-6E8AD4B0D8CA}"/>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39B46EE3-9CC7-4685-BEC9-0B1DC9E2AED7}"/>
              </a:ext>
            </a:extLst>
          </p:cNvPr>
          <p:cNvSpPr>
            <a:spLocks noGrp="1"/>
          </p:cNvSpPr>
          <p:nvPr>
            <p:ph type="dt" sz="half" idx="10"/>
          </p:nvPr>
        </p:nvSpPr>
        <p:spPr/>
        <p:txBody>
          <a:bodyPr/>
          <a:lstStyle/>
          <a:p>
            <a:fld id="{435FE068-32DF-4014-95A0-8ED95EF21F65}" type="datetimeFigureOut">
              <a:rPr lang="es-MX" smtClean="0"/>
              <a:t>15/04/2021</a:t>
            </a:fld>
            <a:endParaRPr lang="es-MX"/>
          </a:p>
        </p:txBody>
      </p:sp>
      <p:sp>
        <p:nvSpPr>
          <p:cNvPr id="5" name="Marcador de pie de página 4">
            <a:extLst>
              <a:ext uri="{FF2B5EF4-FFF2-40B4-BE49-F238E27FC236}">
                <a16:creationId xmlns:a16="http://schemas.microsoft.com/office/drawing/2014/main" id="{9E320031-3FF3-4798-80ED-B48FD9D53E7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2AA5786-9D4F-49A9-AA74-FF0B8B88E724}"/>
              </a:ext>
            </a:extLst>
          </p:cNvPr>
          <p:cNvSpPr>
            <a:spLocks noGrp="1"/>
          </p:cNvSpPr>
          <p:nvPr>
            <p:ph type="sldNum" sz="quarter" idx="12"/>
          </p:nvPr>
        </p:nvSpPr>
        <p:spPr/>
        <p:txBody>
          <a:bodyPr/>
          <a:lstStyle/>
          <a:p>
            <a:fld id="{BEA1E9F9-DFD4-4DAC-BAEB-9ABE92DD9D21}" type="slidenum">
              <a:rPr lang="es-MX" smtClean="0"/>
              <a:t>‹Nº›</a:t>
            </a:fld>
            <a:endParaRPr lang="es-MX"/>
          </a:p>
        </p:txBody>
      </p:sp>
    </p:spTree>
    <p:extLst>
      <p:ext uri="{BB962C8B-B14F-4D97-AF65-F5344CB8AC3E}">
        <p14:creationId xmlns:p14="http://schemas.microsoft.com/office/powerpoint/2010/main" val="2005212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899223F-0E8A-4789-B46F-AB0C6A7EE74E}"/>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4A726597-FAB0-4575-A2C7-217EB244EF09}"/>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0B15C243-CDDD-428D-864E-A5F541967E04}"/>
              </a:ext>
            </a:extLst>
          </p:cNvPr>
          <p:cNvSpPr>
            <a:spLocks noGrp="1"/>
          </p:cNvSpPr>
          <p:nvPr>
            <p:ph type="dt" sz="half" idx="10"/>
          </p:nvPr>
        </p:nvSpPr>
        <p:spPr/>
        <p:txBody>
          <a:bodyPr/>
          <a:lstStyle/>
          <a:p>
            <a:fld id="{435FE068-32DF-4014-95A0-8ED95EF21F65}" type="datetimeFigureOut">
              <a:rPr lang="es-MX" smtClean="0"/>
              <a:t>15/04/2021</a:t>
            </a:fld>
            <a:endParaRPr lang="es-MX"/>
          </a:p>
        </p:txBody>
      </p:sp>
      <p:sp>
        <p:nvSpPr>
          <p:cNvPr id="5" name="Marcador de pie de página 4">
            <a:extLst>
              <a:ext uri="{FF2B5EF4-FFF2-40B4-BE49-F238E27FC236}">
                <a16:creationId xmlns:a16="http://schemas.microsoft.com/office/drawing/2014/main" id="{50BDB37F-9AEC-4D48-9D9E-368E7C9761E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8B09877-4442-4496-BE1F-4C80026EC75C}"/>
              </a:ext>
            </a:extLst>
          </p:cNvPr>
          <p:cNvSpPr>
            <a:spLocks noGrp="1"/>
          </p:cNvSpPr>
          <p:nvPr>
            <p:ph type="sldNum" sz="quarter" idx="12"/>
          </p:nvPr>
        </p:nvSpPr>
        <p:spPr/>
        <p:txBody>
          <a:bodyPr/>
          <a:lstStyle/>
          <a:p>
            <a:fld id="{BEA1E9F9-DFD4-4DAC-BAEB-9ABE92DD9D21}" type="slidenum">
              <a:rPr lang="es-MX" smtClean="0"/>
              <a:t>‹Nº›</a:t>
            </a:fld>
            <a:endParaRPr lang="es-MX"/>
          </a:p>
        </p:txBody>
      </p:sp>
    </p:spTree>
    <p:extLst>
      <p:ext uri="{BB962C8B-B14F-4D97-AF65-F5344CB8AC3E}">
        <p14:creationId xmlns:p14="http://schemas.microsoft.com/office/powerpoint/2010/main" val="2096717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75A1FF-A589-4272-8CBB-5A9D93F327A1}"/>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BEF9BB7-B8AB-409E-98F6-72817FD4AF0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94DE1265-A64E-40AA-9752-92EC80915F2A}"/>
              </a:ext>
            </a:extLst>
          </p:cNvPr>
          <p:cNvSpPr>
            <a:spLocks noGrp="1"/>
          </p:cNvSpPr>
          <p:nvPr>
            <p:ph type="dt" sz="half" idx="10"/>
          </p:nvPr>
        </p:nvSpPr>
        <p:spPr/>
        <p:txBody>
          <a:bodyPr/>
          <a:lstStyle/>
          <a:p>
            <a:fld id="{435FE068-32DF-4014-95A0-8ED95EF21F65}" type="datetimeFigureOut">
              <a:rPr lang="es-MX" smtClean="0"/>
              <a:t>15/04/2021</a:t>
            </a:fld>
            <a:endParaRPr lang="es-MX"/>
          </a:p>
        </p:txBody>
      </p:sp>
      <p:sp>
        <p:nvSpPr>
          <p:cNvPr id="5" name="Marcador de pie de página 4">
            <a:extLst>
              <a:ext uri="{FF2B5EF4-FFF2-40B4-BE49-F238E27FC236}">
                <a16:creationId xmlns:a16="http://schemas.microsoft.com/office/drawing/2014/main" id="{2C1973C5-B6BC-4146-B153-09FCF6DB343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C5F8948-F677-4665-B5D3-73383AC1916E}"/>
              </a:ext>
            </a:extLst>
          </p:cNvPr>
          <p:cNvSpPr>
            <a:spLocks noGrp="1"/>
          </p:cNvSpPr>
          <p:nvPr>
            <p:ph type="sldNum" sz="quarter" idx="12"/>
          </p:nvPr>
        </p:nvSpPr>
        <p:spPr/>
        <p:txBody>
          <a:bodyPr/>
          <a:lstStyle/>
          <a:p>
            <a:fld id="{BEA1E9F9-DFD4-4DAC-BAEB-9ABE92DD9D21}" type="slidenum">
              <a:rPr lang="es-MX" smtClean="0"/>
              <a:t>‹Nº›</a:t>
            </a:fld>
            <a:endParaRPr lang="es-MX"/>
          </a:p>
        </p:txBody>
      </p:sp>
    </p:spTree>
    <p:extLst>
      <p:ext uri="{BB962C8B-B14F-4D97-AF65-F5344CB8AC3E}">
        <p14:creationId xmlns:p14="http://schemas.microsoft.com/office/powerpoint/2010/main" val="3045694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2EE529-770A-45D0-80A0-32E8879D5161}"/>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9151F13F-BB78-4CDA-8ED5-6E279C3234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0CFF9A14-D26F-4EFF-9776-9A5311F0CE27}"/>
              </a:ext>
            </a:extLst>
          </p:cNvPr>
          <p:cNvSpPr>
            <a:spLocks noGrp="1"/>
          </p:cNvSpPr>
          <p:nvPr>
            <p:ph type="dt" sz="half" idx="10"/>
          </p:nvPr>
        </p:nvSpPr>
        <p:spPr/>
        <p:txBody>
          <a:bodyPr/>
          <a:lstStyle/>
          <a:p>
            <a:fld id="{435FE068-32DF-4014-95A0-8ED95EF21F65}" type="datetimeFigureOut">
              <a:rPr lang="es-MX" smtClean="0"/>
              <a:t>15/04/2021</a:t>
            </a:fld>
            <a:endParaRPr lang="es-MX"/>
          </a:p>
        </p:txBody>
      </p:sp>
      <p:sp>
        <p:nvSpPr>
          <p:cNvPr id="5" name="Marcador de pie de página 4">
            <a:extLst>
              <a:ext uri="{FF2B5EF4-FFF2-40B4-BE49-F238E27FC236}">
                <a16:creationId xmlns:a16="http://schemas.microsoft.com/office/drawing/2014/main" id="{CD5436CB-B589-4E8A-942C-C71DE6FDDC7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F00DF33-0DD5-46CB-B3E6-58DF27F0EB3F}"/>
              </a:ext>
            </a:extLst>
          </p:cNvPr>
          <p:cNvSpPr>
            <a:spLocks noGrp="1"/>
          </p:cNvSpPr>
          <p:nvPr>
            <p:ph type="sldNum" sz="quarter" idx="12"/>
          </p:nvPr>
        </p:nvSpPr>
        <p:spPr/>
        <p:txBody>
          <a:bodyPr/>
          <a:lstStyle/>
          <a:p>
            <a:fld id="{BEA1E9F9-DFD4-4DAC-BAEB-9ABE92DD9D21}" type="slidenum">
              <a:rPr lang="es-MX" smtClean="0"/>
              <a:t>‹Nº›</a:t>
            </a:fld>
            <a:endParaRPr lang="es-MX"/>
          </a:p>
        </p:txBody>
      </p:sp>
    </p:spTree>
    <p:extLst>
      <p:ext uri="{BB962C8B-B14F-4D97-AF65-F5344CB8AC3E}">
        <p14:creationId xmlns:p14="http://schemas.microsoft.com/office/powerpoint/2010/main" val="269526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CA0DBC-04C9-4526-940C-82F40C06551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86F0A322-DB60-4DA4-B571-19CDD735ED58}"/>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23FC1D79-B78E-4E0A-9342-FD54A8E9B51A}"/>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A5FD9EFF-EA90-4973-BD33-CE7E97C115C5}"/>
              </a:ext>
            </a:extLst>
          </p:cNvPr>
          <p:cNvSpPr>
            <a:spLocks noGrp="1"/>
          </p:cNvSpPr>
          <p:nvPr>
            <p:ph type="dt" sz="half" idx="10"/>
          </p:nvPr>
        </p:nvSpPr>
        <p:spPr/>
        <p:txBody>
          <a:bodyPr/>
          <a:lstStyle/>
          <a:p>
            <a:fld id="{435FE068-32DF-4014-95A0-8ED95EF21F65}" type="datetimeFigureOut">
              <a:rPr lang="es-MX" smtClean="0"/>
              <a:t>15/04/2021</a:t>
            </a:fld>
            <a:endParaRPr lang="es-MX"/>
          </a:p>
        </p:txBody>
      </p:sp>
      <p:sp>
        <p:nvSpPr>
          <p:cNvPr id="6" name="Marcador de pie de página 5">
            <a:extLst>
              <a:ext uri="{FF2B5EF4-FFF2-40B4-BE49-F238E27FC236}">
                <a16:creationId xmlns:a16="http://schemas.microsoft.com/office/drawing/2014/main" id="{3C89D6F7-DEA6-4C34-860E-2BFBDF6D8397}"/>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297D54C-BA4D-4354-A22C-DCA09226D205}"/>
              </a:ext>
            </a:extLst>
          </p:cNvPr>
          <p:cNvSpPr>
            <a:spLocks noGrp="1"/>
          </p:cNvSpPr>
          <p:nvPr>
            <p:ph type="sldNum" sz="quarter" idx="12"/>
          </p:nvPr>
        </p:nvSpPr>
        <p:spPr/>
        <p:txBody>
          <a:bodyPr/>
          <a:lstStyle/>
          <a:p>
            <a:fld id="{BEA1E9F9-DFD4-4DAC-BAEB-9ABE92DD9D21}" type="slidenum">
              <a:rPr lang="es-MX" smtClean="0"/>
              <a:t>‹Nº›</a:t>
            </a:fld>
            <a:endParaRPr lang="es-MX"/>
          </a:p>
        </p:txBody>
      </p:sp>
    </p:spTree>
    <p:extLst>
      <p:ext uri="{BB962C8B-B14F-4D97-AF65-F5344CB8AC3E}">
        <p14:creationId xmlns:p14="http://schemas.microsoft.com/office/powerpoint/2010/main" val="1515369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849639-12EB-4109-9A87-46C74BAB896C}"/>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EB28865D-1D67-4167-93DC-207D2B9005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A095701-C8AB-43D4-B2DB-8CBB0BA9B738}"/>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65F07334-2E5A-466A-B760-EB7BD0F934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723F1EFE-6595-4228-8F8C-68527B331965}"/>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3C1F8E9F-1F34-47CC-9A76-DEA76E4C82D3}"/>
              </a:ext>
            </a:extLst>
          </p:cNvPr>
          <p:cNvSpPr>
            <a:spLocks noGrp="1"/>
          </p:cNvSpPr>
          <p:nvPr>
            <p:ph type="dt" sz="half" idx="10"/>
          </p:nvPr>
        </p:nvSpPr>
        <p:spPr/>
        <p:txBody>
          <a:bodyPr/>
          <a:lstStyle/>
          <a:p>
            <a:fld id="{435FE068-32DF-4014-95A0-8ED95EF21F65}" type="datetimeFigureOut">
              <a:rPr lang="es-MX" smtClean="0"/>
              <a:t>15/04/2021</a:t>
            </a:fld>
            <a:endParaRPr lang="es-MX"/>
          </a:p>
        </p:txBody>
      </p:sp>
      <p:sp>
        <p:nvSpPr>
          <p:cNvPr id="8" name="Marcador de pie de página 7">
            <a:extLst>
              <a:ext uri="{FF2B5EF4-FFF2-40B4-BE49-F238E27FC236}">
                <a16:creationId xmlns:a16="http://schemas.microsoft.com/office/drawing/2014/main" id="{3FD7E9D1-C8CC-45A4-949F-71C72BAF0DC5}"/>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BFEDB837-1F17-4E53-A1A8-6E87FE2ED51E}"/>
              </a:ext>
            </a:extLst>
          </p:cNvPr>
          <p:cNvSpPr>
            <a:spLocks noGrp="1"/>
          </p:cNvSpPr>
          <p:nvPr>
            <p:ph type="sldNum" sz="quarter" idx="12"/>
          </p:nvPr>
        </p:nvSpPr>
        <p:spPr/>
        <p:txBody>
          <a:bodyPr/>
          <a:lstStyle/>
          <a:p>
            <a:fld id="{BEA1E9F9-DFD4-4DAC-BAEB-9ABE92DD9D21}" type="slidenum">
              <a:rPr lang="es-MX" smtClean="0"/>
              <a:t>‹Nº›</a:t>
            </a:fld>
            <a:endParaRPr lang="es-MX"/>
          </a:p>
        </p:txBody>
      </p:sp>
    </p:spTree>
    <p:extLst>
      <p:ext uri="{BB962C8B-B14F-4D97-AF65-F5344CB8AC3E}">
        <p14:creationId xmlns:p14="http://schemas.microsoft.com/office/powerpoint/2010/main" val="2887386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53385C-BF4F-418B-94A8-1A4EDC979C9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27717124-3FE4-42E4-93C1-CC587D2F2A0B}"/>
              </a:ext>
            </a:extLst>
          </p:cNvPr>
          <p:cNvSpPr>
            <a:spLocks noGrp="1"/>
          </p:cNvSpPr>
          <p:nvPr>
            <p:ph type="dt" sz="half" idx="10"/>
          </p:nvPr>
        </p:nvSpPr>
        <p:spPr/>
        <p:txBody>
          <a:bodyPr/>
          <a:lstStyle/>
          <a:p>
            <a:fld id="{435FE068-32DF-4014-95A0-8ED95EF21F65}" type="datetimeFigureOut">
              <a:rPr lang="es-MX" smtClean="0"/>
              <a:t>15/04/2021</a:t>
            </a:fld>
            <a:endParaRPr lang="es-MX"/>
          </a:p>
        </p:txBody>
      </p:sp>
      <p:sp>
        <p:nvSpPr>
          <p:cNvPr id="4" name="Marcador de pie de página 3">
            <a:extLst>
              <a:ext uri="{FF2B5EF4-FFF2-40B4-BE49-F238E27FC236}">
                <a16:creationId xmlns:a16="http://schemas.microsoft.com/office/drawing/2014/main" id="{139A37D5-A4EB-4784-97DC-0FB315FFD742}"/>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6CDD99D3-7AD8-463B-81CD-EC6C9A7D4659}"/>
              </a:ext>
            </a:extLst>
          </p:cNvPr>
          <p:cNvSpPr>
            <a:spLocks noGrp="1"/>
          </p:cNvSpPr>
          <p:nvPr>
            <p:ph type="sldNum" sz="quarter" idx="12"/>
          </p:nvPr>
        </p:nvSpPr>
        <p:spPr/>
        <p:txBody>
          <a:bodyPr/>
          <a:lstStyle/>
          <a:p>
            <a:fld id="{BEA1E9F9-DFD4-4DAC-BAEB-9ABE92DD9D21}" type="slidenum">
              <a:rPr lang="es-MX" smtClean="0"/>
              <a:t>‹Nº›</a:t>
            </a:fld>
            <a:endParaRPr lang="es-MX"/>
          </a:p>
        </p:txBody>
      </p:sp>
    </p:spTree>
    <p:extLst>
      <p:ext uri="{BB962C8B-B14F-4D97-AF65-F5344CB8AC3E}">
        <p14:creationId xmlns:p14="http://schemas.microsoft.com/office/powerpoint/2010/main" val="2328218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1538AD3-5AC6-4AA7-94D1-64A8D02BFC9B}"/>
              </a:ext>
            </a:extLst>
          </p:cNvPr>
          <p:cNvSpPr>
            <a:spLocks noGrp="1"/>
          </p:cNvSpPr>
          <p:nvPr>
            <p:ph type="dt" sz="half" idx="10"/>
          </p:nvPr>
        </p:nvSpPr>
        <p:spPr/>
        <p:txBody>
          <a:bodyPr/>
          <a:lstStyle/>
          <a:p>
            <a:fld id="{435FE068-32DF-4014-95A0-8ED95EF21F65}" type="datetimeFigureOut">
              <a:rPr lang="es-MX" smtClean="0"/>
              <a:t>15/04/2021</a:t>
            </a:fld>
            <a:endParaRPr lang="es-MX"/>
          </a:p>
        </p:txBody>
      </p:sp>
      <p:sp>
        <p:nvSpPr>
          <p:cNvPr id="3" name="Marcador de pie de página 2">
            <a:extLst>
              <a:ext uri="{FF2B5EF4-FFF2-40B4-BE49-F238E27FC236}">
                <a16:creationId xmlns:a16="http://schemas.microsoft.com/office/drawing/2014/main" id="{879A005F-3BF1-4A03-8924-0C4D376BD6F6}"/>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D96DCBA7-381B-4FE1-8EA4-131FC3E298E8}"/>
              </a:ext>
            </a:extLst>
          </p:cNvPr>
          <p:cNvSpPr>
            <a:spLocks noGrp="1"/>
          </p:cNvSpPr>
          <p:nvPr>
            <p:ph type="sldNum" sz="quarter" idx="12"/>
          </p:nvPr>
        </p:nvSpPr>
        <p:spPr/>
        <p:txBody>
          <a:bodyPr/>
          <a:lstStyle/>
          <a:p>
            <a:fld id="{BEA1E9F9-DFD4-4DAC-BAEB-9ABE92DD9D21}" type="slidenum">
              <a:rPr lang="es-MX" smtClean="0"/>
              <a:t>‹Nº›</a:t>
            </a:fld>
            <a:endParaRPr lang="es-MX"/>
          </a:p>
        </p:txBody>
      </p:sp>
    </p:spTree>
    <p:extLst>
      <p:ext uri="{BB962C8B-B14F-4D97-AF65-F5344CB8AC3E}">
        <p14:creationId xmlns:p14="http://schemas.microsoft.com/office/powerpoint/2010/main" val="687271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B6E009-46F9-4772-B03B-6AF440AE8A7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EBF1F508-9F71-4CBA-8DCD-A85D7B043A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B88DE9E8-C322-43A5-B4C5-0546E610B4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A243D62-21CB-406E-A01C-4664CF797909}"/>
              </a:ext>
            </a:extLst>
          </p:cNvPr>
          <p:cNvSpPr>
            <a:spLocks noGrp="1"/>
          </p:cNvSpPr>
          <p:nvPr>
            <p:ph type="dt" sz="half" idx="10"/>
          </p:nvPr>
        </p:nvSpPr>
        <p:spPr/>
        <p:txBody>
          <a:bodyPr/>
          <a:lstStyle/>
          <a:p>
            <a:fld id="{435FE068-32DF-4014-95A0-8ED95EF21F65}" type="datetimeFigureOut">
              <a:rPr lang="es-MX" smtClean="0"/>
              <a:t>15/04/2021</a:t>
            </a:fld>
            <a:endParaRPr lang="es-MX"/>
          </a:p>
        </p:txBody>
      </p:sp>
      <p:sp>
        <p:nvSpPr>
          <p:cNvPr id="6" name="Marcador de pie de página 5">
            <a:extLst>
              <a:ext uri="{FF2B5EF4-FFF2-40B4-BE49-F238E27FC236}">
                <a16:creationId xmlns:a16="http://schemas.microsoft.com/office/drawing/2014/main" id="{78B5ADF5-0E9B-4889-A083-E1FAEE485D8E}"/>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3DAD70DC-A857-44A3-AA50-C021EBA71D62}"/>
              </a:ext>
            </a:extLst>
          </p:cNvPr>
          <p:cNvSpPr>
            <a:spLocks noGrp="1"/>
          </p:cNvSpPr>
          <p:nvPr>
            <p:ph type="sldNum" sz="quarter" idx="12"/>
          </p:nvPr>
        </p:nvSpPr>
        <p:spPr/>
        <p:txBody>
          <a:bodyPr/>
          <a:lstStyle/>
          <a:p>
            <a:fld id="{BEA1E9F9-DFD4-4DAC-BAEB-9ABE92DD9D21}" type="slidenum">
              <a:rPr lang="es-MX" smtClean="0"/>
              <a:t>‹Nº›</a:t>
            </a:fld>
            <a:endParaRPr lang="es-MX"/>
          </a:p>
        </p:txBody>
      </p:sp>
    </p:spTree>
    <p:extLst>
      <p:ext uri="{BB962C8B-B14F-4D97-AF65-F5344CB8AC3E}">
        <p14:creationId xmlns:p14="http://schemas.microsoft.com/office/powerpoint/2010/main" val="229721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A504F4-CE08-4764-A2CA-696D317BD9E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A426E0B6-20B9-47EC-9C03-0345B88493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B684B20A-4220-4CCE-A7BB-0B05328A3C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64F814E-8C52-4326-A913-8F183CAFF67B}"/>
              </a:ext>
            </a:extLst>
          </p:cNvPr>
          <p:cNvSpPr>
            <a:spLocks noGrp="1"/>
          </p:cNvSpPr>
          <p:nvPr>
            <p:ph type="dt" sz="half" idx="10"/>
          </p:nvPr>
        </p:nvSpPr>
        <p:spPr/>
        <p:txBody>
          <a:bodyPr/>
          <a:lstStyle/>
          <a:p>
            <a:fld id="{435FE068-32DF-4014-95A0-8ED95EF21F65}" type="datetimeFigureOut">
              <a:rPr lang="es-MX" smtClean="0"/>
              <a:t>15/04/2021</a:t>
            </a:fld>
            <a:endParaRPr lang="es-MX"/>
          </a:p>
        </p:txBody>
      </p:sp>
      <p:sp>
        <p:nvSpPr>
          <p:cNvPr id="6" name="Marcador de pie de página 5">
            <a:extLst>
              <a:ext uri="{FF2B5EF4-FFF2-40B4-BE49-F238E27FC236}">
                <a16:creationId xmlns:a16="http://schemas.microsoft.com/office/drawing/2014/main" id="{795936F8-7BE1-4BD7-980B-D4001FF0456A}"/>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CE3B2F7-CA82-4F79-A715-F0F423FDDC6C}"/>
              </a:ext>
            </a:extLst>
          </p:cNvPr>
          <p:cNvSpPr>
            <a:spLocks noGrp="1"/>
          </p:cNvSpPr>
          <p:nvPr>
            <p:ph type="sldNum" sz="quarter" idx="12"/>
          </p:nvPr>
        </p:nvSpPr>
        <p:spPr/>
        <p:txBody>
          <a:bodyPr/>
          <a:lstStyle/>
          <a:p>
            <a:fld id="{BEA1E9F9-DFD4-4DAC-BAEB-9ABE92DD9D21}" type="slidenum">
              <a:rPr lang="es-MX" smtClean="0"/>
              <a:t>‹Nº›</a:t>
            </a:fld>
            <a:endParaRPr lang="es-MX"/>
          </a:p>
        </p:txBody>
      </p:sp>
    </p:spTree>
    <p:extLst>
      <p:ext uri="{BB962C8B-B14F-4D97-AF65-F5344CB8AC3E}">
        <p14:creationId xmlns:p14="http://schemas.microsoft.com/office/powerpoint/2010/main" val="2703394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28C66EC-35B1-4537-A398-00410FBA4F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6618427-62D9-49BD-BCC5-01F0F335C6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1B4CE3D-92E2-47DC-B662-2ED2F9E4D8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5FE068-32DF-4014-95A0-8ED95EF21F65}" type="datetimeFigureOut">
              <a:rPr lang="es-MX" smtClean="0"/>
              <a:t>15/04/2021</a:t>
            </a:fld>
            <a:endParaRPr lang="es-MX"/>
          </a:p>
        </p:txBody>
      </p:sp>
      <p:sp>
        <p:nvSpPr>
          <p:cNvPr id="5" name="Marcador de pie de página 4">
            <a:extLst>
              <a:ext uri="{FF2B5EF4-FFF2-40B4-BE49-F238E27FC236}">
                <a16:creationId xmlns:a16="http://schemas.microsoft.com/office/drawing/2014/main" id="{8790602F-CFA2-4492-98C9-FADA935B12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D2171FA6-2351-4167-AE2A-FC5DFD9F68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A1E9F9-DFD4-4DAC-BAEB-9ABE92DD9D21}" type="slidenum">
              <a:rPr lang="es-MX" smtClean="0"/>
              <a:t>‹Nº›</a:t>
            </a:fld>
            <a:endParaRPr lang="es-MX"/>
          </a:p>
        </p:txBody>
      </p:sp>
    </p:spTree>
    <p:extLst>
      <p:ext uri="{BB962C8B-B14F-4D97-AF65-F5344CB8AC3E}">
        <p14:creationId xmlns:p14="http://schemas.microsoft.com/office/powerpoint/2010/main" val="3803624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46E27888-CF3C-4297-B890-BCECAA8CF0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aphicFrame>
        <p:nvGraphicFramePr>
          <p:cNvPr id="12" name="Tabla 14">
            <a:extLst>
              <a:ext uri="{FF2B5EF4-FFF2-40B4-BE49-F238E27FC236}">
                <a16:creationId xmlns:a16="http://schemas.microsoft.com/office/drawing/2014/main" id="{C07390B5-A9E5-4DE4-B015-2D1E0A570637}"/>
              </a:ext>
            </a:extLst>
          </p:cNvPr>
          <p:cNvGraphicFramePr>
            <a:graphicFrameLocks noGrp="1"/>
          </p:cNvGraphicFramePr>
          <p:nvPr>
            <p:extLst>
              <p:ext uri="{D42A27DB-BD31-4B8C-83A1-F6EECF244321}">
                <p14:modId xmlns:p14="http://schemas.microsoft.com/office/powerpoint/2010/main" val="3784497367"/>
              </p:ext>
            </p:extLst>
          </p:nvPr>
        </p:nvGraphicFramePr>
        <p:xfrm>
          <a:off x="569842" y="1286549"/>
          <a:ext cx="5420139" cy="2806404"/>
        </p:xfrm>
        <a:graphic>
          <a:graphicData uri="http://schemas.openxmlformats.org/drawingml/2006/table">
            <a:tbl>
              <a:tblPr firstRow="1" bandRow="1">
                <a:tableStyleId>{5C22544A-7EE6-4342-B048-85BDC9FD1C3A}</a:tableStyleId>
              </a:tblPr>
              <a:tblGrid>
                <a:gridCol w="1762539">
                  <a:extLst>
                    <a:ext uri="{9D8B030D-6E8A-4147-A177-3AD203B41FA5}">
                      <a16:colId xmlns:a16="http://schemas.microsoft.com/office/drawing/2014/main" val="3812802966"/>
                    </a:ext>
                  </a:extLst>
                </a:gridCol>
                <a:gridCol w="3657600">
                  <a:extLst>
                    <a:ext uri="{9D8B030D-6E8A-4147-A177-3AD203B41FA5}">
                      <a16:colId xmlns:a16="http://schemas.microsoft.com/office/drawing/2014/main" val="362808718"/>
                    </a:ext>
                  </a:extLst>
                </a:gridCol>
              </a:tblGrid>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Título del programa</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C99FF"/>
                    </a:solidFill>
                  </a:tcPr>
                </a:tc>
                <a:tc>
                  <a:txBody>
                    <a:bodyPr/>
                    <a:lstStyle/>
                    <a:p>
                      <a:pPr algn="ctr"/>
                      <a:r>
                        <a:rPr lang="es-ES" sz="1200" b="1" kern="1200" dirty="0">
                          <a:solidFill>
                            <a:schemeClr val="dk1"/>
                          </a:solidFill>
                          <a:effectLst/>
                          <a:latin typeface="Century Gothic" panose="020B0502020202020204" pitchFamily="34" charset="0"/>
                          <a:ea typeface="+mn-ea"/>
                          <a:cs typeface="+mn-cs"/>
                        </a:rPr>
                        <a:t>Mis talentos y pasatiempos</a:t>
                      </a:r>
                      <a:endParaRPr lang="es-MX" sz="1200" b="1" kern="1200" dirty="0">
                        <a:solidFill>
                          <a:schemeClr val="dk1"/>
                        </a:solidFill>
                        <a:effectLst/>
                        <a:latin typeface="Century Gothic" panose="020B0502020202020204" pitchFamily="34" charset="0"/>
                        <a:ea typeface="+mn-ea"/>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5357374"/>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Campo de formación</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82D8F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Educación Socioemocional</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9954072"/>
                  </a:ext>
                </a:extLst>
              </a:tr>
              <a:tr h="733764">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Aprendizaje esperado</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66FF6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100" b="0" kern="1200" dirty="0">
                          <a:solidFill>
                            <a:schemeClr val="dk1"/>
                          </a:solidFill>
                          <a:effectLst/>
                          <a:latin typeface="Century Gothic" panose="020B0502020202020204" pitchFamily="34" charset="0"/>
                          <a:ea typeface="+mn-ea"/>
                          <a:cs typeface="+mn-cs"/>
                        </a:rPr>
                        <a:t>Reconoce y expresa características personales: su nombre, cómo es físicamente, qué le gusta, que no le gusta, que se le facilita y qué se le dificulta.</a:t>
                      </a:r>
                      <a:endParaRPr lang="es-MX" sz="1100" b="0" kern="1200" dirty="0">
                        <a:solidFill>
                          <a:schemeClr val="dk1"/>
                        </a:solidFill>
                        <a:effectLst/>
                        <a:latin typeface="Century Gothic" panose="020B0502020202020204" pitchFamily="34" charset="0"/>
                        <a:ea typeface="+mn-ea"/>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74051965"/>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Materiales que usaremos hoy</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D966"/>
                    </a:solidFill>
                  </a:tcPr>
                </a:tc>
                <a:tc>
                  <a:txBody>
                    <a:bodyPr/>
                    <a:lstStyle/>
                    <a:p>
                      <a:pPr algn="ctr"/>
                      <a:r>
                        <a:rPr lang="es-MX" sz="1100" b="0" kern="1200" dirty="0">
                          <a:solidFill>
                            <a:schemeClr val="dk1"/>
                          </a:solidFill>
                          <a:effectLst/>
                          <a:latin typeface="Century Gothic" panose="020B0502020202020204" pitchFamily="34" charset="0"/>
                          <a:ea typeface="+mn-ea"/>
                          <a:cs typeface="+mn-cs"/>
                        </a:rPr>
                        <a:t>Materiales reciclados para hacer su disfraz, cuaderno y colores.</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80583490"/>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Evidencia para la maestra</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66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Fotografía de la actividad: 2 y 3</a:t>
                      </a: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Audio de las respuestas de la actividad: 1</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9649881"/>
                  </a:ext>
                </a:extLst>
              </a:tr>
            </a:tbl>
          </a:graphicData>
        </a:graphic>
      </p:graphicFrame>
      <p:graphicFrame>
        <p:nvGraphicFramePr>
          <p:cNvPr id="7" name="Tabla 3">
            <a:extLst>
              <a:ext uri="{FF2B5EF4-FFF2-40B4-BE49-F238E27FC236}">
                <a16:creationId xmlns:a16="http://schemas.microsoft.com/office/drawing/2014/main" id="{7DFA1273-E070-4E26-9F86-E496C82C03F3}"/>
              </a:ext>
            </a:extLst>
          </p:cNvPr>
          <p:cNvGraphicFramePr>
            <a:graphicFrameLocks noGrp="1"/>
          </p:cNvGraphicFramePr>
          <p:nvPr>
            <p:extLst>
              <p:ext uri="{D42A27DB-BD31-4B8C-83A1-F6EECF244321}">
                <p14:modId xmlns:p14="http://schemas.microsoft.com/office/powerpoint/2010/main" val="4195922001"/>
              </p:ext>
            </p:extLst>
          </p:nvPr>
        </p:nvGraphicFramePr>
        <p:xfrm>
          <a:off x="6202020" y="1079469"/>
          <a:ext cx="5367128" cy="5593486"/>
        </p:xfrm>
        <a:graphic>
          <a:graphicData uri="http://schemas.openxmlformats.org/drawingml/2006/table">
            <a:tbl>
              <a:tblPr firstRow="1" bandRow="1">
                <a:tableStyleId>{5C22544A-7EE6-4342-B048-85BDC9FD1C3A}</a:tableStyleId>
              </a:tblPr>
              <a:tblGrid>
                <a:gridCol w="553310">
                  <a:extLst>
                    <a:ext uri="{9D8B030D-6E8A-4147-A177-3AD203B41FA5}">
                      <a16:colId xmlns:a16="http://schemas.microsoft.com/office/drawing/2014/main" val="1425609933"/>
                    </a:ext>
                  </a:extLst>
                </a:gridCol>
                <a:gridCol w="3687383">
                  <a:extLst>
                    <a:ext uri="{9D8B030D-6E8A-4147-A177-3AD203B41FA5}">
                      <a16:colId xmlns:a16="http://schemas.microsoft.com/office/drawing/2014/main" val="944212097"/>
                    </a:ext>
                  </a:extLst>
                </a:gridCol>
                <a:gridCol w="1126435">
                  <a:extLst>
                    <a:ext uri="{9D8B030D-6E8A-4147-A177-3AD203B41FA5}">
                      <a16:colId xmlns:a16="http://schemas.microsoft.com/office/drawing/2014/main" val="2578009245"/>
                    </a:ext>
                  </a:extLst>
                </a:gridCol>
              </a:tblGrid>
              <a:tr h="1808257">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Inicio</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66FF66"/>
                    </a:solidFill>
                  </a:tcPr>
                </a:tc>
                <a:tc gridSpan="2">
                  <a:txBody>
                    <a:bodyPr/>
                    <a:lstStyle/>
                    <a:p>
                      <a:pPr algn="l"/>
                      <a:r>
                        <a:rPr lang="es-MX" b="1" dirty="0">
                          <a:solidFill>
                            <a:schemeClr val="tx1"/>
                          </a:solidFill>
                          <a:latin typeface="Century Gothic" panose="020B0502020202020204" pitchFamily="34" charset="0"/>
                        </a:rPr>
                        <a:t>Actividad 1: </a:t>
                      </a:r>
                      <a:r>
                        <a:rPr lang="es-ES" sz="1600" b="0" i="0" dirty="0">
                          <a:solidFill>
                            <a:schemeClr val="tx1"/>
                          </a:solidFill>
                          <a:latin typeface="Century Gothic" panose="020B0502020202020204" pitchFamily="34" charset="0"/>
                        </a:rPr>
                        <a:t>Observar el programa de aprende en casa y mirar los videos que se muestran en la televisión. Finalizando preguntar a su hijo o hija: ¿Haz ido a un circo? ¿Observas que cada uno de sus integrantes tiene un talento? ¿Si tueras un integrante del circo qué talento te gustaría tener? Finalizando indicar que realice con ayuda un traje de payasito.</a:t>
                      </a:r>
                      <a:endParaRPr lang="es-MX" sz="1600" b="0" i="0" dirty="0">
                        <a:solidFill>
                          <a:schemeClr val="tx1"/>
                        </a:solidFill>
                        <a:latin typeface="Century Gothic" panose="020B05020202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2848384295"/>
                  </a:ext>
                </a:extLst>
              </a:tr>
              <a:tr h="1480851">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Desarrollo</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82D8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b="1" dirty="0">
                          <a:solidFill>
                            <a:schemeClr val="tx1"/>
                          </a:solidFill>
                          <a:latin typeface="Century Gothic" panose="020B0502020202020204" pitchFamily="34" charset="0"/>
                        </a:rPr>
                        <a:t>Actividad 2: </a:t>
                      </a:r>
                      <a:r>
                        <a:rPr lang="es-MX" sz="1600" b="0" dirty="0">
                          <a:solidFill>
                            <a:schemeClr val="tx1"/>
                          </a:solidFill>
                          <a:latin typeface="Century Gothic" panose="020B0502020202020204" pitchFamily="34" charset="0"/>
                        </a:rPr>
                        <a:t>Indicar que escriba la palabra talento y dibuje el talento que piensa que tiene e intente realizarlo, finalizando pedir que comente porque es bueno o buena haciendo esa actividad.</a:t>
                      </a:r>
                      <a:endParaRPr lang="es-MX" sz="1600" b="0" i="0" kern="1200" dirty="0">
                        <a:solidFill>
                          <a:schemeClr val="tx1"/>
                        </a:solidFill>
                        <a:latin typeface="Century Gothic" panose="020B0502020202020204" pitchFamily="34" charset="0"/>
                        <a:ea typeface="+mn-ea"/>
                        <a:cs typeface="+mn-cs"/>
                      </a:endParaRPr>
                    </a:p>
                  </a:txBody>
                  <a:tcPr marL="89535" marR="89535" marT="0" marB="0">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s-MX" sz="1600" b="0" i="0" kern="1200" dirty="0">
                        <a:solidFill>
                          <a:schemeClr val="tx1"/>
                        </a:solidFill>
                        <a:latin typeface="Century Gothic" panose="020B0502020202020204" pitchFamily="34" charset="0"/>
                        <a:ea typeface="+mn-ea"/>
                        <a:cs typeface="+mn-cs"/>
                      </a:endParaRPr>
                    </a:p>
                  </a:txBody>
                  <a:tcPr marL="89535" marR="89535" marT="0" marB="0">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1320290"/>
                  </a:ext>
                </a:extLst>
              </a:tr>
              <a:tr h="1783486">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Cierre</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C99FF"/>
                    </a:solidFill>
                  </a:tcPr>
                </a:tc>
                <a:tc>
                  <a:txBody>
                    <a:bodyPr/>
                    <a:lstStyle/>
                    <a:p>
                      <a:pPr algn="l"/>
                      <a:r>
                        <a:rPr lang="es-MX" b="1" dirty="0">
                          <a:solidFill>
                            <a:schemeClr val="tx1"/>
                          </a:solidFill>
                          <a:latin typeface="Century Gothic" panose="020B0502020202020204" pitchFamily="34" charset="0"/>
                        </a:rPr>
                        <a:t>Actividad 3: </a:t>
                      </a:r>
                      <a:r>
                        <a:rPr lang="es-ES" sz="1600" b="0" i="0" kern="1200" dirty="0">
                          <a:solidFill>
                            <a:schemeClr val="tx1"/>
                          </a:solidFill>
                          <a:latin typeface="Century Gothic" panose="020B0502020202020204" pitchFamily="34" charset="0"/>
                          <a:ea typeface="+mn-ea"/>
                          <a:cs typeface="+mn-cs"/>
                        </a:rPr>
                        <a:t>Cuestionar: ¿Qué pasatiempo te gusta hacer? Indicar que escriba la palabra y dibuje la actividad.</a:t>
                      </a:r>
                    </a:p>
                  </a:txBody>
                  <a:tcP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l"/>
                      <a:endParaRPr lang="es-ES" sz="1600" b="0" i="0" kern="1200" dirty="0">
                        <a:solidFill>
                          <a:schemeClr val="tx1"/>
                        </a:solidFill>
                        <a:latin typeface="Century Gothic" panose="020B0502020202020204" pitchFamily="34" charset="0"/>
                        <a:ea typeface="+mn-ea"/>
                        <a:cs typeface="+mn-cs"/>
                      </a:endParaRP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45617994"/>
                  </a:ext>
                </a:extLst>
              </a:tr>
            </a:tbl>
          </a:graphicData>
        </a:graphic>
      </p:graphicFrame>
      <p:sp>
        <p:nvSpPr>
          <p:cNvPr id="9" name="Rectángulo 8">
            <a:extLst>
              <a:ext uri="{FF2B5EF4-FFF2-40B4-BE49-F238E27FC236}">
                <a16:creationId xmlns:a16="http://schemas.microsoft.com/office/drawing/2014/main" id="{90A3CB29-C250-4B47-835C-F518AB3A4D83}"/>
              </a:ext>
            </a:extLst>
          </p:cNvPr>
          <p:cNvSpPr/>
          <p:nvPr/>
        </p:nvSpPr>
        <p:spPr>
          <a:xfrm>
            <a:off x="2819953" y="154011"/>
            <a:ext cx="6567824" cy="707886"/>
          </a:xfrm>
          <a:prstGeom prst="rect">
            <a:avLst/>
          </a:prstGeom>
          <a:noFill/>
        </p:spPr>
        <p:txBody>
          <a:bodyPr wrap="none" lIns="91440" tIns="45720" rIns="91440" bIns="45720">
            <a:spAutoFit/>
          </a:bodyPr>
          <a:lstStyle/>
          <a:p>
            <a:pPr algn="ctr"/>
            <a:r>
              <a:rPr lang="es-ES" sz="4000" b="1" cap="none" spc="0" dirty="0">
                <a:ln w="0">
                  <a:solidFill>
                    <a:schemeClr val="bg1"/>
                  </a:solidFill>
                </a:ln>
                <a:solidFill>
                  <a:schemeClr val="bg1"/>
                </a:solidFill>
                <a:effectLst>
                  <a:glow rad="101600">
                    <a:srgbClr val="E3D78F"/>
                  </a:glow>
                  <a:outerShdw blurRad="38100" dist="19050" dir="2700000" algn="tl" rotWithShape="0">
                    <a:schemeClr val="dk1">
                      <a:alpha val="40000"/>
                    </a:schemeClr>
                  </a:outerShdw>
                </a:effectLst>
                <a:latin typeface="Century Gothic" panose="020B0502020202020204" pitchFamily="34" charset="0"/>
              </a:rPr>
              <a:t>Lunes 26 de abril del 2021</a:t>
            </a:r>
          </a:p>
        </p:txBody>
      </p:sp>
      <p:pic>
        <p:nvPicPr>
          <p:cNvPr id="11" name="Imagen 10">
            <a:extLst>
              <a:ext uri="{FF2B5EF4-FFF2-40B4-BE49-F238E27FC236}">
                <a16:creationId xmlns:a16="http://schemas.microsoft.com/office/drawing/2014/main" id="{EE25C317-BDF2-49AE-9AB1-600A7513E0B3}"/>
              </a:ext>
            </a:extLst>
          </p:cNvPr>
          <p:cNvPicPr>
            <a:picLocks noChangeAspect="1"/>
          </p:cNvPicPr>
          <p:nvPr/>
        </p:nvPicPr>
        <p:blipFill>
          <a:blip r:embed="rId3"/>
          <a:stretch>
            <a:fillRect/>
          </a:stretch>
        </p:blipFill>
        <p:spPr>
          <a:xfrm flipH="1">
            <a:off x="9640076" y="3118920"/>
            <a:ext cx="3450148" cy="4022917"/>
          </a:xfrm>
          <a:prstGeom prst="rect">
            <a:avLst/>
          </a:prstGeom>
        </p:spPr>
      </p:pic>
    </p:spTree>
    <p:extLst>
      <p:ext uri="{BB962C8B-B14F-4D97-AF65-F5344CB8AC3E}">
        <p14:creationId xmlns:p14="http://schemas.microsoft.com/office/powerpoint/2010/main" val="95265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a 14">
            <a:extLst>
              <a:ext uri="{FF2B5EF4-FFF2-40B4-BE49-F238E27FC236}">
                <a16:creationId xmlns:a16="http://schemas.microsoft.com/office/drawing/2014/main" id="{C07390B5-A9E5-4DE4-B015-2D1E0A570637}"/>
              </a:ext>
            </a:extLst>
          </p:cNvPr>
          <p:cNvGraphicFramePr>
            <a:graphicFrameLocks noGrp="1"/>
          </p:cNvGraphicFramePr>
          <p:nvPr>
            <p:extLst>
              <p:ext uri="{D42A27DB-BD31-4B8C-83A1-F6EECF244321}">
                <p14:modId xmlns:p14="http://schemas.microsoft.com/office/powerpoint/2010/main" val="2193891453"/>
              </p:ext>
            </p:extLst>
          </p:nvPr>
        </p:nvGraphicFramePr>
        <p:xfrm>
          <a:off x="569842" y="1286549"/>
          <a:ext cx="5420139" cy="2806404"/>
        </p:xfrm>
        <a:graphic>
          <a:graphicData uri="http://schemas.openxmlformats.org/drawingml/2006/table">
            <a:tbl>
              <a:tblPr firstRow="1" bandRow="1">
                <a:tableStyleId>{5C22544A-7EE6-4342-B048-85BDC9FD1C3A}</a:tableStyleId>
              </a:tblPr>
              <a:tblGrid>
                <a:gridCol w="1762539">
                  <a:extLst>
                    <a:ext uri="{9D8B030D-6E8A-4147-A177-3AD203B41FA5}">
                      <a16:colId xmlns:a16="http://schemas.microsoft.com/office/drawing/2014/main" val="3812802966"/>
                    </a:ext>
                  </a:extLst>
                </a:gridCol>
                <a:gridCol w="3657600">
                  <a:extLst>
                    <a:ext uri="{9D8B030D-6E8A-4147-A177-3AD203B41FA5}">
                      <a16:colId xmlns:a16="http://schemas.microsoft.com/office/drawing/2014/main" val="362808718"/>
                    </a:ext>
                  </a:extLst>
                </a:gridCol>
              </a:tblGrid>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Título del programa</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C99FF"/>
                    </a:solidFill>
                  </a:tcPr>
                </a:tc>
                <a:tc>
                  <a:txBody>
                    <a:bodyPr/>
                    <a:lstStyle/>
                    <a:p>
                      <a:pPr algn="ctr"/>
                      <a:r>
                        <a:rPr lang="es-ES" sz="1200" b="1" kern="1200" dirty="0">
                          <a:solidFill>
                            <a:schemeClr val="dk1"/>
                          </a:solidFill>
                          <a:effectLst/>
                          <a:latin typeface="Century Gothic" panose="020B0502020202020204" pitchFamily="34" charset="0"/>
                          <a:ea typeface="+mn-ea"/>
                          <a:cs typeface="+mn-cs"/>
                        </a:rPr>
                        <a:t>Y tú, ¿cómo ves?</a:t>
                      </a:r>
                      <a:endParaRPr lang="es-MX" sz="1200" b="1" kern="1200" dirty="0">
                        <a:solidFill>
                          <a:schemeClr val="dk1"/>
                        </a:solidFill>
                        <a:effectLst/>
                        <a:latin typeface="Century Gothic" panose="020B0502020202020204" pitchFamily="34" charset="0"/>
                        <a:ea typeface="+mn-ea"/>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5357374"/>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Campo de formación</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82D8F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Educación Socioemocional</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9954072"/>
                  </a:ext>
                </a:extLst>
              </a:tr>
              <a:tr h="733764">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Aprendizaje esperado</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66FF66"/>
                    </a:solidFill>
                  </a:tcPr>
                </a:tc>
                <a:tc>
                  <a:txBody>
                    <a:bodyPr/>
                    <a:lstStyle/>
                    <a:p>
                      <a:pPr algn="ctr"/>
                      <a:r>
                        <a:rPr lang="es-ES" sz="1100" b="0" kern="1200" dirty="0">
                          <a:solidFill>
                            <a:schemeClr val="dk1"/>
                          </a:solidFill>
                          <a:effectLst/>
                          <a:latin typeface="Century Gothic" panose="020B0502020202020204" pitchFamily="34" charset="0"/>
                          <a:ea typeface="+mn-ea"/>
                          <a:cs typeface="+mn-cs"/>
                        </a:rPr>
                        <a:t>Habla sobre sus conductas y de las de sus compañeros, explica las consecuencias de sus actos y reflexiona ante situaciones de desacuerdo.</a:t>
                      </a:r>
                      <a:endParaRPr lang="es-MX" sz="1100" b="0" kern="1200" dirty="0">
                        <a:solidFill>
                          <a:schemeClr val="dk1"/>
                        </a:solidFill>
                        <a:effectLst/>
                        <a:latin typeface="Century Gothic" panose="020B0502020202020204" pitchFamily="34" charset="0"/>
                        <a:ea typeface="+mn-ea"/>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74051965"/>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Materiales que usaremos hoy</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D966"/>
                    </a:solidFill>
                  </a:tcPr>
                </a:tc>
                <a:tc>
                  <a:txBody>
                    <a:bodyPr/>
                    <a:lstStyle/>
                    <a:p>
                      <a:pPr algn="ctr"/>
                      <a:r>
                        <a:rPr lang="es-MX" sz="1100" b="0" kern="1200" dirty="0">
                          <a:solidFill>
                            <a:schemeClr val="dk1"/>
                          </a:solidFill>
                          <a:effectLst/>
                          <a:latin typeface="Century Gothic" panose="020B0502020202020204" pitchFamily="34" charset="0"/>
                          <a:ea typeface="+mn-ea"/>
                          <a:cs typeface="+mn-cs"/>
                        </a:rPr>
                        <a:t>Cuaderno y colores.</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80583490"/>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Evidencia para la maestra</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66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Fotografía de la actividad: 2</a:t>
                      </a: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Audio de las respuestas de la actividad: 1 y 3</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9649881"/>
                  </a:ext>
                </a:extLst>
              </a:tr>
            </a:tbl>
          </a:graphicData>
        </a:graphic>
      </p:graphicFrame>
      <p:graphicFrame>
        <p:nvGraphicFramePr>
          <p:cNvPr id="7" name="Tabla 3">
            <a:extLst>
              <a:ext uri="{FF2B5EF4-FFF2-40B4-BE49-F238E27FC236}">
                <a16:creationId xmlns:a16="http://schemas.microsoft.com/office/drawing/2014/main" id="{7DFA1273-E070-4E26-9F86-E496C82C03F3}"/>
              </a:ext>
            </a:extLst>
          </p:cNvPr>
          <p:cNvGraphicFramePr>
            <a:graphicFrameLocks noGrp="1"/>
          </p:cNvGraphicFramePr>
          <p:nvPr>
            <p:extLst>
              <p:ext uri="{D42A27DB-BD31-4B8C-83A1-F6EECF244321}">
                <p14:modId xmlns:p14="http://schemas.microsoft.com/office/powerpoint/2010/main" val="2639681498"/>
              </p:ext>
            </p:extLst>
          </p:nvPr>
        </p:nvGraphicFramePr>
        <p:xfrm>
          <a:off x="6202020" y="1079469"/>
          <a:ext cx="5367128" cy="5421160"/>
        </p:xfrm>
        <a:graphic>
          <a:graphicData uri="http://schemas.openxmlformats.org/drawingml/2006/table">
            <a:tbl>
              <a:tblPr firstRow="1" bandRow="1">
                <a:tableStyleId>{5C22544A-7EE6-4342-B048-85BDC9FD1C3A}</a:tableStyleId>
              </a:tblPr>
              <a:tblGrid>
                <a:gridCol w="553310">
                  <a:extLst>
                    <a:ext uri="{9D8B030D-6E8A-4147-A177-3AD203B41FA5}">
                      <a16:colId xmlns:a16="http://schemas.microsoft.com/office/drawing/2014/main" val="1425609933"/>
                    </a:ext>
                  </a:extLst>
                </a:gridCol>
                <a:gridCol w="3687383">
                  <a:extLst>
                    <a:ext uri="{9D8B030D-6E8A-4147-A177-3AD203B41FA5}">
                      <a16:colId xmlns:a16="http://schemas.microsoft.com/office/drawing/2014/main" val="944212097"/>
                    </a:ext>
                  </a:extLst>
                </a:gridCol>
                <a:gridCol w="1126435">
                  <a:extLst>
                    <a:ext uri="{9D8B030D-6E8A-4147-A177-3AD203B41FA5}">
                      <a16:colId xmlns:a16="http://schemas.microsoft.com/office/drawing/2014/main" val="2578009245"/>
                    </a:ext>
                  </a:extLst>
                </a:gridCol>
              </a:tblGrid>
              <a:tr h="1902931">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Inicio</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66FF66"/>
                    </a:solidFill>
                  </a:tcPr>
                </a:tc>
                <a:tc gridSpan="2">
                  <a:txBody>
                    <a:bodyPr/>
                    <a:lstStyle/>
                    <a:p>
                      <a:pPr algn="l"/>
                      <a:r>
                        <a:rPr lang="es-MX" b="1" dirty="0">
                          <a:solidFill>
                            <a:schemeClr val="tx1"/>
                          </a:solidFill>
                          <a:latin typeface="Century Gothic" panose="020B0502020202020204" pitchFamily="34" charset="0"/>
                        </a:rPr>
                        <a:t>Actividad 1: </a:t>
                      </a:r>
                      <a:r>
                        <a:rPr lang="es-ES" sz="1600" b="0" i="0" dirty="0">
                          <a:solidFill>
                            <a:schemeClr val="tx1"/>
                          </a:solidFill>
                          <a:latin typeface="Century Gothic" panose="020B0502020202020204" pitchFamily="34" charset="0"/>
                        </a:rPr>
                        <a:t>Observar el programa de aprende en casa y mirar los videos que se muestran en la televisión. Finalizando preguntar a su hijo o hija: ¿Te agrado la programación de Tv de hoy? ¿Qué conductas observaste que son buenas? ¿Qué acciones realizas tú que están bien? Grabar audio de sus respuestas.</a:t>
                      </a:r>
                      <a:endParaRPr lang="es-MX" sz="1600" b="0" i="0" dirty="0">
                        <a:solidFill>
                          <a:schemeClr val="tx1"/>
                        </a:solidFill>
                        <a:latin typeface="Century Gothic" panose="020B05020202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2848384295"/>
                  </a:ext>
                </a:extLst>
              </a:tr>
              <a:tr h="1565034">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Desarrollo</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82D8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b="1" dirty="0">
                          <a:solidFill>
                            <a:schemeClr val="tx1"/>
                          </a:solidFill>
                          <a:latin typeface="Century Gothic" panose="020B0502020202020204" pitchFamily="34" charset="0"/>
                        </a:rPr>
                        <a:t>Actividad 2: </a:t>
                      </a:r>
                      <a:r>
                        <a:rPr lang="es-MX" sz="1600" b="0" dirty="0">
                          <a:solidFill>
                            <a:schemeClr val="tx1"/>
                          </a:solidFill>
                          <a:latin typeface="Century Gothic" panose="020B0502020202020204" pitchFamily="34" charset="0"/>
                        </a:rPr>
                        <a:t>Cuestionar ¿Qué acciones realizas que son malas? ¿Por qué piensas que son malas? Pedir al alumno que dibuje sus respuestas.</a:t>
                      </a:r>
                      <a:endParaRPr lang="es-MX" sz="1600" b="0" i="0" kern="1200" dirty="0">
                        <a:solidFill>
                          <a:schemeClr val="tx1"/>
                        </a:solidFill>
                        <a:latin typeface="Century Gothic" panose="020B0502020202020204" pitchFamily="34" charset="0"/>
                        <a:ea typeface="+mn-ea"/>
                        <a:cs typeface="+mn-cs"/>
                      </a:endParaRPr>
                    </a:p>
                  </a:txBody>
                  <a:tcPr marL="89535" marR="89535" marT="0" marB="0">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s-MX" sz="1600" b="0" i="0" kern="1200" dirty="0">
                        <a:solidFill>
                          <a:schemeClr val="tx1"/>
                        </a:solidFill>
                        <a:latin typeface="Century Gothic" panose="020B0502020202020204" pitchFamily="34" charset="0"/>
                        <a:ea typeface="+mn-ea"/>
                        <a:cs typeface="+mn-cs"/>
                      </a:endParaRPr>
                    </a:p>
                  </a:txBody>
                  <a:tcPr marL="89535" marR="89535" marT="0" marB="0">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1320290"/>
                  </a:ext>
                </a:extLst>
              </a:tr>
              <a:tr h="1783486">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Cierre</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C99FF"/>
                    </a:solidFill>
                  </a:tcPr>
                </a:tc>
                <a:tc>
                  <a:txBody>
                    <a:bodyPr/>
                    <a:lstStyle/>
                    <a:p>
                      <a:pPr algn="l"/>
                      <a:r>
                        <a:rPr lang="es-MX" b="1" dirty="0">
                          <a:solidFill>
                            <a:schemeClr val="tx1"/>
                          </a:solidFill>
                          <a:latin typeface="Century Gothic" panose="020B0502020202020204" pitchFamily="34" charset="0"/>
                        </a:rPr>
                        <a:t>Actividad 3: </a:t>
                      </a:r>
                      <a:r>
                        <a:rPr lang="es-MX" sz="1600" dirty="0">
                          <a:latin typeface="Century Gothic" panose="020B0502020202020204" pitchFamily="34" charset="0"/>
                        </a:rPr>
                        <a:t>Mostrar algunas acciones y comentar las consecuencias que tendrán dichas acciones. Grabar un audio de sus respuestas y cuestionar en cada imagen: Y tú ¿Cómo ves?</a:t>
                      </a:r>
                      <a:endParaRPr lang="es-ES" sz="1600" b="0" i="0" kern="1200" dirty="0">
                        <a:solidFill>
                          <a:schemeClr val="tx1"/>
                        </a:solidFill>
                        <a:latin typeface="Century Gothic" panose="020B0502020202020204" pitchFamily="34" charset="0"/>
                        <a:ea typeface="+mn-ea"/>
                        <a:cs typeface="+mn-cs"/>
                      </a:endParaRPr>
                    </a:p>
                  </a:txBody>
                  <a:tcP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l"/>
                      <a:endParaRPr lang="es-ES" sz="1600" b="0" i="0" kern="1200" dirty="0">
                        <a:solidFill>
                          <a:schemeClr val="tx1"/>
                        </a:solidFill>
                        <a:latin typeface="Century Gothic" panose="020B0502020202020204" pitchFamily="34" charset="0"/>
                        <a:ea typeface="+mn-ea"/>
                        <a:cs typeface="+mn-cs"/>
                      </a:endParaRP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45617994"/>
                  </a:ext>
                </a:extLst>
              </a:tr>
            </a:tbl>
          </a:graphicData>
        </a:graphic>
      </p:graphicFrame>
      <p:sp>
        <p:nvSpPr>
          <p:cNvPr id="9" name="Rectángulo 8">
            <a:extLst>
              <a:ext uri="{FF2B5EF4-FFF2-40B4-BE49-F238E27FC236}">
                <a16:creationId xmlns:a16="http://schemas.microsoft.com/office/drawing/2014/main" id="{90A3CB29-C250-4B47-835C-F518AB3A4D83}"/>
              </a:ext>
            </a:extLst>
          </p:cNvPr>
          <p:cNvSpPr/>
          <p:nvPr/>
        </p:nvSpPr>
        <p:spPr>
          <a:xfrm>
            <a:off x="2599549" y="154011"/>
            <a:ext cx="7008649" cy="707886"/>
          </a:xfrm>
          <a:prstGeom prst="rect">
            <a:avLst/>
          </a:prstGeom>
          <a:noFill/>
        </p:spPr>
        <p:txBody>
          <a:bodyPr wrap="none" lIns="91440" tIns="45720" rIns="91440" bIns="45720">
            <a:spAutoFit/>
          </a:bodyPr>
          <a:lstStyle/>
          <a:p>
            <a:pPr algn="ctr"/>
            <a:r>
              <a:rPr lang="es-ES" sz="4000" b="1" cap="none" spc="0" dirty="0">
                <a:ln w="0">
                  <a:solidFill>
                    <a:schemeClr val="bg1"/>
                  </a:solidFill>
                </a:ln>
                <a:solidFill>
                  <a:schemeClr val="bg1"/>
                </a:solidFill>
                <a:effectLst>
                  <a:glow rad="101600">
                    <a:srgbClr val="E3D78F"/>
                  </a:glow>
                  <a:outerShdw blurRad="38100" dist="19050" dir="2700000" algn="tl" rotWithShape="0">
                    <a:schemeClr val="dk1">
                      <a:alpha val="40000"/>
                    </a:schemeClr>
                  </a:outerShdw>
                </a:effectLst>
                <a:latin typeface="Century Gothic" panose="020B0502020202020204" pitchFamily="34" charset="0"/>
              </a:rPr>
              <a:t>Viernes 30 de abril del 2021</a:t>
            </a:r>
          </a:p>
        </p:txBody>
      </p:sp>
      <p:pic>
        <p:nvPicPr>
          <p:cNvPr id="11" name="Imagen 10">
            <a:extLst>
              <a:ext uri="{FF2B5EF4-FFF2-40B4-BE49-F238E27FC236}">
                <a16:creationId xmlns:a16="http://schemas.microsoft.com/office/drawing/2014/main" id="{EE25C317-BDF2-49AE-9AB1-600A7513E0B3}"/>
              </a:ext>
            </a:extLst>
          </p:cNvPr>
          <p:cNvPicPr>
            <a:picLocks noChangeAspect="1"/>
          </p:cNvPicPr>
          <p:nvPr/>
        </p:nvPicPr>
        <p:blipFill>
          <a:blip r:embed="rId2"/>
          <a:stretch>
            <a:fillRect/>
          </a:stretch>
        </p:blipFill>
        <p:spPr>
          <a:xfrm flipH="1">
            <a:off x="9640076" y="3118920"/>
            <a:ext cx="3450148" cy="4022917"/>
          </a:xfrm>
          <a:prstGeom prst="rect">
            <a:avLst/>
          </a:prstGeom>
        </p:spPr>
      </p:pic>
    </p:spTree>
    <p:extLst>
      <p:ext uri="{BB962C8B-B14F-4D97-AF65-F5344CB8AC3E}">
        <p14:creationId xmlns:p14="http://schemas.microsoft.com/office/powerpoint/2010/main" val="715052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46E27888-CF3C-4297-B890-BCECAA8CF0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aphicFrame>
        <p:nvGraphicFramePr>
          <p:cNvPr id="12" name="Tabla 14">
            <a:extLst>
              <a:ext uri="{FF2B5EF4-FFF2-40B4-BE49-F238E27FC236}">
                <a16:creationId xmlns:a16="http://schemas.microsoft.com/office/drawing/2014/main" id="{C07390B5-A9E5-4DE4-B015-2D1E0A570637}"/>
              </a:ext>
            </a:extLst>
          </p:cNvPr>
          <p:cNvGraphicFramePr>
            <a:graphicFrameLocks noGrp="1"/>
          </p:cNvGraphicFramePr>
          <p:nvPr>
            <p:extLst>
              <p:ext uri="{D42A27DB-BD31-4B8C-83A1-F6EECF244321}">
                <p14:modId xmlns:p14="http://schemas.microsoft.com/office/powerpoint/2010/main" val="131753956"/>
              </p:ext>
            </p:extLst>
          </p:nvPr>
        </p:nvGraphicFramePr>
        <p:xfrm>
          <a:off x="569842" y="1286549"/>
          <a:ext cx="5420139" cy="2806404"/>
        </p:xfrm>
        <a:graphic>
          <a:graphicData uri="http://schemas.openxmlformats.org/drawingml/2006/table">
            <a:tbl>
              <a:tblPr firstRow="1" bandRow="1">
                <a:tableStyleId>{5C22544A-7EE6-4342-B048-85BDC9FD1C3A}</a:tableStyleId>
              </a:tblPr>
              <a:tblGrid>
                <a:gridCol w="1762539">
                  <a:extLst>
                    <a:ext uri="{9D8B030D-6E8A-4147-A177-3AD203B41FA5}">
                      <a16:colId xmlns:a16="http://schemas.microsoft.com/office/drawing/2014/main" val="3812802966"/>
                    </a:ext>
                  </a:extLst>
                </a:gridCol>
                <a:gridCol w="3657600">
                  <a:extLst>
                    <a:ext uri="{9D8B030D-6E8A-4147-A177-3AD203B41FA5}">
                      <a16:colId xmlns:a16="http://schemas.microsoft.com/office/drawing/2014/main" val="362808718"/>
                    </a:ext>
                  </a:extLst>
                </a:gridCol>
              </a:tblGrid>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Título del programa</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C99FF"/>
                    </a:solidFill>
                  </a:tcPr>
                </a:tc>
                <a:tc>
                  <a:txBody>
                    <a:bodyPr/>
                    <a:lstStyle/>
                    <a:p>
                      <a:pPr algn="ctr"/>
                      <a:r>
                        <a:rPr lang="es-ES" sz="1200" b="1" kern="1200" dirty="0">
                          <a:solidFill>
                            <a:schemeClr val="dk1"/>
                          </a:solidFill>
                          <a:effectLst/>
                          <a:latin typeface="Century Gothic" panose="020B0502020202020204" pitchFamily="34" charset="0"/>
                          <a:ea typeface="+mn-ea"/>
                          <a:cs typeface="+mn-cs"/>
                        </a:rPr>
                        <a:t>Canta, juega y diviértete</a:t>
                      </a:r>
                      <a:endParaRPr lang="es-MX" sz="1200" b="1" kern="1200" dirty="0">
                        <a:solidFill>
                          <a:schemeClr val="dk1"/>
                        </a:solidFill>
                        <a:effectLst/>
                        <a:latin typeface="Century Gothic" panose="020B0502020202020204" pitchFamily="34" charset="0"/>
                        <a:ea typeface="+mn-ea"/>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5357374"/>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Campo de formación</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82D8F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Artes</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9954072"/>
                  </a:ext>
                </a:extLst>
              </a:tr>
              <a:tr h="733764">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Aprendizaje esperado</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66FF66"/>
                    </a:solidFill>
                  </a:tcPr>
                </a:tc>
                <a:tc>
                  <a:txBody>
                    <a:bodyPr/>
                    <a:lstStyle/>
                    <a:p>
                      <a:pPr algn="ctr"/>
                      <a:r>
                        <a:rPr lang="es-ES" sz="1100" b="0" kern="1200" dirty="0">
                          <a:solidFill>
                            <a:schemeClr val="dk1"/>
                          </a:solidFill>
                          <a:effectLst/>
                          <a:latin typeface="Century Gothic" panose="020B0502020202020204" pitchFamily="34" charset="0"/>
                          <a:ea typeface="+mn-ea"/>
                          <a:cs typeface="+mn-cs"/>
                        </a:rPr>
                        <a:t>Produce sonidos al ritmo de la música con distintas partes del cuerpo, instrumentos y otros objetos.</a:t>
                      </a:r>
                      <a:endParaRPr lang="es-MX" sz="1100" b="0" kern="1200" dirty="0">
                        <a:solidFill>
                          <a:schemeClr val="dk1"/>
                        </a:solidFill>
                        <a:effectLst/>
                        <a:latin typeface="Century Gothic" panose="020B0502020202020204" pitchFamily="34" charset="0"/>
                        <a:ea typeface="+mn-ea"/>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74051965"/>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Materiales que usaremos hoy</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D966"/>
                    </a:solidFill>
                  </a:tcPr>
                </a:tc>
                <a:tc>
                  <a:txBody>
                    <a:bodyPr/>
                    <a:lstStyle/>
                    <a:p>
                      <a:pPr algn="ctr"/>
                      <a:r>
                        <a:rPr lang="es-MX" sz="1100" b="0" kern="1200" dirty="0">
                          <a:solidFill>
                            <a:schemeClr val="dk1"/>
                          </a:solidFill>
                          <a:effectLst/>
                          <a:latin typeface="Century Gothic" panose="020B0502020202020204" pitchFamily="34" charset="0"/>
                          <a:ea typeface="+mn-ea"/>
                          <a:cs typeface="+mn-cs"/>
                        </a:rPr>
                        <a:t>Cubetas, palos, cuaderno y colores.</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80583490"/>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Evidencia para la maestra</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66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Fotografía de la actividad: 2 y 3</a:t>
                      </a: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Audio de las respuestas de la actividad: 1</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9649881"/>
                  </a:ext>
                </a:extLst>
              </a:tr>
            </a:tbl>
          </a:graphicData>
        </a:graphic>
      </p:graphicFrame>
      <p:graphicFrame>
        <p:nvGraphicFramePr>
          <p:cNvPr id="7" name="Tabla 3">
            <a:extLst>
              <a:ext uri="{FF2B5EF4-FFF2-40B4-BE49-F238E27FC236}">
                <a16:creationId xmlns:a16="http://schemas.microsoft.com/office/drawing/2014/main" id="{7DFA1273-E070-4E26-9F86-E496C82C03F3}"/>
              </a:ext>
            </a:extLst>
          </p:cNvPr>
          <p:cNvGraphicFramePr>
            <a:graphicFrameLocks noGrp="1"/>
          </p:cNvGraphicFramePr>
          <p:nvPr>
            <p:extLst>
              <p:ext uri="{D42A27DB-BD31-4B8C-83A1-F6EECF244321}">
                <p14:modId xmlns:p14="http://schemas.microsoft.com/office/powerpoint/2010/main" val="241166248"/>
              </p:ext>
            </p:extLst>
          </p:nvPr>
        </p:nvGraphicFramePr>
        <p:xfrm>
          <a:off x="6202020" y="1079469"/>
          <a:ext cx="5367128" cy="5400000"/>
        </p:xfrm>
        <a:graphic>
          <a:graphicData uri="http://schemas.openxmlformats.org/drawingml/2006/table">
            <a:tbl>
              <a:tblPr firstRow="1" bandRow="1">
                <a:tableStyleId>{5C22544A-7EE6-4342-B048-85BDC9FD1C3A}</a:tableStyleId>
              </a:tblPr>
              <a:tblGrid>
                <a:gridCol w="553310">
                  <a:extLst>
                    <a:ext uri="{9D8B030D-6E8A-4147-A177-3AD203B41FA5}">
                      <a16:colId xmlns:a16="http://schemas.microsoft.com/office/drawing/2014/main" val="1425609933"/>
                    </a:ext>
                  </a:extLst>
                </a:gridCol>
                <a:gridCol w="3687383">
                  <a:extLst>
                    <a:ext uri="{9D8B030D-6E8A-4147-A177-3AD203B41FA5}">
                      <a16:colId xmlns:a16="http://schemas.microsoft.com/office/drawing/2014/main" val="944212097"/>
                    </a:ext>
                  </a:extLst>
                </a:gridCol>
                <a:gridCol w="1126435">
                  <a:extLst>
                    <a:ext uri="{9D8B030D-6E8A-4147-A177-3AD203B41FA5}">
                      <a16:colId xmlns:a16="http://schemas.microsoft.com/office/drawing/2014/main" val="2578009245"/>
                    </a:ext>
                  </a:extLst>
                </a:gridCol>
              </a:tblGrid>
              <a:tr h="1808257">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Inicio</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66FF66"/>
                    </a:solidFill>
                  </a:tcPr>
                </a:tc>
                <a:tc gridSpan="2">
                  <a:txBody>
                    <a:bodyPr/>
                    <a:lstStyle/>
                    <a:p>
                      <a:pPr algn="l"/>
                      <a:r>
                        <a:rPr lang="es-MX" b="1" dirty="0">
                          <a:solidFill>
                            <a:schemeClr val="tx1"/>
                          </a:solidFill>
                          <a:latin typeface="Century Gothic" panose="020B0502020202020204" pitchFamily="34" charset="0"/>
                        </a:rPr>
                        <a:t>Actividad 1: </a:t>
                      </a:r>
                      <a:r>
                        <a:rPr lang="es-ES" sz="1600" b="0" i="0" dirty="0">
                          <a:solidFill>
                            <a:schemeClr val="tx1"/>
                          </a:solidFill>
                          <a:latin typeface="Century Gothic" panose="020B0502020202020204" pitchFamily="34" charset="0"/>
                        </a:rPr>
                        <a:t>Observar el programa de aprende en casa y mirar los videos que se muestran en la televisión. Finalizando preguntar a su hijo o hija: ¿Cuál es tu canción favorita? ¿Por qué te gusta? Puedes cantar una parte. Grabar audio de sus respuestas. </a:t>
                      </a:r>
                      <a:endParaRPr lang="es-MX" sz="1600" b="0" i="0" dirty="0">
                        <a:solidFill>
                          <a:schemeClr val="tx1"/>
                        </a:solidFill>
                        <a:latin typeface="Century Gothic" panose="020B05020202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2848384295"/>
                  </a:ext>
                </a:extLst>
              </a:tr>
              <a:tr h="1808257">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Desarrollo</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82D8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b="1" dirty="0">
                          <a:solidFill>
                            <a:schemeClr val="tx1"/>
                          </a:solidFill>
                          <a:latin typeface="Century Gothic" panose="020B0502020202020204" pitchFamily="34" charset="0"/>
                        </a:rPr>
                        <a:t>Actividad 2: </a:t>
                      </a:r>
                      <a:r>
                        <a:rPr lang="es-MX" sz="1600" b="0" dirty="0">
                          <a:solidFill>
                            <a:schemeClr val="tx1"/>
                          </a:solidFill>
                          <a:latin typeface="Century Gothic" panose="020B0502020202020204" pitchFamily="34" charset="0"/>
                        </a:rPr>
                        <a:t>Jugar con cubetas, botellas y otros materiales a tener una batería, se le pondrá el sonido y pedir que intente producirlo, marcando el ritmo.</a:t>
                      </a:r>
                      <a:endParaRPr lang="es-MX" sz="1600" b="0" i="0" kern="1200" dirty="0">
                        <a:solidFill>
                          <a:schemeClr val="tx1"/>
                        </a:solidFill>
                        <a:latin typeface="Century Gothic" panose="020B0502020202020204" pitchFamily="34" charset="0"/>
                        <a:ea typeface="+mn-ea"/>
                        <a:cs typeface="+mn-cs"/>
                      </a:endParaRPr>
                    </a:p>
                  </a:txBody>
                  <a:tcPr marL="89535" marR="89535" marT="0" marB="0">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s-MX" sz="1600" b="0" i="0" kern="1200" dirty="0">
                        <a:solidFill>
                          <a:schemeClr val="tx1"/>
                        </a:solidFill>
                        <a:latin typeface="Century Gothic" panose="020B0502020202020204" pitchFamily="34" charset="0"/>
                        <a:ea typeface="+mn-ea"/>
                        <a:cs typeface="+mn-cs"/>
                      </a:endParaRPr>
                    </a:p>
                  </a:txBody>
                  <a:tcPr marL="89535" marR="89535" marT="0" marB="0">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1320290"/>
                  </a:ext>
                </a:extLst>
              </a:tr>
              <a:tr h="1783486">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Cierre</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C99FF"/>
                    </a:solidFill>
                  </a:tcPr>
                </a:tc>
                <a:tc>
                  <a:txBody>
                    <a:bodyPr/>
                    <a:lstStyle/>
                    <a:p>
                      <a:pPr algn="l"/>
                      <a:r>
                        <a:rPr lang="es-MX" b="1" dirty="0">
                          <a:solidFill>
                            <a:schemeClr val="tx1"/>
                          </a:solidFill>
                          <a:latin typeface="Century Gothic" panose="020B0502020202020204" pitchFamily="34" charset="0"/>
                        </a:rPr>
                        <a:t>Actividad 3: </a:t>
                      </a:r>
                      <a:r>
                        <a:rPr lang="es-ES" sz="1600" b="0" i="0" kern="1200" dirty="0">
                          <a:solidFill>
                            <a:schemeClr val="tx1"/>
                          </a:solidFill>
                          <a:latin typeface="Century Gothic" panose="020B0502020202020204" pitchFamily="34" charset="0"/>
                          <a:ea typeface="+mn-ea"/>
                          <a:cs typeface="+mn-cs"/>
                        </a:rPr>
                        <a:t>Observa los pasos e intenta realizarlos. Finalizando canta e intenta seguir el ritmo de tu canción usando los pasos, después escribe la canción que cantaste.</a:t>
                      </a:r>
                    </a:p>
                  </a:txBody>
                  <a:tcP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l"/>
                      <a:endParaRPr lang="es-ES" sz="1600" b="0" i="0" kern="1200" dirty="0">
                        <a:solidFill>
                          <a:schemeClr val="tx1"/>
                        </a:solidFill>
                        <a:latin typeface="Century Gothic" panose="020B0502020202020204" pitchFamily="34" charset="0"/>
                        <a:ea typeface="+mn-ea"/>
                        <a:cs typeface="+mn-cs"/>
                      </a:endParaRP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45617994"/>
                  </a:ext>
                </a:extLst>
              </a:tr>
            </a:tbl>
          </a:graphicData>
        </a:graphic>
      </p:graphicFrame>
      <p:sp>
        <p:nvSpPr>
          <p:cNvPr id="9" name="Rectángulo 8">
            <a:extLst>
              <a:ext uri="{FF2B5EF4-FFF2-40B4-BE49-F238E27FC236}">
                <a16:creationId xmlns:a16="http://schemas.microsoft.com/office/drawing/2014/main" id="{90A3CB29-C250-4B47-835C-F518AB3A4D83}"/>
              </a:ext>
            </a:extLst>
          </p:cNvPr>
          <p:cNvSpPr/>
          <p:nvPr/>
        </p:nvSpPr>
        <p:spPr>
          <a:xfrm>
            <a:off x="2819953" y="154011"/>
            <a:ext cx="6567825" cy="707886"/>
          </a:xfrm>
          <a:prstGeom prst="rect">
            <a:avLst/>
          </a:prstGeom>
          <a:noFill/>
        </p:spPr>
        <p:txBody>
          <a:bodyPr wrap="none" lIns="91440" tIns="45720" rIns="91440" bIns="45720">
            <a:spAutoFit/>
          </a:bodyPr>
          <a:lstStyle/>
          <a:p>
            <a:pPr algn="ctr"/>
            <a:r>
              <a:rPr lang="es-ES" sz="4000" b="1" cap="none" spc="0" dirty="0">
                <a:ln w="0">
                  <a:solidFill>
                    <a:schemeClr val="bg1"/>
                  </a:solidFill>
                </a:ln>
                <a:solidFill>
                  <a:schemeClr val="bg1"/>
                </a:solidFill>
                <a:effectLst>
                  <a:glow rad="101600">
                    <a:srgbClr val="E3D78F"/>
                  </a:glow>
                  <a:outerShdw blurRad="38100" dist="19050" dir="2700000" algn="tl" rotWithShape="0">
                    <a:schemeClr val="dk1">
                      <a:alpha val="40000"/>
                    </a:schemeClr>
                  </a:outerShdw>
                </a:effectLst>
                <a:latin typeface="Century Gothic" panose="020B0502020202020204" pitchFamily="34" charset="0"/>
              </a:rPr>
              <a:t>Lunes 26 de abril del 2021</a:t>
            </a:r>
          </a:p>
        </p:txBody>
      </p:sp>
      <p:pic>
        <p:nvPicPr>
          <p:cNvPr id="11" name="Imagen 10">
            <a:extLst>
              <a:ext uri="{FF2B5EF4-FFF2-40B4-BE49-F238E27FC236}">
                <a16:creationId xmlns:a16="http://schemas.microsoft.com/office/drawing/2014/main" id="{EE25C317-BDF2-49AE-9AB1-600A7513E0B3}"/>
              </a:ext>
            </a:extLst>
          </p:cNvPr>
          <p:cNvPicPr>
            <a:picLocks noChangeAspect="1"/>
          </p:cNvPicPr>
          <p:nvPr/>
        </p:nvPicPr>
        <p:blipFill>
          <a:blip r:embed="rId3"/>
          <a:stretch>
            <a:fillRect/>
          </a:stretch>
        </p:blipFill>
        <p:spPr>
          <a:xfrm flipH="1">
            <a:off x="9640076" y="3118920"/>
            <a:ext cx="3450148" cy="4022917"/>
          </a:xfrm>
          <a:prstGeom prst="rect">
            <a:avLst/>
          </a:prstGeom>
        </p:spPr>
      </p:pic>
    </p:spTree>
    <p:extLst>
      <p:ext uri="{BB962C8B-B14F-4D97-AF65-F5344CB8AC3E}">
        <p14:creationId xmlns:p14="http://schemas.microsoft.com/office/powerpoint/2010/main" val="1258354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a 14">
            <a:extLst>
              <a:ext uri="{FF2B5EF4-FFF2-40B4-BE49-F238E27FC236}">
                <a16:creationId xmlns:a16="http://schemas.microsoft.com/office/drawing/2014/main" id="{C07390B5-A9E5-4DE4-B015-2D1E0A570637}"/>
              </a:ext>
            </a:extLst>
          </p:cNvPr>
          <p:cNvGraphicFramePr>
            <a:graphicFrameLocks noGrp="1"/>
          </p:cNvGraphicFramePr>
          <p:nvPr>
            <p:extLst>
              <p:ext uri="{D42A27DB-BD31-4B8C-83A1-F6EECF244321}">
                <p14:modId xmlns:p14="http://schemas.microsoft.com/office/powerpoint/2010/main" val="3006193917"/>
              </p:ext>
            </p:extLst>
          </p:nvPr>
        </p:nvGraphicFramePr>
        <p:xfrm>
          <a:off x="569842" y="1286549"/>
          <a:ext cx="5420139" cy="2834640"/>
        </p:xfrm>
        <a:graphic>
          <a:graphicData uri="http://schemas.openxmlformats.org/drawingml/2006/table">
            <a:tbl>
              <a:tblPr firstRow="1" bandRow="1">
                <a:tableStyleId>{5C22544A-7EE6-4342-B048-85BDC9FD1C3A}</a:tableStyleId>
              </a:tblPr>
              <a:tblGrid>
                <a:gridCol w="1762539">
                  <a:extLst>
                    <a:ext uri="{9D8B030D-6E8A-4147-A177-3AD203B41FA5}">
                      <a16:colId xmlns:a16="http://schemas.microsoft.com/office/drawing/2014/main" val="3812802966"/>
                    </a:ext>
                  </a:extLst>
                </a:gridCol>
                <a:gridCol w="3657600">
                  <a:extLst>
                    <a:ext uri="{9D8B030D-6E8A-4147-A177-3AD203B41FA5}">
                      <a16:colId xmlns:a16="http://schemas.microsoft.com/office/drawing/2014/main" val="362808718"/>
                    </a:ext>
                  </a:extLst>
                </a:gridCol>
              </a:tblGrid>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Título del programa</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C99FF"/>
                    </a:solidFill>
                  </a:tcPr>
                </a:tc>
                <a:tc>
                  <a:txBody>
                    <a:bodyPr/>
                    <a:lstStyle/>
                    <a:p>
                      <a:pPr algn="ctr"/>
                      <a:r>
                        <a:rPr lang="es-ES" sz="1200" b="1" kern="1200" dirty="0">
                          <a:solidFill>
                            <a:schemeClr val="dk1"/>
                          </a:solidFill>
                          <a:effectLst/>
                          <a:latin typeface="Century Gothic" panose="020B0502020202020204" pitchFamily="34" charset="0"/>
                          <a:ea typeface="+mn-ea"/>
                          <a:cs typeface="+mn-cs"/>
                        </a:rPr>
                        <a:t>Tengo una mascota</a:t>
                      </a:r>
                      <a:endParaRPr lang="es-MX" sz="1200" b="1" kern="1200" dirty="0">
                        <a:solidFill>
                          <a:schemeClr val="dk1"/>
                        </a:solidFill>
                        <a:effectLst/>
                        <a:latin typeface="Century Gothic" panose="020B0502020202020204" pitchFamily="34" charset="0"/>
                        <a:ea typeface="+mn-ea"/>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5357374"/>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Campo de formación</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82D8F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100" b="0" kern="1200" dirty="0">
                          <a:solidFill>
                            <a:schemeClr val="dk1"/>
                          </a:solidFill>
                          <a:effectLst/>
                          <a:latin typeface="Century Gothic" panose="020B0502020202020204" pitchFamily="34" charset="0"/>
                          <a:ea typeface="+mn-ea"/>
                          <a:cs typeface="+mn-cs"/>
                        </a:rPr>
                        <a:t>Exploración y comprensión del mundo natural y social</a:t>
                      </a:r>
                      <a:endParaRPr lang="es-MX" sz="1100" b="0" kern="1200" dirty="0">
                        <a:solidFill>
                          <a:schemeClr val="dk1"/>
                        </a:solidFill>
                        <a:effectLst/>
                        <a:latin typeface="Century Gothic" panose="020B0502020202020204" pitchFamily="34" charset="0"/>
                        <a:ea typeface="+mn-ea"/>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9954072"/>
                  </a:ext>
                </a:extLst>
              </a:tr>
              <a:tr h="733764">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Aprendizaje esperado</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66FF66"/>
                    </a:solidFill>
                  </a:tcPr>
                </a:tc>
                <a:tc>
                  <a:txBody>
                    <a:bodyPr/>
                    <a:lstStyle/>
                    <a:p>
                      <a:pPr algn="ctr"/>
                      <a:r>
                        <a:rPr lang="es-ES" sz="1100" b="0" kern="1200" dirty="0">
                          <a:solidFill>
                            <a:schemeClr val="dk1"/>
                          </a:solidFill>
                          <a:effectLst/>
                          <a:latin typeface="Century Gothic" panose="020B0502020202020204" pitchFamily="34" charset="0"/>
                          <a:ea typeface="+mn-ea"/>
                          <a:cs typeface="+mn-cs"/>
                        </a:rPr>
                        <a:t>Obtiene, registra, representa y describe información para responder dudas y ampliar su conocimiento en relación con plantas, animales y otros elementos naturales.</a:t>
                      </a:r>
                      <a:endParaRPr lang="es-MX" sz="1100" b="0" kern="1200" dirty="0">
                        <a:solidFill>
                          <a:schemeClr val="dk1"/>
                        </a:solidFill>
                        <a:effectLst/>
                        <a:latin typeface="Century Gothic" panose="020B0502020202020204" pitchFamily="34" charset="0"/>
                        <a:ea typeface="+mn-ea"/>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74051965"/>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Materiales que usaremos hoy</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D966"/>
                    </a:solidFill>
                  </a:tcPr>
                </a:tc>
                <a:tc>
                  <a:txBody>
                    <a:bodyPr/>
                    <a:lstStyle/>
                    <a:p>
                      <a:pPr algn="ctr"/>
                      <a:r>
                        <a:rPr lang="es-MX" sz="1100" b="0" kern="1200" dirty="0">
                          <a:solidFill>
                            <a:schemeClr val="dk1"/>
                          </a:solidFill>
                          <a:effectLst/>
                          <a:latin typeface="Century Gothic" panose="020B0502020202020204" pitchFamily="34" charset="0"/>
                          <a:ea typeface="+mn-ea"/>
                          <a:cs typeface="+mn-cs"/>
                        </a:rPr>
                        <a:t>Cuaderno, materiales reciclados para el traje, colores y pegamento.</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80583490"/>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Evidencia para la maestra</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66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Fotografía de la actividad: 2 y 3</a:t>
                      </a: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Audio de las respuestas de la actividad: 1</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9649881"/>
                  </a:ext>
                </a:extLst>
              </a:tr>
            </a:tbl>
          </a:graphicData>
        </a:graphic>
      </p:graphicFrame>
      <p:graphicFrame>
        <p:nvGraphicFramePr>
          <p:cNvPr id="7" name="Tabla 3">
            <a:extLst>
              <a:ext uri="{FF2B5EF4-FFF2-40B4-BE49-F238E27FC236}">
                <a16:creationId xmlns:a16="http://schemas.microsoft.com/office/drawing/2014/main" id="{7DFA1273-E070-4E26-9F86-E496C82C03F3}"/>
              </a:ext>
            </a:extLst>
          </p:cNvPr>
          <p:cNvGraphicFramePr>
            <a:graphicFrameLocks noGrp="1"/>
          </p:cNvGraphicFramePr>
          <p:nvPr>
            <p:extLst>
              <p:ext uri="{D42A27DB-BD31-4B8C-83A1-F6EECF244321}">
                <p14:modId xmlns:p14="http://schemas.microsoft.com/office/powerpoint/2010/main" val="2770864332"/>
              </p:ext>
            </p:extLst>
          </p:nvPr>
        </p:nvGraphicFramePr>
        <p:xfrm>
          <a:off x="6202020" y="1079469"/>
          <a:ext cx="5367128" cy="5450188"/>
        </p:xfrm>
        <a:graphic>
          <a:graphicData uri="http://schemas.openxmlformats.org/drawingml/2006/table">
            <a:tbl>
              <a:tblPr firstRow="1" bandRow="1">
                <a:tableStyleId>{5C22544A-7EE6-4342-B048-85BDC9FD1C3A}</a:tableStyleId>
              </a:tblPr>
              <a:tblGrid>
                <a:gridCol w="553310">
                  <a:extLst>
                    <a:ext uri="{9D8B030D-6E8A-4147-A177-3AD203B41FA5}">
                      <a16:colId xmlns:a16="http://schemas.microsoft.com/office/drawing/2014/main" val="1425609933"/>
                    </a:ext>
                  </a:extLst>
                </a:gridCol>
                <a:gridCol w="3687383">
                  <a:extLst>
                    <a:ext uri="{9D8B030D-6E8A-4147-A177-3AD203B41FA5}">
                      <a16:colId xmlns:a16="http://schemas.microsoft.com/office/drawing/2014/main" val="944212097"/>
                    </a:ext>
                  </a:extLst>
                </a:gridCol>
                <a:gridCol w="1126435">
                  <a:extLst>
                    <a:ext uri="{9D8B030D-6E8A-4147-A177-3AD203B41FA5}">
                      <a16:colId xmlns:a16="http://schemas.microsoft.com/office/drawing/2014/main" val="2578009245"/>
                    </a:ext>
                  </a:extLst>
                </a:gridCol>
              </a:tblGrid>
              <a:tr h="1808257">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Inicio</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66FF66"/>
                    </a:solidFill>
                  </a:tcPr>
                </a:tc>
                <a:tc gridSpan="2">
                  <a:txBody>
                    <a:bodyPr/>
                    <a:lstStyle/>
                    <a:p>
                      <a:pPr algn="l"/>
                      <a:r>
                        <a:rPr lang="es-MX" b="1" dirty="0">
                          <a:solidFill>
                            <a:schemeClr val="tx1"/>
                          </a:solidFill>
                          <a:latin typeface="Century Gothic" panose="020B0502020202020204" pitchFamily="34" charset="0"/>
                        </a:rPr>
                        <a:t>Actividad 1: </a:t>
                      </a:r>
                      <a:r>
                        <a:rPr lang="es-ES" sz="1600" b="0" i="0" dirty="0">
                          <a:solidFill>
                            <a:schemeClr val="tx1"/>
                          </a:solidFill>
                          <a:latin typeface="Century Gothic" panose="020B0502020202020204" pitchFamily="34" charset="0"/>
                        </a:rPr>
                        <a:t>Observar el programa de aprende en casa y mirar los videos que se muestran en la televisión. Finalizando preguntar a su hijo o hija: ¿Qué animales puedes tener de mascota? ¿Puedes tener un león de mascota? ¿Puedes tener un elefante de mascota? ¿Qué pasaría si tenemos a esos animales en nuestra casa? Grabar audio de sus respuestas.</a:t>
                      </a:r>
                      <a:endParaRPr lang="es-MX" sz="1600" b="0" i="0" dirty="0">
                        <a:solidFill>
                          <a:schemeClr val="tx1"/>
                        </a:solidFill>
                        <a:latin typeface="Century Gothic" panose="020B05020202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2848384295"/>
                  </a:ext>
                </a:extLst>
              </a:tr>
              <a:tr h="1350222">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Desarrollo</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82D8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b="1" dirty="0">
                          <a:solidFill>
                            <a:schemeClr val="tx1"/>
                          </a:solidFill>
                          <a:latin typeface="Century Gothic" panose="020B0502020202020204" pitchFamily="34" charset="0"/>
                        </a:rPr>
                        <a:t>Actividad 2: </a:t>
                      </a:r>
                      <a:r>
                        <a:rPr lang="es-MX" sz="1600" dirty="0">
                          <a:latin typeface="Century Gothic" panose="020B0502020202020204" pitchFamily="34" charset="0"/>
                        </a:rPr>
                        <a:t>Indicar al alumno o alumna que escriba lo importante de tener una mascota, que es lo que come y los cuidados que tenemos que tener.</a:t>
                      </a:r>
                      <a:endParaRPr lang="es-MX" sz="1600" b="0" i="0" kern="1200" dirty="0">
                        <a:solidFill>
                          <a:schemeClr val="tx1"/>
                        </a:solidFill>
                        <a:latin typeface="Century Gothic" panose="020B0502020202020204" pitchFamily="34" charset="0"/>
                        <a:ea typeface="+mn-ea"/>
                        <a:cs typeface="+mn-cs"/>
                      </a:endParaRPr>
                    </a:p>
                  </a:txBody>
                  <a:tcPr marL="89535" marR="89535" marT="0" marB="0">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s-MX" sz="1600" b="0" i="0" kern="1200" dirty="0">
                        <a:solidFill>
                          <a:schemeClr val="tx1"/>
                        </a:solidFill>
                        <a:latin typeface="Century Gothic" panose="020B0502020202020204" pitchFamily="34" charset="0"/>
                        <a:ea typeface="+mn-ea"/>
                        <a:cs typeface="+mn-cs"/>
                      </a:endParaRPr>
                    </a:p>
                  </a:txBody>
                  <a:tcPr marL="89535" marR="89535" marT="0" marB="0">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1320290"/>
                  </a:ext>
                </a:extLst>
              </a:tr>
              <a:tr h="1783486">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Cierre</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C99FF"/>
                    </a:solidFill>
                  </a:tcPr>
                </a:tc>
                <a:tc>
                  <a:txBody>
                    <a:bodyPr/>
                    <a:lstStyle/>
                    <a:p>
                      <a:pPr algn="l"/>
                      <a:r>
                        <a:rPr lang="es-MX" b="1" dirty="0">
                          <a:solidFill>
                            <a:schemeClr val="tx1"/>
                          </a:solidFill>
                          <a:latin typeface="Century Gothic" panose="020B0502020202020204" pitchFamily="34" charset="0"/>
                        </a:rPr>
                        <a:t>Actividad 3: </a:t>
                      </a:r>
                      <a:r>
                        <a:rPr lang="es-ES" sz="1600" b="0" i="0" kern="1200" dirty="0">
                          <a:solidFill>
                            <a:schemeClr val="tx1"/>
                          </a:solidFill>
                          <a:latin typeface="Century Gothic" panose="020B0502020202020204" pitchFamily="34" charset="0"/>
                          <a:ea typeface="+mn-ea"/>
                          <a:cs typeface="+mn-cs"/>
                        </a:rPr>
                        <a:t>Indicar al alumno que se vista como su mascota e imite todo lo que hace durante unos 10 minutos.</a:t>
                      </a:r>
                    </a:p>
                  </a:txBody>
                  <a:tcP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l"/>
                      <a:endParaRPr lang="es-ES" sz="1600" b="0" i="0" kern="1200" dirty="0">
                        <a:solidFill>
                          <a:schemeClr val="tx1"/>
                        </a:solidFill>
                        <a:latin typeface="Century Gothic" panose="020B0502020202020204" pitchFamily="34" charset="0"/>
                        <a:ea typeface="+mn-ea"/>
                        <a:cs typeface="+mn-cs"/>
                      </a:endParaRP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45617994"/>
                  </a:ext>
                </a:extLst>
              </a:tr>
            </a:tbl>
          </a:graphicData>
        </a:graphic>
      </p:graphicFrame>
      <p:sp>
        <p:nvSpPr>
          <p:cNvPr id="9" name="Rectángulo 8">
            <a:extLst>
              <a:ext uri="{FF2B5EF4-FFF2-40B4-BE49-F238E27FC236}">
                <a16:creationId xmlns:a16="http://schemas.microsoft.com/office/drawing/2014/main" id="{90A3CB29-C250-4B47-835C-F518AB3A4D83}"/>
              </a:ext>
            </a:extLst>
          </p:cNvPr>
          <p:cNvSpPr/>
          <p:nvPr/>
        </p:nvSpPr>
        <p:spPr>
          <a:xfrm>
            <a:off x="2682100" y="154011"/>
            <a:ext cx="6843540" cy="707886"/>
          </a:xfrm>
          <a:prstGeom prst="rect">
            <a:avLst/>
          </a:prstGeom>
          <a:noFill/>
        </p:spPr>
        <p:txBody>
          <a:bodyPr wrap="none" lIns="91440" tIns="45720" rIns="91440" bIns="45720">
            <a:spAutoFit/>
          </a:bodyPr>
          <a:lstStyle/>
          <a:p>
            <a:pPr algn="ctr"/>
            <a:r>
              <a:rPr lang="es-ES" sz="4000" b="1" cap="none" spc="0" dirty="0">
                <a:ln w="0">
                  <a:solidFill>
                    <a:schemeClr val="bg1"/>
                  </a:solidFill>
                </a:ln>
                <a:solidFill>
                  <a:schemeClr val="bg1"/>
                </a:solidFill>
                <a:effectLst>
                  <a:glow rad="101600">
                    <a:srgbClr val="E3D78F"/>
                  </a:glow>
                  <a:outerShdw blurRad="38100" dist="19050" dir="2700000" algn="tl" rotWithShape="0">
                    <a:schemeClr val="dk1">
                      <a:alpha val="40000"/>
                    </a:schemeClr>
                  </a:outerShdw>
                </a:effectLst>
                <a:latin typeface="Century Gothic" panose="020B0502020202020204" pitchFamily="34" charset="0"/>
              </a:rPr>
              <a:t>Martes 27 de abril del 2021</a:t>
            </a:r>
          </a:p>
        </p:txBody>
      </p:sp>
      <p:pic>
        <p:nvPicPr>
          <p:cNvPr id="11" name="Imagen 10">
            <a:extLst>
              <a:ext uri="{FF2B5EF4-FFF2-40B4-BE49-F238E27FC236}">
                <a16:creationId xmlns:a16="http://schemas.microsoft.com/office/drawing/2014/main" id="{EE25C317-BDF2-49AE-9AB1-600A7513E0B3}"/>
              </a:ext>
            </a:extLst>
          </p:cNvPr>
          <p:cNvPicPr>
            <a:picLocks noChangeAspect="1"/>
          </p:cNvPicPr>
          <p:nvPr/>
        </p:nvPicPr>
        <p:blipFill>
          <a:blip r:embed="rId2"/>
          <a:stretch>
            <a:fillRect/>
          </a:stretch>
        </p:blipFill>
        <p:spPr>
          <a:xfrm flipH="1">
            <a:off x="9640076" y="3118920"/>
            <a:ext cx="3450148" cy="4022917"/>
          </a:xfrm>
          <a:prstGeom prst="rect">
            <a:avLst/>
          </a:prstGeom>
        </p:spPr>
      </p:pic>
    </p:spTree>
    <p:extLst>
      <p:ext uri="{BB962C8B-B14F-4D97-AF65-F5344CB8AC3E}">
        <p14:creationId xmlns:p14="http://schemas.microsoft.com/office/powerpoint/2010/main" val="2139219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a 14">
            <a:extLst>
              <a:ext uri="{FF2B5EF4-FFF2-40B4-BE49-F238E27FC236}">
                <a16:creationId xmlns:a16="http://schemas.microsoft.com/office/drawing/2014/main" id="{C07390B5-A9E5-4DE4-B015-2D1E0A570637}"/>
              </a:ext>
            </a:extLst>
          </p:cNvPr>
          <p:cNvGraphicFramePr>
            <a:graphicFrameLocks noGrp="1"/>
          </p:cNvGraphicFramePr>
          <p:nvPr>
            <p:extLst>
              <p:ext uri="{D42A27DB-BD31-4B8C-83A1-F6EECF244321}">
                <p14:modId xmlns:p14="http://schemas.microsoft.com/office/powerpoint/2010/main" val="3972780116"/>
              </p:ext>
            </p:extLst>
          </p:nvPr>
        </p:nvGraphicFramePr>
        <p:xfrm>
          <a:off x="569842" y="1286549"/>
          <a:ext cx="5420139" cy="2806404"/>
        </p:xfrm>
        <a:graphic>
          <a:graphicData uri="http://schemas.openxmlformats.org/drawingml/2006/table">
            <a:tbl>
              <a:tblPr firstRow="1" bandRow="1">
                <a:tableStyleId>{5C22544A-7EE6-4342-B048-85BDC9FD1C3A}</a:tableStyleId>
              </a:tblPr>
              <a:tblGrid>
                <a:gridCol w="1762539">
                  <a:extLst>
                    <a:ext uri="{9D8B030D-6E8A-4147-A177-3AD203B41FA5}">
                      <a16:colId xmlns:a16="http://schemas.microsoft.com/office/drawing/2014/main" val="3812802966"/>
                    </a:ext>
                  </a:extLst>
                </a:gridCol>
                <a:gridCol w="3657600">
                  <a:extLst>
                    <a:ext uri="{9D8B030D-6E8A-4147-A177-3AD203B41FA5}">
                      <a16:colId xmlns:a16="http://schemas.microsoft.com/office/drawing/2014/main" val="362808718"/>
                    </a:ext>
                  </a:extLst>
                </a:gridCol>
              </a:tblGrid>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Título del programa</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C99FF"/>
                    </a:solidFill>
                  </a:tcPr>
                </a:tc>
                <a:tc>
                  <a:txBody>
                    <a:bodyPr/>
                    <a:lstStyle/>
                    <a:p>
                      <a:pPr algn="ctr"/>
                      <a:r>
                        <a:rPr lang="es-ES" sz="1200" b="1" kern="1200" dirty="0">
                          <a:solidFill>
                            <a:schemeClr val="dk1"/>
                          </a:solidFill>
                          <a:effectLst/>
                          <a:latin typeface="Century Gothic" panose="020B0502020202020204" pitchFamily="34" charset="0"/>
                          <a:ea typeface="+mn-ea"/>
                          <a:cs typeface="+mn-cs"/>
                        </a:rPr>
                        <a:t>Cuento puntos</a:t>
                      </a:r>
                      <a:endParaRPr lang="es-MX" sz="1200" b="1" kern="1200" dirty="0">
                        <a:solidFill>
                          <a:schemeClr val="dk1"/>
                        </a:solidFill>
                        <a:effectLst/>
                        <a:latin typeface="Century Gothic" panose="020B0502020202020204" pitchFamily="34" charset="0"/>
                        <a:ea typeface="+mn-ea"/>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5357374"/>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Campo de formación</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82D8F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Pensamiento matemático</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9954072"/>
                  </a:ext>
                </a:extLst>
              </a:tr>
              <a:tr h="733764">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Aprendizaje esperado</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66FF66"/>
                    </a:solidFill>
                  </a:tcPr>
                </a:tc>
                <a:tc>
                  <a:txBody>
                    <a:bodyPr/>
                    <a:lstStyle/>
                    <a:p>
                      <a:pPr algn="ctr"/>
                      <a:r>
                        <a:rPr lang="es-ES" sz="1100" b="0" kern="1200" dirty="0">
                          <a:solidFill>
                            <a:schemeClr val="dk1"/>
                          </a:solidFill>
                          <a:effectLst/>
                          <a:latin typeface="Century Gothic" panose="020B0502020202020204" pitchFamily="34" charset="0"/>
                          <a:ea typeface="+mn-ea"/>
                          <a:cs typeface="+mn-cs"/>
                        </a:rPr>
                        <a:t>Identifica algunos usos de los números en la vida cotidiana y entiende que significan. </a:t>
                      </a:r>
                      <a:endParaRPr lang="es-MX" sz="1100" b="0" kern="1200" dirty="0">
                        <a:solidFill>
                          <a:schemeClr val="dk1"/>
                        </a:solidFill>
                        <a:effectLst/>
                        <a:latin typeface="Century Gothic" panose="020B0502020202020204" pitchFamily="34" charset="0"/>
                        <a:ea typeface="+mn-ea"/>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74051965"/>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Materiales que usaremos hoy</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D966"/>
                    </a:solidFill>
                  </a:tcPr>
                </a:tc>
                <a:tc>
                  <a:txBody>
                    <a:bodyPr/>
                    <a:lstStyle/>
                    <a:p>
                      <a:pPr algn="ctr"/>
                      <a:r>
                        <a:rPr lang="es-MX" sz="1100" b="0" kern="1200" dirty="0">
                          <a:solidFill>
                            <a:schemeClr val="dk1"/>
                          </a:solidFill>
                          <a:effectLst/>
                          <a:latin typeface="Century Gothic" panose="020B0502020202020204" pitchFamily="34" charset="0"/>
                          <a:ea typeface="+mn-ea"/>
                          <a:cs typeface="+mn-cs"/>
                        </a:rPr>
                        <a:t>Pegatinas, pintura, cartón, vasos de plástico o desechables, cuaderno y colores.</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80583490"/>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Evidencia para la maestra</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66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Fotografía de la actividad: 1, 2 y 3</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9649881"/>
                  </a:ext>
                </a:extLst>
              </a:tr>
            </a:tbl>
          </a:graphicData>
        </a:graphic>
      </p:graphicFrame>
      <p:graphicFrame>
        <p:nvGraphicFramePr>
          <p:cNvPr id="7" name="Tabla 3">
            <a:extLst>
              <a:ext uri="{FF2B5EF4-FFF2-40B4-BE49-F238E27FC236}">
                <a16:creationId xmlns:a16="http://schemas.microsoft.com/office/drawing/2014/main" id="{7DFA1273-E070-4E26-9F86-E496C82C03F3}"/>
              </a:ext>
            </a:extLst>
          </p:cNvPr>
          <p:cNvGraphicFramePr>
            <a:graphicFrameLocks noGrp="1"/>
          </p:cNvGraphicFramePr>
          <p:nvPr>
            <p:extLst>
              <p:ext uri="{D42A27DB-BD31-4B8C-83A1-F6EECF244321}">
                <p14:modId xmlns:p14="http://schemas.microsoft.com/office/powerpoint/2010/main" val="3327906402"/>
              </p:ext>
            </p:extLst>
          </p:nvPr>
        </p:nvGraphicFramePr>
        <p:xfrm>
          <a:off x="6202020" y="1079469"/>
          <a:ext cx="5367128" cy="5400000"/>
        </p:xfrm>
        <a:graphic>
          <a:graphicData uri="http://schemas.openxmlformats.org/drawingml/2006/table">
            <a:tbl>
              <a:tblPr firstRow="1" bandRow="1">
                <a:tableStyleId>{5C22544A-7EE6-4342-B048-85BDC9FD1C3A}</a:tableStyleId>
              </a:tblPr>
              <a:tblGrid>
                <a:gridCol w="553310">
                  <a:extLst>
                    <a:ext uri="{9D8B030D-6E8A-4147-A177-3AD203B41FA5}">
                      <a16:colId xmlns:a16="http://schemas.microsoft.com/office/drawing/2014/main" val="1425609933"/>
                    </a:ext>
                  </a:extLst>
                </a:gridCol>
                <a:gridCol w="3687383">
                  <a:extLst>
                    <a:ext uri="{9D8B030D-6E8A-4147-A177-3AD203B41FA5}">
                      <a16:colId xmlns:a16="http://schemas.microsoft.com/office/drawing/2014/main" val="944212097"/>
                    </a:ext>
                  </a:extLst>
                </a:gridCol>
                <a:gridCol w="1126435">
                  <a:extLst>
                    <a:ext uri="{9D8B030D-6E8A-4147-A177-3AD203B41FA5}">
                      <a16:colId xmlns:a16="http://schemas.microsoft.com/office/drawing/2014/main" val="2578009245"/>
                    </a:ext>
                  </a:extLst>
                </a:gridCol>
              </a:tblGrid>
              <a:tr h="1808257">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Inicio</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66FF66"/>
                    </a:solidFill>
                  </a:tcPr>
                </a:tc>
                <a:tc gridSpan="2">
                  <a:txBody>
                    <a:bodyPr/>
                    <a:lstStyle/>
                    <a:p>
                      <a:pPr algn="l"/>
                      <a:r>
                        <a:rPr lang="es-MX" b="1" dirty="0">
                          <a:solidFill>
                            <a:schemeClr val="tx1"/>
                          </a:solidFill>
                          <a:latin typeface="Century Gothic" panose="020B0502020202020204" pitchFamily="34" charset="0"/>
                        </a:rPr>
                        <a:t>Actividad 1: </a:t>
                      </a:r>
                      <a:r>
                        <a:rPr lang="es-ES" sz="1600" b="0" i="0" dirty="0">
                          <a:solidFill>
                            <a:schemeClr val="tx1"/>
                          </a:solidFill>
                          <a:latin typeface="Century Gothic" panose="020B0502020202020204" pitchFamily="34" charset="0"/>
                        </a:rPr>
                        <a:t>Observar el programa de aprende en casa y mirar los videos que se muestran en la televisión. Finalizando indicar a su hijo o hija que ponga los puntos según se le indiquen. Lo puede realizar con pegatinas o con pintura.</a:t>
                      </a:r>
                      <a:endParaRPr lang="es-MX" sz="1600" b="0" i="0" dirty="0">
                        <a:solidFill>
                          <a:schemeClr val="tx1"/>
                        </a:solidFill>
                        <a:latin typeface="Century Gothic" panose="020B05020202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2848384295"/>
                  </a:ext>
                </a:extLst>
              </a:tr>
              <a:tr h="1808257">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Desarrollo</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82D8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b="1" dirty="0">
                          <a:solidFill>
                            <a:schemeClr val="tx1"/>
                          </a:solidFill>
                          <a:latin typeface="Century Gothic" panose="020B0502020202020204" pitchFamily="34" charset="0"/>
                        </a:rPr>
                        <a:t>Actividad 2: </a:t>
                      </a:r>
                      <a:r>
                        <a:rPr lang="es-MX" sz="1600" b="0" dirty="0">
                          <a:solidFill>
                            <a:schemeClr val="tx1"/>
                          </a:solidFill>
                          <a:latin typeface="Century Gothic" panose="020B0502020202020204" pitchFamily="34" charset="0"/>
                        </a:rPr>
                        <a:t>Usar una hoja de papel para ponerle círculos, finalizando poner a cada vaso un numero y pedir al alumno que identifique el numero en cada conjunto de puntos. Hacer una actividad similar en el cuaderno.</a:t>
                      </a:r>
                      <a:endParaRPr lang="es-MX" sz="1600" b="0" i="0" kern="1200" dirty="0">
                        <a:solidFill>
                          <a:schemeClr val="tx1"/>
                        </a:solidFill>
                        <a:latin typeface="Century Gothic" panose="020B0502020202020204" pitchFamily="34" charset="0"/>
                        <a:ea typeface="+mn-ea"/>
                        <a:cs typeface="+mn-cs"/>
                      </a:endParaRPr>
                    </a:p>
                  </a:txBody>
                  <a:tcPr marL="89535" marR="89535" marT="0" marB="0">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s-MX" sz="1600" b="0" i="0" kern="1200" dirty="0">
                        <a:solidFill>
                          <a:schemeClr val="tx1"/>
                        </a:solidFill>
                        <a:latin typeface="Century Gothic" panose="020B0502020202020204" pitchFamily="34" charset="0"/>
                        <a:ea typeface="+mn-ea"/>
                        <a:cs typeface="+mn-cs"/>
                      </a:endParaRPr>
                    </a:p>
                  </a:txBody>
                  <a:tcPr marL="89535" marR="89535" marT="0" marB="0">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1320290"/>
                  </a:ext>
                </a:extLst>
              </a:tr>
              <a:tr h="1783486">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Cierre</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C99FF"/>
                    </a:solidFill>
                  </a:tcPr>
                </a:tc>
                <a:tc>
                  <a:txBody>
                    <a:bodyPr/>
                    <a:lstStyle/>
                    <a:p>
                      <a:pPr algn="l"/>
                      <a:r>
                        <a:rPr lang="es-MX" b="1" dirty="0">
                          <a:solidFill>
                            <a:schemeClr val="tx1"/>
                          </a:solidFill>
                          <a:latin typeface="Century Gothic" panose="020B0502020202020204" pitchFamily="34" charset="0"/>
                        </a:rPr>
                        <a:t>Actividad 3: </a:t>
                      </a:r>
                      <a:r>
                        <a:rPr lang="es-ES" sz="1600" b="0" i="0" kern="1200" dirty="0">
                          <a:solidFill>
                            <a:schemeClr val="tx1"/>
                          </a:solidFill>
                          <a:latin typeface="Century Gothic" panose="020B0502020202020204" pitchFamily="34" charset="0"/>
                          <a:ea typeface="+mn-ea"/>
                          <a:cs typeface="+mn-cs"/>
                        </a:rPr>
                        <a:t>Continuar usando vasos pero ahora le pondremos a cada vaso unos puntos y ordenar según se nos indique.</a:t>
                      </a:r>
                    </a:p>
                  </a:txBody>
                  <a:tcP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l"/>
                      <a:endParaRPr lang="es-ES" sz="1600" b="0" i="0" kern="1200" dirty="0">
                        <a:solidFill>
                          <a:schemeClr val="tx1"/>
                        </a:solidFill>
                        <a:latin typeface="Century Gothic" panose="020B0502020202020204" pitchFamily="34" charset="0"/>
                        <a:ea typeface="+mn-ea"/>
                        <a:cs typeface="+mn-cs"/>
                      </a:endParaRP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45617994"/>
                  </a:ext>
                </a:extLst>
              </a:tr>
            </a:tbl>
          </a:graphicData>
        </a:graphic>
      </p:graphicFrame>
      <p:sp>
        <p:nvSpPr>
          <p:cNvPr id="9" name="Rectángulo 8">
            <a:extLst>
              <a:ext uri="{FF2B5EF4-FFF2-40B4-BE49-F238E27FC236}">
                <a16:creationId xmlns:a16="http://schemas.microsoft.com/office/drawing/2014/main" id="{90A3CB29-C250-4B47-835C-F518AB3A4D83}"/>
              </a:ext>
            </a:extLst>
          </p:cNvPr>
          <p:cNvSpPr/>
          <p:nvPr/>
        </p:nvSpPr>
        <p:spPr>
          <a:xfrm>
            <a:off x="2682100" y="154011"/>
            <a:ext cx="6843540" cy="707886"/>
          </a:xfrm>
          <a:prstGeom prst="rect">
            <a:avLst/>
          </a:prstGeom>
          <a:noFill/>
        </p:spPr>
        <p:txBody>
          <a:bodyPr wrap="none" lIns="91440" tIns="45720" rIns="91440" bIns="45720">
            <a:spAutoFit/>
          </a:bodyPr>
          <a:lstStyle/>
          <a:p>
            <a:pPr algn="ctr"/>
            <a:r>
              <a:rPr lang="es-ES" sz="4000" b="1" cap="none" spc="0" dirty="0">
                <a:ln w="0">
                  <a:solidFill>
                    <a:schemeClr val="bg1"/>
                  </a:solidFill>
                </a:ln>
                <a:solidFill>
                  <a:schemeClr val="bg1"/>
                </a:solidFill>
                <a:effectLst>
                  <a:glow rad="101600">
                    <a:srgbClr val="E3D78F"/>
                  </a:glow>
                  <a:outerShdw blurRad="38100" dist="19050" dir="2700000" algn="tl" rotWithShape="0">
                    <a:schemeClr val="dk1">
                      <a:alpha val="40000"/>
                    </a:schemeClr>
                  </a:outerShdw>
                </a:effectLst>
                <a:latin typeface="Century Gothic" panose="020B0502020202020204" pitchFamily="34" charset="0"/>
              </a:rPr>
              <a:t>Martes 27 de abril del 2021</a:t>
            </a:r>
          </a:p>
        </p:txBody>
      </p:sp>
      <p:pic>
        <p:nvPicPr>
          <p:cNvPr id="11" name="Imagen 10">
            <a:extLst>
              <a:ext uri="{FF2B5EF4-FFF2-40B4-BE49-F238E27FC236}">
                <a16:creationId xmlns:a16="http://schemas.microsoft.com/office/drawing/2014/main" id="{EE25C317-BDF2-49AE-9AB1-600A7513E0B3}"/>
              </a:ext>
            </a:extLst>
          </p:cNvPr>
          <p:cNvPicPr>
            <a:picLocks noChangeAspect="1"/>
          </p:cNvPicPr>
          <p:nvPr/>
        </p:nvPicPr>
        <p:blipFill>
          <a:blip r:embed="rId2"/>
          <a:stretch>
            <a:fillRect/>
          </a:stretch>
        </p:blipFill>
        <p:spPr>
          <a:xfrm flipH="1">
            <a:off x="9640076" y="3118920"/>
            <a:ext cx="3450148" cy="4022917"/>
          </a:xfrm>
          <a:prstGeom prst="rect">
            <a:avLst/>
          </a:prstGeom>
        </p:spPr>
      </p:pic>
    </p:spTree>
    <p:extLst>
      <p:ext uri="{BB962C8B-B14F-4D97-AF65-F5344CB8AC3E}">
        <p14:creationId xmlns:p14="http://schemas.microsoft.com/office/powerpoint/2010/main" val="1136950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a 14">
            <a:extLst>
              <a:ext uri="{FF2B5EF4-FFF2-40B4-BE49-F238E27FC236}">
                <a16:creationId xmlns:a16="http://schemas.microsoft.com/office/drawing/2014/main" id="{C07390B5-A9E5-4DE4-B015-2D1E0A570637}"/>
              </a:ext>
            </a:extLst>
          </p:cNvPr>
          <p:cNvGraphicFramePr>
            <a:graphicFrameLocks noGrp="1"/>
          </p:cNvGraphicFramePr>
          <p:nvPr>
            <p:extLst>
              <p:ext uri="{D42A27DB-BD31-4B8C-83A1-F6EECF244321}">
                <p14:modId xmlns:p14="http://schemas.microsoft.com/office/powerpoint/2010/main" val="3590392142"/>
              </p:ext>
            </p:extLst>
          </p:nvPr>
        </p:nvGraphicFramePr>
        <p:xfrm>
          <a:off x="569842" y="1286549"/>
          <a:ext cx="5420139" cy="2806404"/>
        </p:xfrm>
        <a:graphic>
          <a:graphicData uri="http://schemas.openxmlformats.org/drawingml/2006/table">
            <a:tbl>
              <a:tblPr firstRow="1" bandRow="1">
                <a:tableStyleId>{5C22544A-7EE6-4342-B048-85BDC9FD1C3A}</a:tableStyleId>
              </a:tblPr>
              <a:tblGrid>
                <a:gridCol w="1762539">
                  <a:extLst>
                    <a:ext uri="{9D8B030D-6E8A-4147-A177-3AD203B41FA5}">
                      <a16:colId xmlns:a16="http://schemas.microsoft.com/office/drawing/2014/main" val="3812802966"/>
                    </a:ext>
                  </a:extLst>
                </a:gridCol>
                <a:gridCol w="3657600">
                  <a:extLst>
                    <a:ext uri="{9D8B030D-6E8A-4147-A177-3AD203B41FA5}">
                      <a16:colId xmlns:a16="http://schemas.microsoft.com/office/drawing/2014/main" val="362808718"/>
                    </a:ext>
                  </a:extLst>
                </a:gridCol>
              </a:tblGrid>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Título del programa</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C99FF"/>
                    </a:solidFill>
                  </a:tcPr>
                </a:tc>
                <a:tc>
                  <a:txBody>
                    <a:bodyPr/>
                    <a:lstStyle/>
                    <a:p>
                      <a:pPr algn="ctr"/>
                      <a:r>
                        <a:rPr lang="es-ES" sz="1200" b="1" kern="1200" dirty="0">
                          <a:solidFill>
                            <a:schemeClr val="dk1"/>
                          </a:solidFill>
                          <a:effectLst/>
                          <a:latin typeface="Century Gothic" panose="020B0502020202020204" pitchFamily="34" charset="0"/>
                          <a:ea typeface="+mn-ea"/>
                          <a:cs typeface="+mn-cs"/>
                        </a:rPr>
                        <a:t>Historias divertidas</a:t>
                      </a:r>
                      <a:endParaRPr lang="es-MX" sz="1200" b="1" kern="1200" dirty="0">
                        <a:solidFill>
                          <a:schemeClr val="dk1"/>
                        </a:solidFill>
                        <a:effectLst/>
                        <a:latin typeface="Century Gothic" panose="020B0502020202020204" pitchFamily="34" charset="0"/>
                        <a:ea typeface="+mn-ea"/>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5357374"/>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Campo de formación</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82D8F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Lenguaje y Comunicación</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9954072"/>
                  </a:ext>
                </a:extLst>
              </a:tr>
              <a:tr h="733764">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Aprendizaje esperado</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66FF6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100" b="0" kern="1200" dirty="0">
                          <a:solidFill>
                            <a:schemeClr val="dk1"/>
                          </a:solidFill>
                          <a:effectLst/>
                          <a:latin typeface="Century Gothic" panose="020B0502020202020204" pitchFamily="34" charset="0"/>
                          <a:ea typeface="+mn-ea"/>
                          <a:cs typeface="+mn-cs"/>
                        </a:rPr>
                        <a:t>Cuenta historias de invención propia y expresa las opiniones sobre las de otros compañeros.</a:t>
                      </a:r>
                      <a:endParaRPr lang="es-MX" sz="1100" b="0" kern="1200" dirty="0">
                        <a:solidFill>
                          <a:schemeClr val="dk1"/>
                        </a:solidFill>
                        <a:effectLst/>
                        <a:latin typeface="Century Gothic" panose="020B0502020202020204" pitchFamily="34" charset="0"/>
                        <a:ea typeface="+mn-ea"/>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74051965"/>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Materiales que usaremos hoy</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D966"/>
                    </a:solidFill>
                  </a:tcPr>
                </a:tc>
                <a:tc>
                  <a:txBody>
                    <a:bodyPr/>
                    <a:lstStyle/>
                    <a:p>
                      <a:pPr algn="ctr"/>
                      <a:r>
                        <a:rPr lang="es-MX" sz="1100" b="0" kern="1200" dirty="0">
                          <a:solidFill>
                            <a:schemeClr val="dk1"/>
                          </a:solidFill>
                          <a:effectLst/>
                          <a:latin typeface="Century Gothic" panose="020B0502020202020204" pitchFamily="34" charset="0"/>
                          <a:ea typeface="+mn-ea"/>
                          <a:cs typeface="+mn-cs"/>
                        </a:rPr>
                        <a:t>Cobijas, hilo, cuaderno y colores</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80583490"/>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Evidencia para la maestra</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66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Fotografía de la actividad: 1 y 2</a:t>
                      </a: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Audio de las respuestas de la actividad: 3</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9649881"/>
                  </a:ext>
                </a:extLst>
              </a:tr>
            </a:tbl>
          </a:graphicData>
        </a:graphic>
      </p:graphicFrame>
      <p:graphicFrame>
        <p:nvGraphicFramePr>
          <p:cNvPr id="7" name="Tabla 3">
            <a:extLst>
              <a:ext uri="{FF2B5EF4-FFF2-40B4-BE49-F238E27FC236}">
                <a16:creationId xmlns:a16="http://schemas.microsoft.com/office/drawing/2014/main" id="{7DFA1273-E070-4E26-9F86-E496C82C03F3}"/>
              </a:ext>
            </a:extLst>
          </p:cNvPr>
          <p:cNvGraphicFramePr>
            <a:graphicFrameLocks noGrp="1"/>
          </p:cNvGraphicFramePr>
          <p:nvPr>
            <p:extLst>
              <p:ext uri="{D42A27DB-BD31-4B8C-83A1-F6EECF244321}">
                <p14:modId xmlns:p14="http://schemas.microsoft.com/office/powerpoint/2010/main" val="2791145505"/>
              </p:ext>
            </p:extLst>
          </p:nvPr>
        </p:nvGraphicFramePr>
        <p:xfrm>
          <a:off x="6202020" y="1079469"/>
          <a:ext cx="5367128" cy="5400000"/>
        </p:xfrm>
        <a:graphic>
          <a:graphicData uri="http://schemas.openxmlformats.org/drawingml/2006/table">
            <a:tbl>
              <a:tblPr firstRow="1" bandRow="1">
                <a:tableStyleId>{5C22544A-7EE6-4342-B048-85BDC9FD1C3A}</a:tableStyleId>
              </a:tblPr>
              <a:tblGrid>
                <a:gridCol w="553310">
                  <a:extLst>
                    <a:ext uri="{9D8B030D-6E8A-4147-A177-3AD203B41FA5}">
                      <a16:colId xmlns:a16="http://schemas.microsoft.com/office/drawing/2014/main" val="1425609933"/>
                    </a:ext>
                  </a:extLst>
                </a:gridCol>
                <a:gridCol w="3687383">
                  <a:extLst>
                    <a:ext uri="{9D8B030D-6E8A-4147-A177-3AD203B41FA5}">
                      <a16:colId xmlns:a16="http://schemas.microsoft.com/office/drawing/2014/main" val="944212097"/>
                    </a:ext>
                  </a:extLst>
                </a:gridCol>
                <a:gridCol w="1126435">
                  <a:extLst>
                    <a:ext uri="{9D8B030D-6E8A-4147-A177-3AD203B41FA5}">
                      <a16:colId xmlns:a16="http://schemas.microsoft.com/office/drawing/2014/main" val="2578009245"/>
                    </a:ext>
                  </a:extLst>
                </a:gridCol>
              </a:tblGrid>
              <a:tr h="1808257">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Inicio</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66FF66"/>
                    </a:solidFill>
                  </a:tcPr>
                </a:tc>
                <a:tc gridSpan="2">
                  <a:txBody>
                    <a:bodyPr/>
                    <a:lstStyle/>
                    <a:p>
                      <a:pPr algn="l"/>
                      <a:r>
                        <a:rPr lang="es-MX" b="1" dirty="0">
                          <a:solidFill>
                            <a:schemeClr val="tx1"/>
                          </a:solidFill>
                          <a:latin typeface="Century Gothic" panose="020B0502020202020204" pitchFamily="34" charset="0"/>
                        </a:rPr>
                        <a:t>Actividad 1: </a:t>
                      </a:r>
                      <a:r>
                        <a:rPr lang="es-ES" sz="1600" b="0" i="0" dirty="0">
                          <a:solidFill>
                            <a:schemeClr val="tx1"/>
                          </a:solidFill>
                          <a:latin typeface="Century Gothic" panose="020B0502020202020204" pitchFamily="34" charset="0"/>
                        </a:rPr>
                        <a:t>Observar el programa de aprende en casa y mirar los videos que se muestran en la televisión. Finalizando informar al alumno que haremos una casa de campaña para ahí poder contar historias.</a:t>
                      </a:r>
                      <a:endParaRPr lang="es-MX" sz="1600" b="0" i="0" dirty="0">
                        <a:solidFill>
                          <a:schemeClr val="tx1"/>
                        </a:solidFill>
                        <a:latin typeface="Century Gothic" panose="020B05020202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2848384295"/>
                  </a:ext>
                </a:extLst>
              </a:tr>
              <a:tr h="1808257">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Desarrollo</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82D8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b="1" dirty="0">
                          <a:solidFill>
                            <a:schemeClr val="tx1"/>
                          </a:solidFill>
                          <a:latin typeface="Century Gothic" panose="020B0502020202020204" pitchFamily="34" charset="0"/>
                        </a:rPr>
                        <a:t>Actividad 2: </a:t>
                      </a:r>
                      <a:r>
                        <a:rPr lang="es-MX" sz="1600" b="0" dirty="0">
                          <a:solidFill>
                            <a:schemeClr val="tx1"/>
                          </a:solidFill>
                          <a:latin typeface="Century Gothic" panose="020B0502020202020204" pitchFamily="34" charset="0"/>
                        </a:rPr>
                        <a:t>Indicar a alumno o alumna que crea una historia y la dibuje, escriba el titulo y sus personajes principales, finalizando contar la historia en la casa de campaña.</a:t>
                      </a:r>
                      <a:endParaRPr lang="es-MX" sz="1600" b="0" i="0" kern="1200" dirty="0">
                        <a:solidFill>
                          <a:schemeClr val="tx1"/>
                        </a:solidFill>
                        <a:latin typeface="Century Gothic" panose="020B0502020202020204" pitchFamily="34" charset="0"/>
                        <a:ea typeface="+mn-ea"/>
                        <a:cs typeface="+mn-cs"/>
                      </a:endParaRPr>
                    </a:p>
                  </a:txBody>
                  <a:tcPr marL="89535" marR="89535" marT="0" marB="0">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s-MX" sz="1600" b="0" i="0" kern="1200" dirty="0">
                        <a:solidFill>
                          <a:schemeClr val="tx1"/>
                        </a:solidFill>
                        <a:latin typeface="Century Gothic" panose="020B0502020202020204" pitchFamily="34" charset="0"/>
                        <a:ea typeface="+mn-ea"/>
                        <a:cs typeface="+mn-cs"/>
                      </a:endParaRPr>
                    </a:p>
                  </a:txBody>
                  <a:tcPr marL="89535" marR="89535" marT="0" marB="0">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1320290"/>
                  </a:ext>
                </a:extLst>
              </a:tr>
              <a:tr h="1783486">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Cierre</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C99FF"/>
                    </a:solidFill>
                  </a:tcPr>
                </a:tc>
                <a:tc>
                  <a:txBody>
                    <a:bodyPr/>
                    <a:lstStyle/>
                    <a:p>
                      <a:pPr algn="l"/>
                      <a:r>
                        <a:rPr lang="es-MX" b="1" dirty="0">
                          <a:solidFill>
                            <a:schemeClr val="tx1"/>
                          </a:solidFill>
                          <a:latin typeface="Century Gothic" panose="020B0502020202020204" pitchFamily="34" charset="0"/>
                        </a:rPr>
                        <a:t>Actividad 3: </a:t>
                      </a:r>
                      <a:r>
                        <a:rPr lang="es-ES" sz="1600" b="0" i="0" kern="1200" dirty="0">
                          <a:solidFill>
                            <a:schemeClr val="tx1"/>
                          </a:solidFill>
                          <a:latin typeface="Century Gothic" panose="020B0502020202020204" pitchFamily="34" charset="0"/>
                          <a:ea typeface="+mn-ea"/>
                          <a:cs typeface="+mn-cs"/>
                        </a:rPr>
                        <a:t>Pedir a un integrante de la familia a que le narre una historia al alumno o alumna y finalizando pedir que exprese su opinión.</a:t>
                      </a:r>
                    </a:p>
                  </a:txBody>
                  <a:tcP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l"/>
                      <a:endParaRPr lang="es-ES" sz="1600" b="0" i="0" kern="1200" dirty="0">
                        <a:solidFill>
                          <a:schemeClr val="tx1"/>
                        </a:solidFill>
                        <a:latin typeface="Century Gothic" panose="020B0502020202020204" pitchFamily="34" charset="0"/>
                        <a:ea typeface="+mn-ea"/>
                        <a:cs typeface="+mn-cs"/>
                      </a:endParaRP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45617994"/>
                  </a:ext>
                </a:extLst>
              </a:tr>
            </a:tbl>
          </a:graphicData>
        </a:graphic>
      </p:graphicFrame>
      <p:sp>
        <p:nvSpPr>
          <p:cNvPr id="9" name="Rectángulo 8">
            <a:extLst>
              <a:ext uri="{FF2B5EF4-FFF2-40B4-BE49-F238E27FC236}">
                <a16:creationId xmlns:a16="http://schemas.microsoft.com/office/drawing/2014/main" id="{90A3CB29-C250-4B47-835C-F518AB3A4D83}"/>
              </a:ext>
            </a:extLst>
          </p:cNvPr>
          <p:cNvSpPr/>
          <p:nvPr/>
        </p:nvSpPr>
        <p:spPr>
          <a:xfrm>
            <a:off x="2311807" y="154011"/>
            <a:ext cx="7584128" cy="707886"/>
          </a:xfrm>
          <a:prstGeom prst="rect">
            <a:avLst/>
          </a:prstGeom>
          <a:noFill/>
        </p:spPr>
        <p:txBody>
          <a:bodyPr wrap="none" lIns="91440" tIns="45720" rIns="91440" bIns="45720">
            <a:spAutoFit/>
          </a:bodyPr>
          <a:lstStyle/>
          <a:p>
            <a:pPr algn="ctr"/>
            <a:r>
              <a:rPr lang="es-ES" sz="4000" b="1" cap="none" spc="0" dirty="0">
                <a:ln w="0">
                  <a:solidFill>
                    <a:schemeClr val="bg1"/>
                  </a:solidFill>
                </a:ln>
                <a:solidFill>
                  <a:schemeClr val="bg1"/>
                </a:solidFill>
                <a:effectLst>
                  <a:glow rad="101600">
                    <a:srgbClr val="E3D78F"/>
                  </a:glow>
                  <a:outerShdw blurRad="38100" dist="19050" dir="2700000" algn="tl" rotWithShape="0">
                    <a:schemeClr val="dk1">
                      <a:alpha val="40000"/>
                    </a:schemeClr>
                  </a:outerShdw>
                </a:effectLst>
                <a:latin typeface="Century Gothic" panose="020B0502020202020204" pitchFamily="34" charset="0"/>
              </a:rPr>
              <a:t>Miércoles 28 de abril del 2021</a:t>
            </a:r>
          </a:p>
        </p:txBody>
      </p:sp>
      <p:pic>
        <p:nvPicPr>
          <p:cNvPr id="11" name="Imagen 10">
            <a:extLst>
              <a:ext uri="{FF2B5EF4-FFF2-40B4-BE49-F238E27FC236}">
                <a16:creationId xmlns:a16="http://schemas.microsoft.com/office/drawing/2014/main" id="{EE25C317-BDF2-49AE-9AB1-600A7513E0B3}"/>
              </a:ext>
            </a:extLst>
          </p:cNvPr>
          <p:cNvPicPr>
            <a:picLocks noChangeAspect="1"/>
          </p:cNvPicPr>
          <p:nvPr/>
        </p:nvPicPr>
        <p:blipFill>
          <a:blip r:embed="rId2"/>
          <a:stretch>
            <a:fillRect/>
          </a:stretch>
        </p:blipFill>
        <p:spPr>
          <a:xfrm flipH="1">
            <a:off x="9640076" y="3118920"/>
            <a:ext cx="3450148" cy="4022917"/>
          </a:xfrm>
          <a:prstGeom prst="rect">
            <a:avLst/>
          </a:prstGeom>
        </p:spPr>
      </p:pic>
    </p:spTree>
    <p:extLst>
      <p:ext uri="{BB962C8B-B14F-4D97-AF65-F5344CB8AC3E}">
        <p14:creationId xmlns:p14="http://schemas.microsoft.com/office/powerpoint/2010/main" val="549262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a 14">
            <a:extLst>
              <a:ext uri="{FF2B5EF4-FFF2-40B4-BE49-F238E27FC236}">
                <a16:creationId xmlns:a16="http://schemas.microsoft.com/office/drawing/2014/main" id="{C07390B5-A9E5-4DE4-B015-2D1E0A570637}"/>
              </a:ext>
            </a:extLst>
          </p:cNvPr>
          <p:cNvGraphicFramePr>
            <a:graphicFrameLocks noGrp="1"/>
          </p:cNvGraphicFramePr>
          <p:nvPr>
            <p:extLst>
              <p:ext uri="{D42A27DB-BD31-4B8C-83A1-F6EECF244321}">
                <p14:modId xmlns:p14="http://schemas.microsoft.com/office/powerpoint/2010/main" val="204527703"/>
              </p:ext>
            </p:extLst>
          </p:nvPr>
        </p:nvGraphicFramePr>
        <p:xfrm>
          <a:off x="569842" y="1286549"/>
          <a:ext cx="5420139" cy="2806404"/>
        </p:xfrm>
        <a:graphic>
          <a:graphicData uri="http://schemas.openxmlformats.org/drawingml/2006/table">
            <a:tbl>
              <a:tblPr firstRow="1" bandRow="1">
                <a:tableStyleId>{5C22544A-7EE6-4342-B048-85BDC9FD1C3A}</a:tableStyleId>
              </a:tblPr>
              <a:tblGrid>
                <a:gridCol w="1762539">
                  <a:extLst>
                    <a:ext uri="{9D8B030D-6E8A-4147-A177-3AD203B41FA5}">
                      <a16:colId xmlns:a16="http://schemas.microsoft.com/office/drawing/2014/main" val="3812802966"/>
                    </a:ext>
                  </a:extLst>
                </a:gridCol>
                <a:gridCol w="3657600">
                  <a:extLst>
                    <a:ext uri="{9D8B030D-6E8A-4147-A177-3AD203B41FA5}">
                      <a16:colId xmlns:a16="http://schemas.microsoft.com/office/drawing/2014/main" val="362808718"/>
                    </a:ext>
                  </a:extLst>
                </a:gridCol>
              </a:tblGrid>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Título del programa</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C99FF"/>
                    </a:solidFill>
                  </a:tcPr>
                </a:tc>
                <a:tc>
                  <a:txBody>
                    <a:bodyPr/>
                    <a:lstStyle/>
                    <a:p>
                      <a:pPr algn="ctr"/>
                      <a:r>
                        <a:rPr lang="es-ES" sz="1200" b="1" kern="1200" dirty="0">
                          <a:solidFill>
                            <a:schemeClr val="dk1"/>
                          </a:solidFill>
                          <a:effectLst/>
                          <a:latin typeface="Century Gothic" panose="020B0502020202020204" pitchFamily="34" charset="0"/>
                          <a:ea typeface="+mn-ea"/>
                          <a:cs typeface="+mn-cs"/>
                        </a:rPr>
                        <a:t>Soñemos juntos</a:t>
                      </a:r>
                      <a:endParaRPr lang="es-MX" sz="1200" b="1" kern="1200" dirty="0">
                        <a:solidFill>
                          <a:schemeClr val="dk1"/>
                        </a:solidFill>
                        <a:effectLst/>
                        <a:latin typeface="Century Gothic" panose="020B0502020202020204" pitchFamily="34" charset="0"/>
                        <a:ea typeface="+mn-ea"/>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5357374"/>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Campo de formación</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82D8F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Educación Física</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9954072"/>
                  </a:ext>
                </a:extLst>
              </a:tr>
              <a:tr h="733764">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Aprendizaje esperado</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66FF66"/>
                    </a:solidFill>
                  </a:tcPr>
                </a:tc>
                <a:tc>
                  <a:txBody>
                    <a:bodyPr/>
                    <a:lstStyle/>
                    <a:p>
                      <a:pPr algn="ctr"/>
                      <a:r>
                        <a:rPr lang="es-ES" sz="1100" b="0" kern="1200" dirty="0">
                          <a:solidFill>
                            <a:schemeClr val="dk1"/>
                          </a:solidFill>
                          <a:effectLst/>
                          <a:latin typeface="Century Gothic" panose="020B0502020202020204" pitchFamily="34" charset="0"/>
                          <a:ea typeface="+mn-ea"/>
                          <a:cs typeface="+mn-cs"/>
                        </a:rPr>
                        <a:t>Utiliza herramientas, instrumentos y materiales en actividades que requieren de control y precisión en sus movimientos.</a:t>
                      </a:r>
                      <a:endParaRPr lang="es-MX" sz="1100" b="0" kern="1200" dirty="0">
                        <a:solidFill>
                          <a:schemeClr val="dk1"/>
                        </a:solidFill>
                        <a:effectLst/>
                        <a:latin typeface="Century Gothic" panose="020B0502020202020204" pitchFamily="34" charset="0"/>
                        <a:ea typeface="+mn-ea"/>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74051965"/>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Materiales que usaremos hoy</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D966"/>
                    </a:solidFill>
                  </a:tcPr>
                </a:tc>
                <a:tc>
                  <a:txBody>
                    <a:bodyPr/>
                    <a:lstStyle/>
                    <a:p>
                      <a:pPr algn="ctr"/>
                      <a:r>
                        <a:rPr lang="es-MX" sz="1100" b="0" kern="1200" dirty="0">
                          <a:solidFill>
                            <a:schemeClr val="dk1"/>
                          </a:solidFill>
                          <a:effectLst/>
                          <a:latin typeface="Century Gothic" panose="020B0502020202020204" pitchFamily="34" charset="0"/>
                          <a:ea typeface="+mn-ea"/>
                          <a:cs typeface="+mn-cs"/>
                        </a:rPr>
                        <a:t>Cobijas, almohadas, juguetes y película.</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80583490"/>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Evidencia para la maestra</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66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Fotografía de la actividad:  1, 2 y 3</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9649881"/>
                  </a:ext>
                </a:extLst>
              </a:tr>
            </a:tbl>
          </a:graphicData>
        </a:graphic>
      </p:graphicFrame>
      <p:graphicFrame>
        <p:nvGraphicFramePr>
          <p:cNvPr id="7" name="Tabla 3">
            <a:extLst>
              <a:ext uri="{FF2B5EF4-FFF2-40B4-BE49-F238E27FC236}">
                <a16:creationId xmlns:a16="http://schemas.microsoft.com/office/drawing/2014/main" id="{7DFA1273-E070-4E26-9F86-E496C82C03F3}"/>
              </a:ext>
            </a:extLst>
          </p:cNvPr>
          <p:cNvGraphicFramePr>
            <a:graphicFrameLocks noGrp="1"/>
          </p:cNvGraphicFramePr>
          <p:nvPr>
            <p:extLst>
              <p:ext uri="{D42A27DB-BD31-4B8C-83A1-F6EECF244321}">
                <p14:modId xmlns:p14="http://schemas.microsoft.com/office/powerpoint/2010/main" val="1515672134"/>
              </p:ext>
            </p:extLst>
          </p:nvPr>
        </p:nvGraphicFramePr>
        <p:xfrm>
          <a:off x="6202020" y="1079469"/>
          <a:ext cx="5367128" cy="5290531"/>
        </p:xfrm>
        <a:graphic>
          <a:graphicData uri="http://schemas.openxmlformats.org/drawingml/2006/table">
            <a:tbl>
              <a:tblPr firstRow="1" bandRow="1">
                <a:tableStyleId>{5C22544A-7EE6-4342-B048-85BDC9FD1C3A}</a:tableStyleId>
              </a:tblPr>
              <a:tblGrid>
                <a:gridCol w="553310">
                  <a:extLst>
                    <a:ext uri="{9D8B030D-6E8A-4147-A177-3AD203B41FA5}">
                      <a16:colId xmlns:a16="http://schemas.microsoft.com/office/drawing/2014/main" val="1425609933"/>
                    </a:ext>
                  </a:extLst>
                </a:gridCol>
                <a:gridCol w="3687383">
                  <a:extLst>
                    <a:ext uri="{9D8B030D-6E8A-4147-A177-3AD203B41FA5}">
                      <a16:colId xmlns:a16="http://schemas.microsoft.com/office/drawing/2014/main" val="944212097"/>
                    </a:ext>
                  </a:extLst>
                </a:gridCol>
                <a:gridCol w="1126435">
                  <a:extLst>
                    <a:ext uri="{9D8B030D-6E8A-4147-A177-3AD203B41FA5}">
                      <a16:colId xmlns:a16="http://schemas.microsoft.com/office/drawing/2014/main" val="2578009245"/>
                    </a:ext>
                  </a:extLst>
                </a:gridCol>
              </a:tblGrid>
              <a:tr h="1808257">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Inicio</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66FF66"/>
                    </a:solidFill>
                  </a:tcPr>
                </a:tc>
                <a:tc gridSpan="2">
                  <a:txBody>
                    <a:bodyPr/>
                    <a:lstStyle/>
                    <a:p>
                      <a:pPr algn="l"/>
                      <a:r>
                        <a:rPr lang="es-MX" b="1" dirty="0">
                          <a:solidFill>
                            <a:schemeClr val="tx1"/>
                          </a:solidFill>
                          <a:latin typeface="Century Gothic" panose="020B0502020202020204" pitchFamily="34" charset="0"/>
                        </a:rPr>
                        <a:t>Actividad 1: </a:t>
                      </a:r>
                      <a:r>
                        <a:rPr lang="es-ES" sz="1600" b="0" i="0" dirty="0">
                          <a:solidFill>
                            <a:schemeClr val="tx1"/>
                          </a:solidFill>
                          <a:latin typeface="Century Gothic" panose="020B0502020202020204" pitchFamily="34" charset="0"/>
                        </a:rPr>
                        <a:t>Observar el programa de aprende en casa y mirar los videos que se muestran en la televisión. Finalizando preguntar a su hijo o hija: ¿Te gusta soñar? ¿Qué sueño más loco has tenido? Imaginar que estamos soñando y de repente se caen todos los juguetes al piso, indicar que tiene que esquivarlos.</a:t>
                      </a:r>
                      <a:endParaRPr lang="es-MX" sz="1600" b="0" i="0" dirty="0">
                        <a:solidFill>
                          <a:schemeClr val="tx1"/>
                        </a:solidFill>
                        <a:latin typeface="Century Gothic" panose="020B05020202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2848384295"/>
                  </a:ext>
                </a:extLst>
              </a:tr>
              <a:tr h="1434405">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Desarrollo</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82D8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b="1" dirty="0">
                          <a:solidFill>
                            <a:schemeClr val="tx1"/>
                          </a:solidFill>
                          <a:latin typeface="Century Gothic" panose="020B0502020202020204" pitchFamily="34" charset="0"/>
                        </a:rPr>
                        <a:t>Actividad 2: </a:t>
                      </a:r>
                      <a:r>
                        <a:rPr lang="es-MX" sz="1600" b="0" dirty="0">
                          <a:solidFill>
                            <a:schemeClr val="tx1"/>
                          </a:solidFill>
                          <a:latin typeface="Century Gothic" panose="020B0502020202020204" pitchFamily="34" charset="0"/>
                        </a:rPr>
                        <a:t>Mencionar al alumno que continuaremos soñando juntos e imaginaremos que somos unos gusanos, realizando diferentes movimientos.</a:t>
                      </a:r>
                      <a:endParaRPr lang="es-MX" sz="1600" b="0" i="0" kern="1200" dirty="0">
                        <a:solidFill>
                          <a:schemeClr val="tx1"/>
                        </a:solidFill>
                        <a:latin typeface="Century Gothic" panose="020B0502020202020204" pitchFamily="34" charset="0"/>
                        <a:ea typeface="+mn-ea"/>
                        <a:cs typeface="+mn-cs"/>
                      </a:endParaRPr>
                    </a:p>
                  </a:txBody>
                  <a:tcPr marL="89535" marR="89535" marT="0" marB="0">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s-MX" sz="1600" b="0" i="0" kern="1200" dirty="0">
                        <a:solidFill>
                          <a:schemeClr val="tx1"/>
                        </a:solidFill>
                        <a:latin typeface="Century Gothic" panose="020B0502020202020204" pitchFamily="34" charset="0"/>
                        <a:ea typeface="+mn-ea"/>
                        <a:cs typeface="+mn-cs"/>
                      </a:endParaRPr>
                    </a:p>
                  </a:txBody>
                  <a:tcPr marL="89535" marR="89535" marT="0" marB="0">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1320290"/>
                  </a:ext>
                </a:extLst>
              </a:tr>
              <a:tr h="1783486">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Cierre</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C99FF"/>
                    </a:solidFill>
                  </a:tcPr>
                </a:tc>
                <a:tc>
                  <a:txBody>
                    <a:bodyPr/>
                    <a:lstStyle/>
                    <a:p>
                      <a:pPr algn="l"/>
                      <a:r>
                        <a:rPr lang="es-MX" b="1" dirty="0">
                          <a:solidFill>
                            <a:schemeClr val="tx1"/>
                          </a:solidFill>
                          <a:latin typeface="Century Gothic" panose="020B0502020202020204" pitchFamily="34" charset="0"/>
                        </a:rPr>
                        <a:t>Actividad 3: </a:t>
                      </a:r>
                      <a:r>
                        <a:rPr lang="es-ES" sz="1600" b="0" i="0" kern="1200" dirty="0">
                          <a:solidFill>
                            <a:schemeClr val="tx1"/>
                          </a:solidFill>
                          <a:latin typeface="Century Gothic" panose="020B0502020202020204" pitchFamily="34" charset="0"/>
                          <a:ea typeface="+mn-ea"/>
                          <a:cs typeface="+mn-cs"/>
                        </a:rPr>
                        <a:t>Soñar que somos unos maestros del kung fu, como kung fu panda, en caso de aun no ver la película invitar al alumno a verla y después realizar algunos movimientos.</a:t>
                      </a:r>
                    </a:p>
                  </a:txBody>
                  <a:tcP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l"/>
                      <a:endParaRPr lang="es-ES" sz="1600" b="0" i="0" kern="1200" dirty="0">
                        <a:solidFill>
                          <a:schemeClr val="tx1"/>
                        </a:solidFill>
                        <a:latin typeface="Century Gothic" panose="020B0502020202020204" pitchFamily="34" charset="0"/>
                        <a:ea typeface="+mn-ea"/>
                        <a:cs typeface="+mn-cs"/>
                      </a:endParaRP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45617994"/>
                  </a:ext>
                </a:extLst>
              </a:tr>
            </a:tbl>
          </a:graphicData>
        </a:graphic>
      </p:graphicFrame>
      <p:sp>
        <p:nvSpPr>
          <p:cNvPr id="9" name="Rectángulo 8">
            <a:extLst>
              <a:ext uri="{FF2B5EF4-FFF2-40B4-BE49-F238E27FC236}">
                <a16:creationId xmlns:a16="http://schemas.microsoft.com/office/drawing/2014/main" id="{90A3CB29-C250-4B47-835C-F518AB3A4D83}"/>
              </a:ext>
            </a:extLst>
          </p:cNvPr>
          <p:cNvSpPr/>
          <p:nvPr/>
        </p:nvSpPr>
        <p:spPr>
          <a:xfrm>
            <a:off x="2311807" y="154011"/>
            <a:ext cx="7584128" cy="707886"/>
          </a:xfrm>
          <a:prstGeom prst="rect">
            <a:avLst/>
          </a:prstGeom>
          <a:noFill/>
        </p:spPr>
        <p:txBody>
          <a:bodyPr wrap="none" lIns="91440" tIns="45720" rIns="91440" bIns="45720">
            <a:spAutoFit/>
          </a:bodyPr>
          <a:lstStyle/>
          <a:p>
            <a:pPr algn="ctr"/>
            <a:r>
              <a:rPr lang="es-ES" sz="4000" b="1" cap="none" spc="0" dirty="0">
                <a:ln w="0">
                  <a:solidFill>
                    <a:schemeClr val="bg1"/>
                  </a:solidFill>
                </a:ln>
                <a:solidFill>
                  <a:schemeClr val="bg1"/>
                </a:solidFill>
                <a:effectLst>
                  <a:glow rad="101600">
                    <a:srgbClr val="E3D78F"/>
                  </a:glow>
                  <a:outerShdw blurRad="38100" dist="19050" dir="2700000" algn="tl" rotWithShape="0">
                    <a:schemeClr val="dk1">
                      <a:alpha val="40000"/>
                    </a:schemeClr>
                  </a:outerShdw>
                </a:effectLst>
                <a:latin typeface="Century Gothic" panose="020B0502020202020204" pitchFamily="34" charset="0"/>
              </a:rPr>
              <a:t>Miércoles 28 de abril del 2021</a:t>
            </a:r>
          </a:p>
        </p:txBody>
      </p:sp>
      <p:pic>
        <p:nvPicPr>
          <p:cNvPr id="11" name="Imagen 10">
            <a:extLst>
              <a:ext uri="{FF2B5EF4-FFF2-40B4-BE49-F238E27FC236}">
                <a16:creationId xmlns:a16="http://schemas.microsoft.com/office/drawing/2014/main" id="{EE25C317-BDF2-49AE-9AB1-600A7513E0B3}"/>
              </a:ext>
            </a:extLst>
          </p:cNvPr>
          <p:cNvPicPr>
            <a:picLocks noChangeAspect="1"/>
          </p:cNvPicPr>
          <p:nvPr/>
        </p:nvPicPr>
        <p:blipFill>
          <a:blip r:embed="rId2"/>
          <a:stretch>
            <a:fillRect/>
          </a:stretch>
        </p:blipFill>
        <p:spPr>
          <a:xfrm flipH="1">
            <a:off x="9640076" y="3118920"/>
            <a:ext cx="3450148" cy="4022917"/>
          </a:xfrm>
          <a:prstGeom prst="rect">
            <a:avLst/>
          </a:prstGeom>
        </p:spPr>
      </p:pic>
    </p:spTree>
    <p:extLst>
      <p:ext uri="{BB962C8B-B14F-4D97-AF65-F5344CB8AC3E}">
        <p14:creationId xmlns:p14="http://schemas.microsoft.com/office/powerpoint/2010/main" val="1884684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a 14">
            <a:extLst>
              <a:ext uri="{FF2B5EF4-FFF2-40B4-BE49-F238E27FC236}">
                <a16:creationId xmlns:a16="http://schemas.microsoft.com/office/drawing/2014/main" id="{C07390B5-A9E5-4DE4-B015-2D1E0A570637}"/>
              </a:ext>
            </a:extLst>
          </p:cNvPr>
          <p:cNvGraphicFramePr>
            <a:graphicFrameLocks noGrp="1"/>
          </p:cNvGraphicFramePr>
          <p:nvPr>
            <p:extLst>
              <p:ext uri="{D42A27DB-BD31-4B8C-83A1-F6EECF244321}">
                <p14:modId xmlns:p14="http://schemas.microsoft.com/office/powerpoint/2010/main" val="2733599339"/>
              </p:ext>
            </p:extLst>
          </p:nvPr>
        </p:nvGraphicFramePr>
        <p:xfrm>
          <a:off x="569842" y="1286549"/>
          <a:ext cx="5420139" cy="2806404"/>
        </p:xfrm>
        <a:graphic>
          <a:graphicData uri="http://schemas.openxmlformats.org/drawingml/2006/table">
            <a:tbl>
              <a:tblPr firstRow="1" bandRow="1">
                <a:tableStyleId>{5C22544A-7EE6-4342-B048-85BDC9FD1C3A}</a:tableStyleId>
              </a:tblPr>
              <a:tblGrid>
                <a:gridCol w="1762539">
                  <a:extLst>
                    <a:ext uri="{9D8B030D-6E8A-4147-A177-3AD203B41FA5}">
                      <a16:colId xmlns:a16="http://schemas.microsoft.com/office/drawing/2014/main" val="3812802966"/>
                    </a:ext>
                  </a:extLst>
                </a:gridCol>
                <a:gridCol w="3657600">
                  <a:extLst>
                    <a:ext uri="{9D8B030D-6E8A-4147-A177-3AD203B41FA5}">
                      <a16:colId xmlns:a16="http://schemas.microsoft.com/office/drawing/2014/main" val="362808718"/>
                    </a:ext>
                  </a:extLst>
                </a:gridCol>
              </a:tblGrid>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Título del programa</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C99FF"/>
                    </a:solidFill>
                  </a:tcPr>
                </a:tc>
                <a:tc>
                  <a:txBody>
                    <a:bodyPr/>
                    <a:lstStyle/>
                    <a:p>
                      <a:pPr algn="ctr"/>
                      <a:r>
                        <a:rPr lang="es-ES" sz="1200" b="1" kern="1200" dirty="0">
                          <a:solidFill>
                            <a:schemeClr val="dk1"/>
                          </a:solidFill>
                          <a:effectLst/>
                          <a:latin typeface="Century Gothic" panose="020B0502020202020204" pitchFamily="34" charset="0"/>
                          <a:ea typeface="+mn-ea"/>
                          <a:cs typeface="+mn-cs"/>
                        </a:rPr>
                        <a:t>Juegos espaciales</a:t>
                      </a:r>
                      <a:endParaRPr lang="es-MX" sz="1200" b="1" kern="1200" dirty="0">
                        <a:solidFill>
                          <a:schemeClr val="dk1"/>
                        </a:solidFill>
                        <a:effectLst/>
                        <a:latin typeface="Century Gothic" panose="020B0502020202020204" pitchFamily="34" charset="0"/>
                        <a:ea typeface="+mn-ea"/>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5357374"/>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Campo de formación</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82D8F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Pensamiento matemático </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9954072"/>
                  </a:ext>
                </a:extLst>
              </a:tr>
              <a:tr h="733764">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Aprendizaje esperado</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66FF66"/>
                    </a:solidFill>
                  </a:tcPr>
                </a:tc>
                <a:tc>
                  <a:txBody>
                    <a:bodyPr/>
                    <a:lstStyle/>
                    <a:p>
                      <a:pPr algn="ctr"/>
                      <a:r>
                        <a:rPr lang="es-ES" sz="1100" b="0" kern="1200" dirty="0">
                          <a:solidFill>
                            <a:schemeClr val="dk1"/>
                          </a:solidFill>
                          <a:effectLst/>
                          <a:latin typeface="Century Gothic" panose="020B0502020202020204" pitchFamily="34" charset="0"/>
                          <a:ea typeface="+mn-ea"/>
                          <a:cs typeface="+mn-cs"/>
                        </a:rPr>
                        <a:t>Cuenta colecciones n mayores a 20 elementos</a:t>
                      </a:r>
                      <a:endParaRPr lang="es-MX" sz="1100" b="0" kern="1200" dirty="0">
                        <a:solidFill>
                          <a:schemeClr val="dk1"/>
                        </a:solidFill>
                        <a:effectLst/>
                        <a:latin typeface="Century Gothic" panose="020B0502020202020204" pitchFamily="34" charset="0"/>
                        <a:ea typeface="+mn-ea"/>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74051965"/>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Materiales que usaremos hoy</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D966"/>
                    </a:solidFill>
                  </a:tcPr>
                </a:tc>
                <a:tc>
                  <a:txBody>
                    <a:bodyPr/>
                    <a:lstStyle/>
                    <a:p>
                      <a:pPr algn="ctr"/>
                      <a:r>
                        <a:rPr lang="es-MX" sz="1100" b="0" kern="1200" dirty="0">
                          <a:solidFill>
                            <a:schemeClr val="dk1"/>
                          </a:solidFill>
                          <a:effectLst/>
                          <a:latin typeface="Century Gothic" panose="020B0502020202020204" pitchFamily="34" charset="0"/>
                          <a:ea typeface="+mn-ea"/>
                          <a:cs typeface="+mn-cs"/>
                        </a:rPr>
                        <a:t>Plastilina, dibujo de nave, cuaderno y colores.</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80583490"/>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Evidencia para la maestra</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66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Fotografía de la actividad: 1, 2 y 3</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9649881"/>
                  </a:ext>
                </a:extLst>
              </a:tr>
            </a:tbl>
          </a:graphicData>
        </a:graphic>
      </p:graphicFrame>
      <p:graphicFrame>
        <p:nvGraphicFramePr>
          <p:cNvPr id="7" name="Tabla 3">
            <a:extLst>
              <a:ext uri="{FF2B5EF4-FFF2-40B4-BE49-F238E27FC236}">
                <a16:creationId xmlns:a16="http://schemas.microsoft.com/office/drawing/2014/main" id="{7DFA1273-E070-4E26-9F86-E496C82C03F3}"/>
              </a:ext>
            </a:extLst>
          </p:cNvPr>
          <p:cNvGraphicFramePr>
            <a:graphicFrameLocks noGrp="1"/>
          </p:cNvGraphicFramePr>
          <p:nvPr>
            <p:extLst>
              <p:ext uri="{D42A27DB-BD31-4B8C-83A1-F6EECF244321}">
                <p14:modId xmlns:p14="http://schemas.microsoft.com/office/powerpoint/2010/main" val="388457278"/>
              </p:ext>
            </p:extLst>
          </p:nvPr>
        </p:nvGraphicFramePr>
        <p:xfrm>
          <a:off x="6202020" y="1079469"/>
          <a:ext cx="5367128" cy="5420543"/>
        </p:xfrm>
        <a:graphic>
          <a:graphicData uri="http://schemas.openxmlformats.org/drawingml/2006/table">
            <a:tbl>
              <a:tblPr firstRow="1" bandRow="1">
                <a:tableStyleId>{5C22544A-7EE6-4342-B048-85BDC9FD1C3A}</a:tableStyleId>
              </a:tblPr>
              <a:tblGrid>
                <a:gridCol w="553310">
                  <a:extLst>
                    <a:ext uri="{9D8B030D-6E8A-4147-A177-3AD203B41FA5}">
                      <a16:colId xmlns:a16="http://schemas.microsoft.com/office/drawing/2014/main" val="1425609933"/>
                    </a:ext>
                  </a:extLst>
                </a:gridCol>
                <a:gridCol w="3687383">
                  <a:extLst>
                    <a:ext uri="{9D8B030D-6E8A-4147-A177-3AD203B41FA5}">
                      <a16:colId xmlns:a16="http://schemas.microsoft.com/office/drawing/2014/main" val="944212097"/>
                    </a:ext>
                  </a:extLst>
                </a:gridCol>
                <a:gridCol w="1126435">
                  <a:extLst>
                    <a:ext uri="{9D8B030D-6E8A-4147-A177-3AD203B41FA5}">
                      <a16:colId xmlns:a16="http://schemas.microsoft.com/office/drawing/2014/main" val="2578009245"/>
                    </a:ext>
                  </a:extLst>
                </a:gridCol>
              </a:tblGrid>
              <a:tr h="1808257">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Inicio</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66FF66"/>
                    </a:solidFill>
                  </a:tcPr>
                </a:tc>
                <a:tc gridSpan="2">
                  <a:txBody>
                    <a:bodyPr/>
                    <a:lstStyle/>
                    <a:p>
                      <a:pPr algn="l"/>
                      <a:r>
                        <a:rPr lang="es-MX" b="1" dirty="0">
                          <a:solidFill>
                            <a:schemeClr val="tx1"/>
                          </a:solidFill>
                          <a:latin typeface="Century Gothic" panose="020B0502020202020204" pitchFamily="34" charset="0"/>
                        </a:rPr>
                        <a:t>Actividad 1: </a:t>
                      </a:r>
                      <a:r>
                        <a:rPr lang="es-ES" sz="1600" b="0" i="0" dirty="0">
                          <a:solidFill>
                            <a:schemeClr val="tx1"/>
                          </a:solidFill>
                          <a:latin typeface="Century Gothic" panose="020B0502020202020204" pitchFamily="34" charset="0"/>
                        </a:rPr>
                        <a:t>Observar el programa de aprende en casa y mirar los videos que se muestran en la televisión. Finalizando preguntar a su hijo o hija: ¿Qué observamos en el espacio? ¿Te gusta mirar las estrellas? Indicar que dibuje la cantidad de estrellas que se le indiquen.</a:t>
                      </a:r>
                      <a:endParaRPr lang="es-MX" sz="1600" b="0" i="0" dirty="0">
                        <a:solidFill>
                          <a:schemeClr val="tx1"/>
                        </a:solidFill>
                        <a:latin typeface="Century Gothic" panose="020B05020202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2848384295"/>
                  </a:ext>
                </a:extLst>
              </a:tr>
              <a:tr h="1808257">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Desarrollo</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82D8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b="1" dirty="0">
                          <a:solidFill>
                            <a:schemeClr val="tx1"/>
                          </a:solidFill>
                          <a:latin typeface="Century Gothic" panose="020B0502020202020204" pitchFamily="34" charset="0"/>
                        </a:rPr>
                        <a:t>Actividad 2: </a:t>
                      </a:r>
                      <a:r>
                        <a:rPr lang="es-MX" sz="1600" b="0" dirty="0">
                          <a:solidFill>
                            <a:schemeClr val="tx1"/>
                          </a:solidFill>
                          <a:latin typeface="Century Gothic" panose="020B0502020202020204" pitchFamily="34" charset="0"/>
                        </a:rPr>
                        <a:t>Realizar un dibujo de unos astronautas en el espacio y con plastilina poner la cantidad de colecciones que se le indiquen.</a:t>
                      </a:r>
                      <a:endParaRPr lang="es-MX" sz="1600" b="0" i="0" kern="1200" dirty="0">
                        <a:solidFill>
                          <a:schemeClr val="tx1"/>
                        </a:solidFill>
                        <a:latin typeface="Century Gothic" panose="020B0502020202020204" pitchFamily="34" charset="0"/>
                        <a:ea typeface="+mn-ea"/>
                        <a:cs typeface="+mn-cs"/>
                      </a:endParaRPr>
                    </a:p>
                  </a:txBody>
                  <a:tcPr marL="89535" marR="89535" marT="0" marB="0">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s-MX" sz="1600" b="0" i="0" kern="1200" dirty="0">
                        <a:solidFill>
                          <a:schemeClr val="tx1"/>
                        </a:solidFill>
                        <a:latin typeface="Century Gothic" panose="020B0502020202020204" pitchFamily="34" charset="0"/>
                        <a:ea typeface="+mn-ea"/>
                        <a:cs typeface="+mn-cs"/>
                      </a:endParaRPr>
                    </a:p>
                  </a:txBody>
                  <a:tcPr marL="89535" marR="89535" marT="0" marB="0">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1320290"/>
                  </a:ext>
                </a:extLst>
              </a:tr>
              <a:tr h="1783486">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Cierre</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C99FF"/>
                    </a:solidFill>
                  </a:tcPr>
                </a:tc>
                <a:tc>
                  <a:txBody>
                    <a:bodyPr/>
                    <a:lstStyle/>
                    <a:p>
                      <a:pPr algn="l"/>
                      <a:r>
                        <a:rPr lang="es-MX" b="1" dirty="0">
                          <a:solidFill>
                            <a:schemeClr val="tx1"/>
                          </a:solidFill>
                          <a:latin typeface="Century Gothic" panose="020B0502020202020204" pitchFamily="34" charset="0"/>
                        </a:rPr>
                        <a:t>Actividad 3: </a:t>
                      </a:r>
                      <a:r>
                        <a:rPr lang="es-ES" sz="1600" b="0" i="0" kern="1200" dirty="0">
                          <a:solidFill>
                            <a:schemeClr val="tx1"/>
                          </a:solidFill>
                          <a:latin typeface="Century Gothic" panose="020B0502020202020204" pitchFamily="34" charset="0"/>
                          <a:ea typeface="+mn-ea"/>
                          <a:cs typeface="+mn-cs"/>
                        </a:rPr>
                        <a:t>Mencionar que jugaremos a buscar la nave, pedir al alumno que busque un dibujo de su nave en casa, finalizando pedir que dibuje las ventanas según se le indique.</a:t>
                      </a:r>
                    </a:p>
                  </a:txBody>
                  <a:tcP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l"/>
                      <a:endParaRPr lang="es-ES" sz="1600" b="0" i="0" kern="1200" dirty="0">
                        <a:solidFill>
                          <a:schemeClr val="tx1"/>
                        </a:solidFill>
                        <a:latin typeface="Century Gothic" panose="020B0502020202020204" pitchFamily="34" charset="0"/>
                        <a:ea typeface="+mn-ea"/>
                        <a:cs typeface="+mn-cs"/>
                      </a:endParaRP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45617994"/>
                  </a:ext>
                </a:extLst>
              </a:tr>
            </a:tbl>
          </a:graphicData>
        </a:graphic>
      </p:graphicFrame>
      <p:sp>
        <p:nvSpPr>
          <p:cNvPr id="9" name="Rectángulo 8">
            <a:extLst>
              <a:ext uri="{FF2B5EF4-FFF2-40B4-BE49-F238E27FC236}">
                <a16:creationId xmlns:a16="http://schemas.microsoft.com/office/drawing/2014/main" id="{90A3CB29-C250-4B47-835C-F518AB3A4D83}"/>
              </a:ext>
            </a:extLst>
          </p:cNvPr>
          <p:cNvSpPr/>
          <p:nvPr/>
        </p:nvSpPr>
        <p:spPr>
          <a:xfrm>
            <a:off x="2655653" y="154011"/>
            <a:ext cx="6896440" cy="707886"/>
          </a:xfrm>
          <a:prstGeom prst="rect">
            <a:avLst/>
          </a:prstGeom>
          <a:noFill/>
        </p:spPr>
        <p:txBody>
          <a:bodyPr wrap="none" lIns="91440" tIns="45720" rIns="91440" bIns="45720">
            <a:spAutoFit/>
          </a:bodyPr>
          <a:lstStyle/>
          <a:p>
            <a:pPr algn="ctr"/>
            <a:r>
              <a:rPr lang="es-ES" sz="4000" b="1" cap="none" spc="0" dirty="0">
                <a:ln w="0">
                  <a:solidFill>
                    <a:schemeClr val="bg1"/>
                  </a:solidFill>
                </a:ln>
                <a:solidFill>
                  <a:schemeClr val="bg1"/>
                </a:solidFill>
                <a:effectLst>
                  <a:glow rad="101600">
                    <a:srgbClr val="E3D78F"/>
                  </a:glow>
                  <a:outerShdw blurRad="38100" dist="19050" dir="2700000" algn="tl" rotWithShape="0">
                    <a:schemeClr val="dk1">
                      <a:alpha val="40000"/>
                    </a:schemeClr>
                  </a:outerShdw>
                </a:effectLst>
                <a:latin typeface="Century Gothic" panose="020B0502020202020204" pitchFamily="34" charset="0"/>
              </a:rPr>
              <a:t>Jueves 29 de abril del 2021</a:t>
            </a:r>
          </a:p>
        </p:txBody>
      </p:sp>
      <p:pic>
        <p:nvPicPr>
          <p:cNvPr id="11" name="Imagen 10">
            <a:extLst>
              <a:ext uri="{FF2B5EF4-FFF2-40B4-BE49-F238E27FC236}">
                <a16:creationId xmlns:a16="http://schemas.microsoft.com/office/drawing/2014/main" id="{EE25C317-BDF2-49AE-9AB1-600A7513E0B3}"/>
              </a:ext>
            </a:extLst>
          </p:cNvPr>
          <p:cNvPicPr>
            <a:picLocks noChangeAspect="1"/>
          </p:cNvPicPr>
          <p:nvPr/>
        </p:nvPicPr>
        <p:blipFill>
          <a:blip r:embed="rId2"/>
          <a:stretch>
            <a:fillRect/>
          </a:stretch>
        </p:blipFill>
        <p:spPr>
          <a:xfrm flipH="1">
            <a:off x="9640076" y="3118920"/>
            <a:ext cx="3450148" cy="4022917"/>
          </a:xfrm>
          <a:prstGeom prst="rect">
            <a:avLst/>
          </a:prstGeom>
        </p:spPr>
      </p:pic>
    </p:spTree>
    <p:extLst>
      <p:ext uri="{BB962C8B-B14F-4D97-AF65-F5344CB8AC3E}">
        <p14:creationId xmlns:p14="http://schemas.microsoft.com/office/powerpoint/2010/main" val="2820643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a 14">
            <a:extLst>
              <a:ext uri="{FF2B5EF4-FFF2-40B4-BE49-F238E27FC236}">
                <a16:creationId xmlns:a16="http://schemas.microsoft.com/office/drawing/2014/main" id="{C07390B5-A9E5-4DE4-B015-2D1E0A570637}"/>
              </a:ext>
            </a:extLst>
          </p:cNvPr>
          <p:cNvGraphicFramePr>
            <a:graphicFrameLocks noGrp="1"/>
          </p:cNvGraphicFramePr>
          <p:nvPr>
            <p:extLst>
              <p:ext uri="{D42A27DB-BD31-4B8C-83A1-F6EECF244321}">
                <p14:modId xmlns:p14="http://schemas.microsoft.com/office/powerpoint/2010/main" val="1334638048"/>
              </p:ext>
            </p:extLst>
          </p:nvPr>
        </p:nvGraphicFramePr>
        <p:xfrm>
          <a:off x="569842" y="1286549"/>
          <a:ext cx="5420139" cy="2806404"/>
        </p:xfrm>
        <a:graphic>
          <a:graphicData uri="http://schemas.openxmlformats.org/drawingml/2006/table">
            <a:tbl>
              <a:tblPr firstRow="1" bandRow="1">
                <a:tableStyleId>{5C22544A-7EE6-4342-B048-85BDC9FD1C3A}</a:tableStyleId>
              </a:tblPr>
              <a:tblGrid>
                <a:gridCol w="1762539">
                  <a:extLst>
                    <a:ext uri="{9D8B030D-6E8A-4147-A177-3AD203B41FA5}">
                      <a16:colId xmlns:a16="http://schemas.microsoft.com/office/drawing/2014/main" val="3812802966"/>
                    </a:ext>
                  </a:extLst>
                </a:gridCol>
                <a:gridCol w="3657600">
                  <a:extLst>
                    <a:ext uri="{9D8B030D-6E8A-4147-A177-3AD203B41FA5}">
                      <a16:colId xmlns:a16="http://schemas.microsoft.com/office/drawing/2014/main" val="362808718"/>
                    </a:ext>
                  </a:extLst>
                </a:gridCol>
              </a:tblGrid>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Título del programa</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C99FF"/>
                    </a:solidFill>
                  </a:tcPr>
                </a:tc>
                <a:tc>
                  <a:txBody>
                    <a:bodyPr/>
                    <a:lstStyle/>
                    <a:p>
                      <a:pPr algn="ctr"/>
                      <a:r>
                        <a:rPr lang="es-ES" sz="1200" b="1" kern="1200" dirty="0">
                          <a:solidFill>
                            <a:schemeClr val="dk1"/>
                          </a:solidFill>
                          <a:effectLst/>
                          <a:latin typeface="Century Gothic" panose="020B0502020202020204" pitchFamily="34" charset="0"/>
                          <a:ea typeface="+mn-ea"/>
                          <a:cs typeface="+mn-cs"/>
                        </a:rPr>
                        <a:t>Relatos de niñas y niños</a:t>
                      </a:r>
                      <a:endParaRPr lang="es-MX" sz="1200" b="1" kern="1200" dirty="0">
                        <a:solidFill>
                          <a:schemeClr val="dk1"/>
                        </a:solidFill>
                        <a:effectLst/>
                        <a:latin typeface="Century Gothic" panose="020B0502020202020204" pitchFamily="34" charset="0"/>
                        <a:ea typeface="+mn-ea"/>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5357374"/>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Campo de formación</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82D8F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Lenguaje y Comunicación</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9954072"/>
                  </a:ext>
                </a:extLst>
              </a:tr>
              <a:tr h="733764">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Aprendizaje esperado</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66FF66"/>
                    </a:solidFill>
                  </a:tcPr>
                </a:tc>
                <a:tc>
                  <a:txBody>
                    <a:bodyPr/>
                    <a:lstStyle/>
                    <a:p>
                      <a:pPr algn="ctr"/>
                      <a:r>
                        <a:rPr lang="es-ES" sz="1100" b="0" kern="1200" dirty="0">
                          <a:solidFill>
                            <a:schemeClr val="dk1"/>
                          </a:solidFill>
                          <a:effectLst/>
                          <a:latin typeface="Century Gothic" panose="020B0502020202020204" pitchFamily="34" charset="0"/>
                          <a:ea typeface="+mn-ea"/>
                          <a:cs typeface="+mn-cs"/>
                        </a:rPr>
                        <a:t>Dice relatos de la tradición oral que le son familiares.</a:t>
                      </a:r>
                      <a:endParaRPr lang="es-MX" sz="1100" b="0" kern="1200" dirty="0">
                        <a:solidFill>
                          <a:schemeClr val="dk1"/>
                        </a:solidFill>
                        <a:effectLst/>
                        <a:latin typeface="Century Gothic" panose="020B0502020202020204" pitchFamily="34" charset="0"/>
                        <a:ea typeface="+mn-ea"/>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74051965"/>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Materiales que usaremos hoy</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D966"/>
                    </a:solidFill>
                  </a:tcPr>
                </a:tc>
                <a:tc>
                  <a:txBody>
                    <a:bodyPr/>
                    <a:lstStyle/>
                    <a:p>
                      <a:pPr algn="ctr"/>
                      <a:r>
                        <a:rPr lang="es-MX" sz="1100" b="0" kern="1200" dirty="0">
                          <a:solidFill>
                            <a:schemeClr val="dk1"/>
                          </a:solidFill>
                          <a:effectLst/>
                          <a:latin typeface="Century Gothic" panose="020B0502020202020204" pitchFamily="34" charset="0"/>
                          <a:ea typeface="+mn-ea"/>
                          <a:cs typeface="+mn-cs"/>
                        </a:rPr>
                        <a:t>Material para peinado loco, hojas de colores, pegamento, pintura, pinceles, cuaderno y colores.</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80583490"/>
                  </a:ext>
                </a:extLst>
              </a:tr>
              <a:tr h="498960">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Evidencia para la maestra</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66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Fotografía de la actividad: 1, 2 y 3 </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9649881"/>
                  </a:ext>
                </a:extLst>
              </a:tr>
            </a:tbl>
          </a:graphicData>
        </a:graphic>
      </p:graphicFrame>
      <p:graphicFrame>
        <p:nvGraphicFramePr>
          <p:cNvPr id="7" name="Tabla 3">
            <a:extLst>
              <a:ext uri="{FF2B5EF4-FFF2-40B4-BE49-F238E27FC236}">
                <a16:creationId xmlns:a16="http://schemas.microsoft.com/office/drawing/2014/main" id="{7DFA1273-E070-4E26-9F86-E496C82C03F3}"/>
              </a:ext>
            </a:extLst>
          </p:cNvPr>
          <p:cNvGraphicFramePr>
            <a:graphicFrameLocks noGrp="1"/>
          </p:cNvGraphicFramePr>
          <p:nvPr>
            <p:extLst>
              <p:ext uri="{D42A27DB-BD31-4B8C-83A1-F6EECF244321}">
                <p14:modId xmlns:p14="http://schemas.microsoft.com/office/powerpoint/2010/main" val="642017428"/>
              </p:ext>
            </p:extLst>
          </p:nvPr>
        </p:nvGraphicFramePr>
        <p:xfrm>
          <a:off x="6202020" y="1079469"/>
          <a:ext cx="5367128" cy="5593486"/>
        </p:xfrm>
        <a:graphic>
          <a:graphicData uri="http://schemas.openxmlformats.org/drawingml/2006/table">
            <a:tbl>
              <a:tblPr firstRow="1" bandRow="1">
                <a:tableStyleId>{5C22544A-7EE6-4342-B048-85BDC9FD1C3A}</a:tableStyleId>
              </a:tblPr>
              <a:tblGrid>
                <a:gridCol w="553310">
                  <a:extLst>
                    <a:ext uri="{9D8B030D-6E8A-4147-A177-3AD203B41FA5}">
                      <a16:colId xmlns:a16="http://schemas.microsoft.com/office/drawing/2014/main" val="1425609933"/>
                    </a:ext>
                  </a:extLst>
                </a:gridCol>
                <a:gridCol w="3687383">
                  <a:extLst>
                    <a:ext uri="{9D8B030D-6E8A-4147-A177-3AD203B41FA5}">
                      <a16:colId xmlns:a16="http://schemas.microsoft.com/office/drawing/2014/main" val="944212097"/>
                    </a:ext>
                  </a:extLst>
                </a:gridCol>
                <a:gridCol w="1126435">
                  <a:extLst>
                    <a:ext uri="{9D8B030D-6E8A-4147-A177-3AD203B41FA5}">
                      <a16:colId xmlns:a16="http://schemas.microsoft.com/office/drawing/2014/main" val="2578009245"/>
                    </a:ext>
                  </a:extLst>
                </a:gridCol>
              </a:tblGrid>
              <a:tr h="1808257">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Inicio</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66FF66"/>
                    </a:solidFill>
                  </a:tcPr>
                </a:tc>
                <a:tc gridSpan="2">
                  <a:txBody>
                    <a:bodyPr/>
                    <a:lstStyle/>
                    <a:p>
                      <a:pPr algn="l"/>
                      <a:r>
                        <a:rPr lang="es-MX" b="1" dirty="0">
                          <a:solidFill>
                            <a:schemeClr val="tx1"/>
                          </a:solidFill>
                          <a:latin typeface="Century Gothic" panose="020B0502020202020204" pitchFamily="34" charset="0"/>
                        </a:rPr>
                        <a:t>Actividad 1: </a:t>
                      </a:r>
                      <a:r>
                        <a:rPr lang="es-ES" sz="1600" b="0" i="0" dirty="0">
                          <a:solidFill>
                            <a:schemeClr val="tx1"/>
                          </a:solidFill>
                          <a:latin typeface="Century Gothic" panose="020B0502020202020204" pitchFamily="34" charset="0"/>
                        </a:rPr>
                        <a:t>Observar el programa de aprende en casa y mirar los videos que se muestran en la televisión. Finalizando indicar a su hijo o hija que realizaremos una actividad de sombrero loco, buscar en internet opciones e intentar realizar el peinado que mas le agrado al estudiante.</a:t>
                      </a:r>
                      <a:endParaRPr lang="es-MX" sz="1600" b="0" i="0" dirty="0">
                        <a:solidFill>
                          <a:schemeClr val="tx1"/>
                        </a:solidFill>
                        <a:latin typeface="Century Gothic" panose="020B05020202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2848384295"/>
                  </a:ext>
                </a:extLst>
              </a:tr>
              <a:tr h="1808257">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Desarrollo</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82D8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b="1" dirty="0">
                          <a:solidFill>
                            <a:schemeClr val="tx1"/>
                          </a:solidFill>
                          <a:latin typeface="Century Gothic" panose="020B0502020202020204" pitchFamily="34" charset="0"/>
                        </a:rPr>
                        <a:t>Actividad 2: </a:t>
                      </a:r>
                      <a:r>
                        <a:rPr lang="es-MX" sz="1600" b="0" dirty="0">
                          <a:solidFill>
                            <a:schemeClr val="tx1"/>
                          </a:solidFill>
                          <a:latin typeface="Century Gothic" panose="020B0502020202020204" pitchFamily="34" charset="0"/>
                        </a:rPr>
                        <a:t>Indicar al alumno o alumna que haremos un dibujo de nosotros pero antes pegaremos hojas de colores en cuadros o pintaremos de colores una hoja, para después dibujarnos a nosotros, finalizando mencionar que cuente un relato de su vida.</a:t>
                      </a:r>
                      <a:endParaRPr lang="es-MX" sz="1600" b="0" i="0" kern="1200" dirty="0">
                        <a:solidFill>
                          <a:schemeClr val="tx1"/>
                        </a:solidFill>
                        <a:latin typeface="Century Gothic" panose="020B0502020202020204" pitchFamily="34" charset="0"/>
                        <a:ea typeface="+mn-ea"/>
                        <a:cs typeface="+mn-cs"/>
                      </a:endParaRPr>
                    </a:p>
                  </a:txBody>
                  <a:tcPr marL="89535" marR="89535" marT="0" marB="0">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s-MX" sz="1600" b="0" i="0" kern="1200" dirty="0">
                        <a:solidFill>
                          <a:schemeClr val="tx1"/>
                        </a:solidFill>
                        <a:latin typeface="Century Gothic" panose="020B0502020202020204" pitchFamily="34" charset="0"/>
                        <a:ea typeface="+mn-ea"/>
                        <a:cs typeface="+mn-cs"/>
                      </a:endParaRPr>
                    </a:p>
                  </a:txBody>
                  <a:tcPr marL="89535" marR="89535" marT="0" marB="0">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1320290"/>
                  </a:ext>
                </a:extLst>
              </a:tr>
              <a:tr h="1783486">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Cierre</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C99FF"/>
                    </a:solidFill>
                  </a:tcPr>
                </a:tc>
                <a:tc>
                  <a:txBody>
                    <a:bodyPr/>
                    <a:lstStyle/>
                    <a:p>
                      <a:pPr algn="l"/>
                      <a:r>
                        <a:rPr lang="es-MX" b="1" dirty="0">
                          <a:solidFill>
                            <a:schemeClr val="tx1"/>
                          </a:solidFill>
                          <a:latin typeface="Century Gothic" panose="020B0502020202020204" pitchFamily="34" charset="0"/>
                        </a:rPr>
                        <a:t>Actividad 3: </a:t>
                      </a:r>
                      <a:r>
                        <a:rPr lang="es-MX" sz="1600" b="0" kern="1200" dirty="0">
                          <a:solidFill>
                            <a:schemeClr val="tx1"/>
                          </a:solidFill>
                          <a:latin typeface="Century Gothic" panose="020B0502020202020204" pitchFamily="34" charset="0"/>
                          <a:ea typeface="+mn-ea"/>
                          <a:cs typeface="+mn-cs"/>
                        </a:rPr>
                        <a:t>Un integrante de la familia le contara un relato al alumno, e indicarle que ponga atención. Finalizando dibujar lo que mas le intereso del relato.</a:t>
                      </a:r>
                      <a:endParaRPr lang="es-ES" sz="1600" b="0" kern="1200" dirty="0">
                        <a:solidFill>
                          <a:schemeClr val="tx1"/>
                        </a:solidFill>
                        <a:latin typeface="Century Gothic" panose="020B0502020202020204" pitchFamily="34" charset="0"/>
                        <a:ea typeface="+mn-ea"/>
                        <a:cs typeface="+mn-cs"/>
                      </a:endParaRPr>
                    </a:p>
                  </a:txBody>
                  <a:tcP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l"/>
                      <a:endParaRPr lang="es-ES" sz="1600" b="0" i="0" kern="1200" dirty="0">
                        <a:solidFill>
                          <a:schemeClr val="tx1"/>
                        </a:solidFill>
                        <a:latin typeface="Century Gothic" panose="020B0502020202020204" pitchFamily="34" charset="0"/>
                        <a:ea typeface="+mn-ea"/>
                        <a:cs typeface="+mn-cs"/>
                      </a:endParaRP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45617994"/>
                  </a:ext>
                </a:extLst>
              </a:tr>
            </a:tbl>
          </a:graphicData>
        </a:graphic>
      </p:graphicFrame>
      <p:sp>
        <p:nvSpPr>
          <p:cNvPr id="9" name="Rectángulo 8">
            <a:extLst>
              <a:ext uri="{FF2B5EF4-FFF2-40B4-BE49-F238E27FC236}">
                <a16:creationId xmlns:a16="http://schemas.microsoft.com/office/drawing/2014/main" id="{90A3CB29-C250-4B47-835C-F518AB3A4D83}"/>
              </a:ext>
            </a:extLst>
          </p:cNvPr>
          <p:cNvSpPr/>
          <p:nvPr/>
        </p:nvSpPr>
        <p:spPr>
          <a:xfrm>
            <a:off x="2655653" y="154011"/>
            <a:ext cx="6896440" cy="707886"/>
          </a:xfrm>
          <a:prstGeom prst="rect">
            <a:avLst/>
          </a:prstGeom>
          <a:noFill/>
        </p:spPr>
        <p:txBody>
          <a:bodyPr wrap="none" lIns="91440" tIns="45720" rIns="91440" bIns="45720">
            <a:spAutoFit/>
          </a:bodyPr>
          <a:lstStyle/>
          <a:p>
            <a:pPr algn="ctr"/>
            <a:r>
              <a:rPr lang="es-ES" sz="4000" b="1" cap="none" spc="0" dirty="0">
                <a:ln w="0">
                  <a:solidFill>
                    <a:schemeClr val="bg1"/>
                  </a:solidFill>
                </a:ln>
                <a:solidFill>
                  <a:schemeClr val="bg1"/>
                </a:solidFill>
                <a:effectLst>
                  <a:glow rad="101600">
                    <a:srgbClr val="E3D78F"/>
                  </a:glow>
                  <a:outerShdw blurRad="38100" dist="19050" dir="2700000" algn="tl" rotWithShape="0">
                    <a:schemeClr val="dk1">
                      <a:alpha val="40000"/>
                    </a:schemeClr>
                  </a:outerShdw>
                </a:effectLst>
                <a:latin typeface="Century Gothic" panose="020B0502020202020204" pitchFamily="34" charset="0"/>
              </a:rPr>
              <a:t>Jueves 29 de abril del 2021</a:t>
            </a:r>
          </a:p>
        </p:txBody>
      </p:sp>
      <p:pic>
        <p:nvPicPr>
          <p:cNvPr id="11" name="Imagen 10">
            <a:extLst>
              <a:ext uri="{FF2B5EF4-FFF2-40B4-BE49-F238E27FC236}">
                <a16:creationId xmlns:a16="http://schemas.microsoft.com/office/drawing/2014/main" id="{EE25C317-BDF2-49AE-9AB1-600A7513E0B3}"/>
              </a:ext>
            </a:extLst>
          </p:cNvPr>
          <p:cNvPicPr>
            <a:picLocks noChangeAspect="1"/>
          </p:cNvPicPr>
          <p:nvPr/>
        </p:nvPicPr>
        <p:blipFill>
          <a:blip r:embed="rId2"/>
          <a:stretch>
            <a:fillRect/>
          </a:stretch>
        </p:blipFill>
        <p:spPr>
          <a:xfrm flipH="1">
            <a:off x="9640076" y="3118920"/>
            <a:ext cx="3450148" cy="4022917"/>
          </a:xfrm>
          <a:prstGeom prst="rect">
            <a:avLst/>
          </a:prstGeom>
        </p:spPr>
      </p:pic>
    </p:spTree>
    <p:extLst>
      <p:ext uri="{BB962C8B-B14F-4D97-AF65-F5344CB8AC3E}">
        <p14:creationId xmlns:p14="http://schemas.microsoft.com/office/powerpoint/2010/main" val="2423834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a 14">
            <a:extLst>
              <a:ext uri="{FF2B5EF4-FFF2-40B4-BE49-F238E27FC236}">
                <a16:creationId xmlns:a16="http://schemas.microsoft.com/office/drawing/2014/main" id="{C07390B5-A9E5-4DE4-B015-2D1E0A570637}"/>
              </a:ext>
            </a:extLst>
          </p:cNvPr>
          <p:cNvGraphicFramePr>
            <a:graphicFrameLocks noGrp="1"/>
          </p:cNvGraphicFramePr>
          <p:nvPr>
            <p:extLst>
              <p:ext uri="{D42A27DB-BD31-4B8C-83A1-F6EECF244321}">
                <p14:modId xmlns:p14="http://schemas.microsoft.com/office/powerpoint/2010/main" val="280059866"/>
              </p:ext>
            </p:extLst>
          </p:nvPr>
        </p:nvGraphicFramePr>
        <p:xfrm>
          <a:off x="569842" y="1286549"/>
          <a:ext cx="5420139" cy="2849880"/>
        </p:xfrm>
        <a:graphic>
          <a:graphicData uri="http://schemas.openxmlformats.org/drawingml/2006/table">
            <a:tbl>
              <a:tblPr firstRow="1" bandRow="1">
                <a:tableStyleId>{5C22544A-7EE6-4342-B048-85BDC9FD1C3A}</a:tableStyleId>
              </a:tblPr>
              <a:tblGrid>
                <a:gridCol w="1762539">
                  <a:extLst>
                    <a:ext uri="{9D8B030D-6E8A-4147-A177-3AD203B41FA5}">
                      <a16:colId xmlns:a16="http://schemas.microsoft.com/office/drawing/2014/main" val="3812802966"/>
                    </a:ext>
                  </a:extLst>
                </a:gridCol>
                <a:gridCol w="3657600">
                  <a:extLst>
                    <a:ext uri="{9D8B030D-6E8A-4147-A177-3AD203B41FA5}">
                      <a16:colId xmlns:a16="http://schemas.microsoft.com/office/drawing/2014/main" val="362808718"/>
                    </a:ext>
                  </a:extLst>
                </a:gridCol>
              </a:tblGrid>
              <a:tr h="182723">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Título del programa</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C99FF"/>
                    </a:solidFill>
                  </a:tcPr>
                </a:tc>
                <a:tc>
                  <a:txBody>
                    <a:bodyPr/>
                    <a:lstStyle/>
                    <a:p>
                      <a:pPr algn="ctr"/>
                      <a:r>
                        <a:rPr lang="es-ES" sz="1200" b="1" kern="1200" dirty="0">
                          <a:solidFill>
                            <a:schemeClr val="dk1"/>
                          </a:solidFill>
                          <a:effectLst/>
                          <a:latin typeface="Century Gothic" panose="020B0502020202020204" pitchFamily="34" charset="0"/>
                          <a:ea typeface="+mn-ea"/>
                          <a:cs typeface="+mn-cs"/>
                        </a:rPr>
                        <a:t>Juguemos con títeres</a:t>
                      </a:r>
                      <a:endParaRPr lang="es-MX" sz="1200" b="1" kern="1200" dirty="0">
                        <a:solidFill>
                          <a:schemeClr val="dk1"/>
                        </a:solidFill>
                        <a:effectLst/>
                        <a:latin typeface="Century Gothic" panose="020B0502020202020204" pitchFamily="34" charset="0"/>
                        <a:ea typeface="+mn-ea"/>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5357374"/>
                  </a:ext>
                </a:extLst>
              </a:tr>
              <a:tr h="182723">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Campo de formación</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82D8F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Artes</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9954072"/>
                  </a:ext>
                </a:extLst>
              </a:tr>
              <a:tr h="327827">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Aprendizaje esperado</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66FF66"/>
                    </a:solidFill>
                  </a:tcPr>
                </a:tc>
                <a:tc>
                  <a:txBody>
                    <a:bodyPr/>
                    <a:lstStyle/>
                    <a:p>
                      <a:pPr algn="ctr"/>
                      <a:r>
                        <a:rPr lang="es-ES" sz="1000" b="0" kern="1200" dirty="0">
                          <a:solidFill>
                            <a:schemeClr val="dk1"/>
                          </a:solidFill>
                          <a:effectLst/>
                          <a:latin typeface="Century Gothic" panose="020B0502020202020204" pitchFamily="34" charset="0"/>
                          <a:ea typeface="+mn-ea"/>
                          <a:cs typeface="+mn-cs"/>
                        </a:rPr>
                        <a:t>Observa obras del patrimonio artístico de su localidad, su país o de otro lugar (fotografías, pinturas, esculturas y representaciones escénicas de danza y teatro) y describe lo que le hacen sentir e imaginar.</a:t>
                      </a:r>
                      <a:endParaRPr lang="es-MX" sz="1000" b="0" kern="1200" dirty="0">
                        <a:solidFill>
                          <a:schemeClr val="dk1"/>
                        </a:solidFill>
                        <a:effectLst/>
                        <a:latin typeface="Century Gothic" panose="020B0502020202020204" pitchFamily="34" charset="0"/>
                        <a:ea typeface="+mn-ea"/>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74051965"/>
                  </a:ext>
                </a:extLst>
              </a:tr>
              <a:tr h="182723">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Materiales que usaremos hoy</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D966"/>
                    </a:solidFill>
                  </a:tcPr>
                </a:tc>
                <a:tc>
                  <a:txBody>
                    <a:bodyPr/>
                    <a:lstStyle/>
                    <a:p>
                      <a:pPr algn="ctr"/>
                      <a:r>
                        <a:rPr lang="es-MX" sz="1100" b="0" kern="1200" dirty="0">
                          <a:solidFill>
                            <a:schemeClr val="dk1"/>
                          </a:solidFill>
                          <a:effectLst/>
                          <a:latin typeface="Century Gothic" panose="020B0502020202020204" pitchFamily="34" charset="0"/>
                          <a:ea typeface="+mn-ea"/>
                          <a:cs typeface="+mn-cs"/>
                        </a:rPr>
                        <a:t>Materiales reciclados para hacer un títere, hilo, pegamento, cuaderno y colores.</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80583490"/>
                  </a:ext>
                </a:extLst>
              </a:tr>
              <a:tr h="209594">
                <a:tc>
                  <a:txBody>
                    <a:bodyPr/>
                    <a:lstStyle/>
                    <a:p>
                      <a:pPr algn="ctr"/>
                      <a:r>
                        <a:rPr lang="es-MX" sz="1400" b="1" dirty="0">
                          <a:solidFill>
                            <a:schemeClr val="bg1"/>
                          </a:solidFill>
                          <a:effectLst>
                            <a:outerShdw blurRad="38100" dist="38100" dir="2700000" algn="tl">
                              <a:srgbClr val="000000">
                                <a:alpha val="43137"/>
                              </a:srgbClr>
                            </a:outerShdw>
                          </a:effectLst>
                          <a:latin typeface="Century Gothic" panose="020B0502020202020204" pitchFamily="34" charset="0"/>
                        </a:rPr>
                        <a:t>Evidencia para la maestra</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66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Fotografía de la actividad: 2</a:t>
                      </a: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Audio de las respuestas de la actividad: 1</a:t>
                      </a: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0" kern="1200" dirty="0">
                          <a:solidFill>
                            <a:schemeClr val="dk1"/>
                          </a:solidFill>
                          <a:effectLst/>
                          <a:latin typeface="Century Gothic" panose="020B0502020202020204" pitchFamily="34" charset="0"/>
                          <a:ea typeface="+mn-ea"/>
                          <a:cs typeface="+mn-cs"/>
                        </a:rPr>
                        <a:t>Video de la actividad: 3</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9649881"/>
                  </a:ext>
                </a:extLst>
              </a:tr>
            </a:tbl>
          </a:graphicData>
        </a:graphic>
      </p:graphicFrame>
      <p:graphicFrame>
        <p:nvGraphicFramePr>
          <p:cNvPr id="7" name="Tabla 3">
            <a:extLst>
              <a:ext uri="{FF2B5EF4-FFF2-40B4-BE49-F238E27FC236}">
                <a16:creationId xmlns:a16="http://schemas.microsoft.com/office/drawing/2014/main" id="{7DFA1273-E070-4E26-9F86-E496C82C03F3}"/>
              </a:ext>
            </a:extLst>
          </p:cNvPr>
          <p:cNvGraphicFramePr>
            <a:graphicFrameLocks noGrp="1"/>
          </p:cNvGraphicFramePr>
          <p:nvPr>
            <p:extLst>
              <p:ext uri="{D42A27DB-BD31-4B8C-83A1-F6EECF244321}">
                <p14:modId xmlns:p14="http://schemas.microsoft.com/office/powerpoint/2010/main" val="318358590"/>
              </p:ext>
            </p:extLst>
          </p:nvPr>
        </p:nvGraphicFramePr>
        <p:xfrm>
          <a:off x="6202020" y="1079469"/>
          <a:ext cx="5367128" cy="5465857"/>
        </p:xfrm>
        <a:graphic>
          <a:graphicData uri="http://schemas.openxmlformats.org/drawingml/2006/table">
            <a:tbl>
              <a:tblPr firstRow="1" bandRow="1">
                <a:tableStyleId>{5C22544A-7EE6-4342-B048-85BDC9FD1C3A}</a:tableStyleId>
              </a:tblPr>
              <a:tblGrid>
                <a:gridCol w="553310">
                  <a:extLst>
                    <a:ext uri="{9D8B030D-6E8A-4147-A177-3AD203B41FA5}">
                      <a16:colId xmlns:a16="http://schemas.microsoft.com/office/drawing/2014/main" val="1425609933"/>
                    </a:ext>
                  </a:extLst>
                </a:gridCol>
                <a:gridCol w="3687383">
                  <a:extLst>
                    <a:ext uri="{9D8B030D-6E8A-4147-A177-3AD203B41FA5}">
                      <a16:colId xmlns:a16="http://schemas.microsoft.com/office/drawing/2014/main" val="944212097"/>
                    </a:ext>
                  </a:extLst>
                </a:gridCol>
                <a:gridCol w="1126435">
                  <a:extLst>
                    <a:ext uri="{9D8B030D-6E8A-4147-A177-3AD203B41FA5}">
                      <a16:colId xmlns:a16="http://schemas.microsoft.com/office/drawing/2014/main" val="2578009245"/>
                    </a:ext>
                  </a:extLst>
                </a:gridCol>
              </a:tblGrid>
              <a:tr h="1808257">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Inicio</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66FF66"/>
                    </a:solidFill>
                  </a:tcPr>
                </a:tc>
                <a:tc gridSpan="2">
                  <a:txBody>
                    <a:bodyPr/>
                    <a:lstStyle/>
                    <a:p>
                      <a:pPr algn="l"/>
                      <a:r>
                        <a:rPr lang="es-MX" b="1" dirty="0">
                          <a:solidFill>
                            <a:schemeClr val="tx1"/>
                          </a:solidFill>
                          <a:latin typeface="Century Gothic" panose="020B0502020202020204" pitchFamily="34" charset="0"/>
                        </a:rPr>
                        <a:t>Actividad 1: </a:t>
                      </a:r>
                      <a:r>
                        <a:rPr lang="es-ES" sz="1600" b="0" i="0" dirty="0">
                          <a:solidFill>
                            <a:schemeClr val="tx1"/>
                          </a:solidFill>
                          <a:latin typeface="Century Gothic" panose="020B0502020202020204" pitchFamily="34" charset="0"/>
                        </a:rPr>
                        <a:t>Observar el programa de aprende en casa y mirar los videos que se muestran en la televisión. Finalizando preguntar a su hijo o hija: ¿Has visto un títere? ¿Para qué sirve un títere? ¿Durante estos meses realizaste alguno? ¿Aun lo tienes? Grabar audio de su respuesta.</a:t>
                      </a:r>
                      <a:endParaRPr lang="es-MX" sz="1600" b="0" i="0" dirty="0">
                        <a:solidFill>
                          <a:schemeClr val="tx1"/>
                        </a:solidFill>
                        <a:latin typeface="Century Gothic" panose="020B05020202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extLst>
                  <a:ext uri="{0D108BD9-81ED-4DB2-BD59-A6C34878D82A}">
                    <a16:rowId xmlns:a16="http://schemas.microsoft.com/office/drawing/2014/main" val="2848384295"/>
                  </a:ext>
                </a:extLst>
              </a:tr>
              <a:tr h="1808257">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Desarrollo</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82D8F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b="1" dirty="0">
                          <a:solidFill>
                            <a:schemeClr val="tx1"/>
                          </a:solidFill>
                          <a:latin typeface="Century Gothic" panose="020B0502020202020204" pitchFamily="34" charset="0"/>
                        </a:rPr>
                        <a:t>Actividad 2: </a:t>
                      </a:r>
                      <a:r>
                        <a:rPr lang="es-MX" sz="1600" b="0" dirty="0">
                          <a:solidFill>
                            <a:schemeClr val="tx1"/>
                          </a:solidFill>
                          <a:latin typeface="Century Gothic" panose="020B0502020202020204" pitchFamily="34" charset="0"/>
                        </a:rPr>
                        <a:t>Mencionar que haremos un títere, utilizando materiales reciclados.</a:t>
                      </a:r>
                      <a:endParaRPr lang="es-MX" sz="1600" b="0" i="0" kern="1200" dirty="0">
                        <a:solidFill>
                          <a:schemeClr val="tx1"/>
                        </a:solidFill>
                        <a:latin typeface="Century Gothic" panose="020B0502020202020204" pitchFamily="34" charset="0"/>
                        <a:ea typeface="+mn-ea"/>
                        <a:cs typeface="+mn-cs"/>
                      </a:endParaRPr>
                    </a:p>
                  </a:txBody>
                  <a:tcPr marL="89535" marR="89535" marT="0" marB="0">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s-MX" sz="1600" b="0" i="0" kern="1200" dirty="0">
                        <a:solidFill>
                          <a:schemeClr val="tx1"/>
                        </a:solidFill>
                        <a:latin typeface="Century Gothic" panose="020B0502020202020204" pitchFamily="34" charset="0"/>
                        <a:ea typeface="+mn-ea"/>
                        <a:cs typeface="+mn-cs"/>
                      </a:endParaRPr>
                    </a:p>
                  </a:txBody>
                  <a:tcPr marL="89535" marR="89535" marT="0" marB="0">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1320290"/>
                  </a:ext>
                </a:extLst>
              </a:tr>
              <a:tr h="1783486">
                <a:tc>
                  <a:txBody>
                    <a:bodyPr/>
                    <a:lstStyle/>
                    <a:p>
                      <a:pPr algn="ctr"/>
                      <a:r>
                        <a:rPr lang="es-MX" b="1" dirty="0">
                          <a:solidFill>
                            <a:schemeClr val="bg1"/>
                          </a:solidFill>
                          <a:effectLst>
                            <a:outerShdw blurRad="38100" dist="38100" dir="2700000" algn="tl">
                              <a:srgbClr val="000000">
                                <a:alpha val="43137"/>
                              </a:srgbClr>
                            </a:outerShdw>
                          </a:effectLst>
                          <a:latin typeface="Century Gothic" panose="020B0502020202020204" pitchFamily="34" charset="0"/>
                        </a:rPr>
                        <a:t>Cierre</a:t>
                      </a:r>
                    </a:p>
                  </a:txBody>
                  <a:tcPr vert="vert27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C99FF"/>
                    </a:solidFill>
                  </a:tcPr>
                </a:tc>
                <a:tc>
                  <a:txBody>
                    <a:bodyPr/>
                    <a:lstStyle/>
                    <a:p>
                      <a:pPr algn="l"/>
                      <a:r>
                        <a:rPr lang="es-MX" b="1" dirty="0">
                          <a:solidFill>
                            <a:schemeClr val="tx1"/>
                          </a:solidFill>
                          <a:latin typeface="Century Gothic" panose="020B0502020202020204" pitchFamily="34" charset="0"/>
                        </a:rPr>
                        <a:t>Actividad 3: </a:t>
                      </a:r>
                      <a:r>
                        <a:rPr lang="es-ES" sz="1600" b="0" i="0" kern="1200" dirty="0">
                          <a:solidFill>
                            <a:schemeClr val="tx1"/>
                          </a:solidFill>
                          <a:latin typeface="Century Gothic" panose="020B0502020202020204" pitchFamily="34" charset="0"/>
                          <a:ea typeface="+mn-ea"/>
                          <a:cs typeface="+mn-cs"/>
                        </a:rPr>
                        <a:t>Observar los tipos de títeres que existen y pedir al alumno o alumna que comente cuales ha visto o utilizado. Finalizando indicar que invente una historia con su títere y grabe un video para evidencia.  </a:t>
                      </a:r>
                    </a:p>
                  </a:txBody>
                  <a:tcP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l"/>
                      <a:endParaRPr lang="es-ES" sz="1600" b="0" i="0" kern="1200" dirty="0">
                        <a:solidFill>
                          <a:schemeClr val="tx1"/>
                        </a:solidFill>
                        <a:latin typeface="Century Gothic" panose="020B0502020202020204" pitchFamily="34" charset="0"/>
                        <a:ea typeface="+mn-ea"/>
                        <a:cs typeface="+mn-cs"/>
                      </a:endParaRP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45617994"/>
                  </a:ext>
                </a:extLst>
              </a:tr>
            </a:tbl>
          </a:graphicData>
        </a:graphic>
      </p:graphicFrame>
      <p:sp>
        <p:nvSpPr>
          <p:cNvPr id="9" name="Rectángulo 8">
            <a:extLst>
              <a:ext uri="{FF2B5EF4-FFF2-40B4-BE49-F238E27FC236}">
                <a16:creationId xmlns:a16="http://schemas.microsoft.com/office/drawing/2014/main" id="{90A3CB29-C250-4B47-835C-F518AB3A4D83}"/>
              </a:ext>
            </a:extLst>
          </p:cNvPr>
          <p:cNvSpPr/>
          <p:nvPr/>
        </p:nvSpPr>
        <p:spPr>
          <a:xfrm>
            <a:off x="2599549" y="154011"/>
            <a:ext cx="7008649" cy="707886"/>
          </a:xfrm>
          <a:prstGeom prst="rect">
            <a:avLst/>
          </a:prstGeom>
          <a:noFill/>
        </p:spPr>
        <p:txBody>
          <a:bodyPr wrap="none" lIns="91440" tIns="45720" rIns="91440" bIns="45720">
            <a:spAutoFit/>
          </a:bodyPr>
          <a:lstStyle/>
          <a:p>
            <a:pPr algn="ctr"/>
            <a:r>
              <a:rPr lang="es-ES" sz="4000" b="1" cap="none" spc="0" dirty="0">
                <a:ln w="0">
                  <a:solidFill>
                    <a:schemeClr val="bg1"/>
                  </a:solidFill>
                </a:ln>
                <a:solidFill>
                  <a:schemeClr val="bg1"/>
                </a:solidFill>
                <a:effectLst>
                  <a:glow rad="101600">
                    <a:srgbClr val="E3D78F"/>
                  </a:glow>
                  <a:outerShdw blurRad="38100" dist="19050" dir="2700000" algn="tl" rotWithShape="0">
                    <a:schemeClr val="dk1">
                      <a:alpha val="40000"/>
                    </a:schemeClr>
                  </a:outerShdw>
                </a:effectLst>
                <a:latin typeface="Century Gothic" panose="020B0502020202020204" pitchFamily="34" charset="0"/>
              </a:rPr>
              <a:t>Viernes 30 de abril del 2021</a:t>
            </a:r>
          </a:p>
        </p:txBody>
      </p:sp>
      <p:pic>
        <p:nvPicPr>
          <p:cNvPr id="11" name="Imagen 10">
            <a:extLst>
              <a:ext uri="{FF2B5EF4-FFF2-40B4-BE49-F238E27FC236}">
                <a16:creationId xmlns:a16="http://schemas.microsoft.com/office/drawing/2014/main" id="{EE25C317-BDF2-49AE-9AB1-600A7513E0B3}"/>
              </a:ext>
            </a:extLst>
          </p:cNvPr>
          <p:cNvPicPr>
            <a:picLocks noChangeAspect="1"/>
          </p:cNvPicPr>
          <p:nvPr/>
        </p:nvPicPr>
        <p:blipFill>
          <a:blip r:embed="rId2"/>
          <a:stretch>
            <a:fillRect/>
          </a:stretch>
        </p:blipFill>
        <p:spPr>
          <a:xfrm flipH="1">
            <a:off x="9640076" y="3118920"/>
            <a:ext cx="3450148" cy="4022917"/>
          </a:xfrm>
          <a:prstGeom prst="rect">
            <a:avLst/>
          </a:prstGeom>
        </p:spPr>
      </p:pic>
    </p:spTree>
    <p:extLst>
      <p:ext uri="{BB962C8B-B14F-4D97-AF65-F5344CB8AC3E}">
        <p14:creationId xmlns:p14="http://schemas.microsoft.com/office/powerpoint/2010/main" val="222258118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590</TotalTime>
  <Words>1946</Words>
  <Application>Microsoft Office PowerPoint</Application>
  <PresentationFormat>Panorámica</PresentationFormat>
  <Paragraphs>177</Paragraphs>
  <Slides>10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10</vt:i4>
      </vt:variant>
    </vt:vector>
  </HeadingPairs>
  <TitlesOfParts>
    <vt:vector size="15" baseType="lpstr">
      <vt:lpstr>Arial</vt:lpstr>
      <vt:lpstr>Calibri</vt:lpstr>
      <vt:lpstr>Calibri Light</vt:lpstr>
      <vt:lpstr>Century Gothic</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Rossy Del Angel Chavira</dc:creator>
  <cp:lastModifiedBy>Rossy Del Angel Chavira</cp:lastModifiedBy>
  <cp:revision>26</cp:revision>
  <dcterms:created xsi:type="dcterms:W3CDTF">2020-09-08T22:22:41Z</dcterms:created>
  <dcterms:modified xsi:type="dcterms:W3CDTF">2021-04-15T17:59:58Z</dcterms:modified>
</cp:coreProperties>
</file>