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81" r:id="rId3"/>
    <p:sldId id="275" r:id="rId4"/>
    <p:sldId id="282" r:id="rId5"/>
    <p:sldId id="276" r:id="rId6"/>
    <p:sldId id="283" r:id="rId7"/>
    <p:sldId id="278" r:id="rId8"/>
    <p:sldId id="284" r:id="rId9"/>
    <p:sldId id="280" r:id="rId10"/>
    <p:sldId id="285" r:id="rId1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82D8F7"/>
    <a:srgbClr val="66FF66"/>
    <a:srgbClr val="0D6E47"/>
    <a:srgbClr val="ED3237"/>
    <a:srgbClr val="A0D347"/>
    <a:srgbClr val="9FCB3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01" autoAdjust="0"/>
    <p:restoredTop sz="94660"/>
  </p:normalViewPr>
  <p:slideViewPr>
    <p:cSldViewPr snapToGrid="0">
      <p:cViewPr varScale="1">
        <p:scale>
          <a:sx n="48" d="100"/>
          <a:sy n="48" d="100"/>
        </p:scale>
        <p:origin x="-1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A464F6-0570-4A66-83A2-C8758CEA854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06384CAA-1A0F-4E7B-AD63-5A9B986BA2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AA67E1E-BC96-45A5-B9F4-68361CC68F32}"/>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5" name="Marcador de pie de página 4">
            <a:extLst>
              <a:ext uri="{FF2B5EF4-FFF2-40B4-BE49-F238E27FC236}">
                <a16:creationId xmlns:a16="http://schemas.microsoft.com/office/drawing/2014/main" id="{99A4A50F-EE48-4E22-9AB0-AE664AB5919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9F46A6E-FB43-461F-B15B-05C17DECB74F}"/>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124342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0625AD-3AA3-4609-BB34-C613ADD4DF4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969FC75-4FDB-4D89-9129-6E8AD4B0D8C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9B46EE3-9CC7-4685-BEC9-0B1DC9E2AED7}"/>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5" name="Marcador de pie de página 4">
            <a:extLst>
              <a:ext uri="{FF2B5EF4-FFF2-40B4-BE49-F238E27FC236}">
                <a16:creationId xmlns:a16="http://schemas.microsoft.com/office/drawing/2014/main" id="{9E320031-3FF3-4798-80ED-B48FD9D53E7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2AA5786-9D4F-49A9-AA74-FF0B8B88E724}"/>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005212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899223F-0E8A-4789-B46F-AB0C6A7EE74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A726597-FAB0-4575-A2C7-217EB244EF0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B15C243-CDDD-428D-864E-A5F541967E04}"/>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5" name="Marcador de pie de página 4">
            <a:extLst>
              <a:ext uri="{FF2B5EF4-FFF2-40B4-BE49-F238E27FC236}">
                <a16:creationId xmlns:a16="http://schemas.microsoft.com/office/drawing/2014/main" id="{50BDB37F-9AEC-4D48-9D9E-368E7C9761E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B09877-4442-4496-BE1F-4C80026EC75C}"/>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096717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75A1FF-A589-4272-8CBB-5A9D93F327A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BEF9BB7-B8AB-409E-98F6-72817FD4AF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4DE1265-A64E-40AA-9752-92EC80915F2A}"/>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5" name="Marcador de pie de página 4">
            <a:extLst>
              <a:ext uri="{FF2B5EF4-FFF2-40B4-BE49-F238E27FC236}">
                <a16:creationId xmlns:a16="http://schemas.microsoft.com/office/drawing/2014/main" id="{2C1973C5-B6BC-4146-B153-09FCF6DB34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C5F8948-F677-4665-B5D3-73383AC1916E}"/>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3045694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EE529-770A-45D0-80A0-32E8879D516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151F13F-BB78-4CDA-8ED5-6E279C3234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CFF9A14-D26F-4EFF-9776-9A5311F0CE27}"/>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5" name="Marcador de pie de página 4">
            <a:extLst>
              <a:ext uri="{FF2B5EF4-FFF2-40B4-BE49-F238E27FC236}">
                <a16:creationId xmlns:a16="http://schemas.microsoft.com/office/drawing/2014/main" id="{CD5436CB-B589-4E8A-942C-C71DE6FDDC7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F00DF33-0DD5-46CB-B3E6-58DF27F0EB3F}"/>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69526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CA0DBC-04C9-4526-940C-82F40C06551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6F0A322-DB60-4DA4-B571-19CDD735ED5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3FC1D79-B78E-4E0A-9342-FD54A8E9B51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A5FD9EFF-EA90-4973-BD33-CE7E97C115C5}"/>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6" name="Marcador de pie de página 5">
            <a:extLst>
              <a:ext uri="{FF2B5EF4-FFF2-40B4-BE49-F238E27FC236}">
                <a16:creationId xmlns:a16="http://schemas.microsoft.com/office/drawing/2014/main" id="{3C89D6F7-DEA6-4C34-860E-2BFBDF6D839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297D54C-BA4D-4354-A22C-DCA09226D205}"/>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1515369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849639-12EB-4109-9A87-46C74BAB896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B28865D-1D67-4167-93DC-207D2B9005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A095701-C8AB-43D4-B2DB-8CBB0BA9B73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5F07334-2E5A-466A-B760-EB7BD0F934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23F1EFE-6595-4228-8F8C-68527B33196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3C1F8E9F-1F34-47CC-9A76-DEA76E4C82D3}"/>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8" name="Marcador de pie de página 7">
            <a:extLst>
              <a:ext uri="{FF2B5EF4-FFF2-40B4-BE49-F238E27FC236}">
                <a16:creationId xmlns:a16="http://schemas.microsoft.com/office/drawing/2014/main" id="{3FD7E9D1-C8CC-45A4-949F-71C72BAF0DC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FEDB837-1F17-4E53-A1A8-6E87FE2ED51E}"/>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88738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53385C-BF4F-418B-94A8-1A4EDC979C9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27717124-3FE4-42E4-93C1-CC587D2F2A0B}"/>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4" name="Marcador de pie de página 3">
            <a:extLst>
              <a:ext uri="{FF2B5EF4-FFF2-40B4-BE49-F238E27FC236}">
                <a16:creationId xmlns:a16="http://schemas.microsoft.com/office/drawing/2014/main" id="{139A37D5-A4EB-4784-97DC-0FB315FFD742}"/>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6CDD99D3-7AD8-463B-81CD-EC6C9A7D4659}"/>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32821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1538AD3-5AC6-4AA7-94D1-64A8D02BFC9B}"/>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3" name="Marcador de pie de página 2">
            <a:extLst>
              <a:ext uri="{FF2B5EF4-FFF2-40B4-BE49-F238E27FC236}">
                <a16:creationId xmlns:a16="http://schemas.microsoft.com/office/drawing/2014/main" id="{879A005F-3BF1-4A03-8924-0C4D376BD6F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D96DCBA7-381B-4FE1-8EA4-131FC3E298E8}"/>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68727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B6E009-46F9-4772-B03B-6AF440AE8A7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BF1F508-9F71-4CBA-8DCD-A85D7B043A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B88DE9E8-C322-43A5-B4C5-0546E610B4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A243D62-21CB-406E-A01C-4664CF797909}"/>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6" name="Marcador de pie de página 5">
            <a:extLst>
              <a:ext uri="{FF2B5EF4-FFF2-40B4-BE49-F238E27FC236}">
                <a16:creationId xmlns:a16="http://schemas.microsoft.com/office/drawing/2014/main" id="{78B5ADF5-0E9B-4889-A083-E1FAEE485D8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DAD70DC-A857-44A3-AA50-C021EBA71D62}"/>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2972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A504F4-CE08-4764-A2CA-696D317BD9E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426E0B6-20B9-47EC-9C03-0345B88493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B684B20A-4220-4CCE-A7BB-0B05328A3C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64F814E-8C52-4326-A913-8F183CAFF67B}"/>
              </a:ext>
            </a:extLst>
          </p:cNvPr>
          <p:cNvSpPr>
            <a:spLocks noGrp="1"/>
          </p:cNvSpPr>
          <p:nvPr>
            <p:ph type="dt" sz="half" idx="10"/>
          </p:nvPr>
        </p:nvSpPr>
        <p:spPr/>
        <p:txBody>
          <a:bodyPr/>
          <a:lstStyle/>
          <a:p>
            <a:fld id="{435FE068-32DF-4014-95A0-8ED95EF21F65}" type="datetimeFigureOut">
              <a:rPr lang="es-MX" smtClean="0"/>
              <a:t>15/04/2021</a:t>
            </a:fld>
            <a:endParaRPr lang="es-MX"/>
          </a:p>
        </p:txBody>
      </p:sp>
      <p:sp>
        <p:nvSpPr>
          <p:cNvPr id="6" name="Marcador de pie de página 5">
            <a:extLst>
              <a:ext uri="{FF2B5EF4-FFF2-40B4-BE49-F238E27FC236}">
                <a16:creationId xmlns:a16="http://schemas.microsoft.com/office/drawing/2014/main" id="{795936F8-7BE1-4BD7-980B-D4001FF0456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CE3B2F7-CA82-4F79-A715-F0F423FDDC6C}"/>
              </a:ext>
            </a:extLst>
          </p:cNvPr>
          <p:cNvSpPr>
            <a:spLocks noGrp="1"/>
          </p:cNvSpPr>
          <p:nvPr>
            <p:ph type="sldNum" sz="quarter" idx="12"/>
          </p:nvPr>
        </p:nvSpPr>
        <p:spPr/>
        <p:txBody>
          <a:bodyPr/>
          <a:lstStyle/>
          <a:p>
            <a:fld id="{BEA1E9F9-DFD4-4DAC-BAEB-9ABE92DD9D21}" type="slidenum">
              <a:rPr lang="es-MX" smtClean="0"/>
              <a:t>‹Nº›</a:t>
            </a:fld>
            <a:endParaRPr lang="es-MX"/>
          </a:p>
        </p:txBody>
      </p:sp>
    </p:spTree>
    <p:extLst>
      <p:ext uri="{BB962C8B-B14F-4D97-AF65-F5344CB8AC3E}">
        <p14:creationId xmlns:p14="http://schemas.microsoft.com/office/powerpoint/2010/main" val="270339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28C66EC-35B1-4537-A398-00410FBA4F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6618427-62D9-49BD-BCC5-01F0F335C6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1B4CE3D-92E2-47DC-B662-2ED2F9E4D8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5FE068-32DF-4014-95A0-8ED95EF21F65}" type="datetimeFigureOut">
              <a:rPr lang="es-MX" smtClean="0"/>
              <a:t>15/04/2021</a:t>
            </a:fld>
            <a:endParaRPr lang="es-MX"/>
          </a:p>
        </p:txBody>
      </p:sp>
      <p:sp>
        <p:nvSpPr>
          <p:cNvPr id="5" name="Marcador de pie de página 4">
            <a:extLst>
              <a:ext uri="{FF2B5EF4-FFF2-40B4-BE49-F238E27FC236}">
                <a16:creationId xmlns:a16="http://schemas.microsoft.com/office/drawing/2014/main" id="{8790602F-CFA2-4492-98C9-FADA935B12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D2171FA6-2351-4167-AE2A-FC5DFD9F68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1E9F9-DFD4-4DAC-BAEB-9ABE92DD9D21}" type="slidenum">
              <a:rPr lang="es-MX" smtClean="0"/>
              <a:t>‹Nº›</a:t>
            </a:fld>
            <a:endParaRPr lang="es-MX"/>
          </a:p>
        </p:txBody>
      </p:sp>
    </p:spTree>
    <p:extLst>
      <p:ext uri="{BB962C8B-B14F-4D97-AF65-F5344CB8AC3E}">
        <p14:creationId xmlns:p14="http://schemas.microsoft.com/office/powerpoint/2010/main" val="3803624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6E27888-CF3C-4297-B890-BCECAA8CF0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3784497367"/>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Mis talentos y pasatiempos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Educación Socioemocional</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100" b="0" kern="1200" dirty="0">
                          <a:solidFill>
                            <a:schemeClr val="dk1"/>
                          </a:solidFill>
                          <a:effectLst/>
                          <a:latin typeface="Century Gothic" panose="020B0502020202020204" pitchFamily="34" charset="0"/>
                          <a:ea typeface="+mn-ea"/>
                          <a:cs typeface="+mn-cs"/>
                        </a:rPr>
                        <a:t>Reconoce y expresa características personales: su nombre, cómo es físicamente, qué le gusta, que no le gusta, que se le facilita y qué se le dificulta.</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Materiales reciclados para hacer su disfraz,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 y 3</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4195922001"/>
              </p:ext>
            </p:extLst>
          </p:nvPr>
        </p:nvGraphicFramePr>
        <p:xfrm>
          <a:off x="6202020" y="1079469"/>
          <a:ext cx="5367128" cy="5593486"/>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¿Haz ido a un circo? ¿Observas que cada uno de sus integrantes tiene un talento? ¿Si tueras un integrante del circo qué talento te gustaría tener? Finalizando indicar que realice con ayuda un traje de payasito.</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480851">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Indicar que escriba la palabra talento y dibuje el talento que piensa que tiene e intente realizarlo, finalizando pedir que comente porque es bueno o buena haciendo esa actividad.</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Cuestionar: ¿Qué pasatiempo te gusta hacer? Indicar que escriba la palabra y dibuje la actividad.</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819953" y="154011"/>
            <a:ext cx="6567824"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Lunes 26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3"/>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95265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2193891453"/>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Y tú, ¿cómo ves?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Educación Socioemocional</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Habla sobre sus conductas y de las de sus compañeros, explica las consecuencias de sus actos y reflexiona ante situaciones de desacuerdo.</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 y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2639681498"/>
              </p:ext>
            </p:extLst>
          </p:nvPr>
        </p:nvGraphicFramePr>
        <p:xfrm>
          <a:off x="6202020" y="1079469"/>
          <a:ext cx="5367128" cy="5421160"/>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902931">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¿Te agrado la programación de Tv de hoy? ¿Qué conductas observaste que son buenas? ¿Qué acciones realizas tú que están bien? Grabar audio de sus respuestas.</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565034">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Cuestionar ¿Qué acciones realizas que son malas? ¿Por qué piensas que son malas? Pedir al alumno que dibuje sus respuestas.</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MX" sz="1600" dirty="0">
                          <a:latin typeface="Century Gothic" panose="020B0502020202020204" pitchFamily="34" charset="0"/>
                        </a:rPr>
                        <a:t>Mostrar algunas acciones y comentar las consecuencias que tendrán dichas acciones. Grabar un audio de sus respuestas y cuestionar en cada imagen: Y tú ¿Cómo ves?</a:t>
                      </a:r>
                      <a:endParaRPr lang="es-ES" sz="1600" b="0" i="0" kern="1200" dirty="0">
                        <a:solidFill>
                          <a:schemeClr val="tx1"/>
                        </a:solidFill>
                        <a:latin typeface="Century Gothic" panose="020B0502020202020204" pitchFamily="34" charset="0"/>
                        <a:ea typeface="+mn-ea"/>
                        <a:cs typeface="+mn-cs"/>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599549" y="154011"/>
            <a:ext cx="7008649"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Viernes 30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715052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6E27888-CF3C-4297-B890-BCECAA8CF0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131753956"/>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Canta, juega y diviértete</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Artes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Produce sonidos al ritmo de la música con distintas partes del cuerpo, instrumentos y otros objetos.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Cubetas, palos,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 y 3</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241166248"/>
              </p:ext>
            </p:extLst>
          </p:nvPr>
        </p:nvGraphicFramePr>
        <p:xfrm>
          <a:off x="6202020" y="1079469"/>
          <a:ext cx="5367128" cy="5400000"/>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¿Cuál es tu canción favorita? ¿Por qué te gusta? Puedes cantar una parte. Grabar audio de sus respuestas. </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Jugar con cubetas, botellas y otros materiales a tener una batería, se le pondrá el sonido y pedir que intente producirlo, marcando el ritmo.</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Observa los pasos e intenta realizarlos. Finalizando canta e intenta seguir el ritmo de tu canción usando los pasos, después escribe la canción que cantaste.</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819953" y="154011"/>
            <a:ext cx="6567825"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Lunes 26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3"/>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1258354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3006193917"/>
              </p:ext>
            </p:extLst>
          </p:nvPr>
        </p:nvGraphicFramePr>
        <p:xfrm>
          <a:off x="569842" y="1286549"/>
          <a:ext cx="5420139" cy="2834640"/>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Tengo una mascota</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100" b="0" kern="1200" dirty="0">
                          <a:solidFill>
                            <a:schemeClr val="dk1"/>
                          </a:solidFill>
                          <a:effectLst/>
                          <a:latin typeface="Century Gothic" panose="020B0502020202020204" pitchFamily="34" charset="0"/>
                          <a:ea typeface="+mn-ea"/>
                          <a:cs typeface="+mn-cs"/>
                        </a:rPr>
                        <a:t>Exploración y comprensión del mundo natural y social</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Obtiene, registra, representa y describe información para responder dudas y ampliar su conocimiento en relación con plantas, animales y otros elementos naturales.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Cuaderno, materiales reciclados para el traje, colores y pegamento.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 y 3</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2770864332"/>
              </p:ext>
            </p:extLst>
          </p:nvPr>
        </p:nvGraphicFramePr>
        <p:xfrm>
          <a:off x="6202020" y="1079469"/>
          <a:ext cx="5367128" cy="5450188"/>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¿Qué animales puedes tener de mascota? ¿Puedes tener un león de mascota? ¿Puedes tener un elefante de mascota? ¿Qué pasaría si tenemos a esos animales en nuestra casa? Grabar audio de sus respuestas.</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350222">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dirty="0">
                          <a:latin typeface="Century Gothic" panose="020B0502020202020204" pitchFamily="34" charset="0"/>
                        </a:rPr>
                        <a:t>Indicar al alumno o alumna que escriba lo importante de tener una mascota, que es lo que come y los cuidados que tenemos que tener.</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Indicar al alumno que se vista como su mascota e imite todo lo que hace durante unos 10 minutos.</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682100" y="154011"/>
            <a:ext cx="6843540"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Martes 27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2139219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3972780116"/>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Cuento puntos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Pensamiento matemático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Identifica algunos usos de los números en la vida cotidiana y entiende que significan. </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Pegatinas, pintura, cartón, vasos de plástico o desechables,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1, 2 y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3327906402"/>
              </p:ext>
            </p:extLst>
          </p:nvPr>
        </p:nvGraphicFramePr>
        <p:xfrm>
          <a:off x="6202020" y="1079469"/>
          <a:ext cx="5367128" cy="5400000"/>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indicar a su hijo o hija que ponga los puntos según se le indiquen. Lo puede realizar con pegatinas o con pintura.</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Usar una hoja de papel para ponerle círculos, finalizando poner a cada vaso un numero y pedir al alumno que identifique el numero en cada conjunto de puntos. Hacer una actividad similar en el cuaderno.</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Continuar usando vasos pero ahora le pondremos a cada vaso unos puntos y ordenar según se nos indique.</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682100" y="154011"/>
            <a:ext cx="6843540"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Martes 27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1136950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3590392142"/>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Historias divertidas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Lenguaje y Comunicación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100" b="0" kern="1200" dirty="0">
                          <a:solidFill>
                            <a:schemeClr val="dk1"/>
                          </a:solidFill>
                          <a:effectLst/>
                          <a:latin typeface="Century Gothic" panose="020B0502020202020204" pitchFamily="34" charset="0"/>
                          <a:ea typeface="+mn-ea"/>
                          <a:cs typeface="+mn-cs"/>
                        </a:rPr>
                        <a:t>Cuenta historias de invención propia y expresa las opiniones sobre las de otros compañeros.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Cobijas, hilo,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1 y 2</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2791145505"/>
              </p:ext>
            </p:extLst>
          </p:nvPr>
        </p:nvGraphicFramePr>
        <p:xfrm>
          <a:off x="6202020" y="1079469"/>
          <a:ext cx="5367128" cy="5400000"/>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informar al alumno que haremos una casa de campaña para ahí poder contar historias.</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Indicar a alumno o alumna que crea una historia y la dibuje, escriba el titulo y sus personajes principales, finalizando contar la historia en la casa de campaña.</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Pedir a un integrante de la familia a que le narre una historia al alumno o alumna y finalizando pedir que exprese su opinión.</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311807" y="154011"/>
            <a:ext cx="7584128"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Miércoles 28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549262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204527703"/>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Soñemos juntos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Educación Física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Utiliza herramientas, instrumentos y materiales en actividades que requieren de control y precisión en sus movimientos.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Cobijas, almohadas, juguetes y película.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1, 2 y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1515672134"/>
              </p:ext>
            </p:extLst>
          </p:nvPr>
        </p:nvGraphicFramePr>
        <p:xfrm>
          <a:off x="6202020" y="1079469"/>
          <a:ext cx="5367128" cy="5290531"/>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¿Te gusta soñar? ¿Qué sueño más loco has tenido? Imaginar que estamos soñando y de repente se caen todos los juguetes al piso, indicar que tiene que esquivarlos.</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434405">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Mencionar al alumno que continuaremos soñando juntos e imaginaremos que somos unos gusanos, realizando diferentes movimientos.</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Soñar que somos unos maestros del kung fu, como kung fu panda, en caso de aun no ver la película invitar al alumno a verla y después realizar algunos movimientos.</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311807" y="154011"/>
            <a:ext cx="7584128"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Miércoles 28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188468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2733599339"/>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Juegos espaciales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Pensamiento matemático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Cuenta colecciones n mayores a 20 elementos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Plastilina, dibujo de nave,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1, 2 y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388457278"/>
              </p:ext>
            </p:extLst>
          </p:nvPr>
        </p:nvGraphicFramePr>
        <p:xfrm>
          <a:off x="6202020" y="1079469"/>
          <a:ext cx="5367128" cy="5420543"/>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¿Qué observamos en el espacio? ¿Te gusta mirar las estrellas? Indicar que dibuje la cantidad de estrellas que se le indiquen.</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Realizar un dibujo de unos astronautas en el espacio y con plastilina poner la cantidad de colecciones que se le indiquen.</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Mencionar que jugaremos a buscar la nave, pedir al alumno que busque un dibujo de su nave en casa, finalizando pedir que dibuje las ventanas según se le indique.</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655653" y="154011"/>
            <a:ext cx="6896440"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Jueves 29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2820643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1334638048"/>
              </p:ext>
            </p:extLst>
          </p:nvPr>
        </p:nvGraphicFramePr>
        <p:xfrm>
          <a:off x="569842" y="1286549"/>
          <a:ext cx="5420139" cy="2806404"/>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Relatos de niñas y niños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Lenguaje y Comunicación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73376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100" b="0" kern="1200" dirty="0">
                          <a:solidFill>
                            <a:schemeClr val="dk1"/>
                          </a:solidFill>
                          <a:effectLst/>
                          <a:latin typeface="Century Gothic" panose="020B0502020202020204" pitchFamily="34" charset="0"/>
                          <a:ea typeface="+mn-ea"/>
                          <a:cs typeface="+mn-cs"/>
                        </a:rPr>
                        <a:t>Dice relatos de la tradición oral que le son familiares.</a:t>
                      </a:r>
                      <a:endParaRPr lang="es-MX" sz="11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Material para peinado loco, hojas de colores, pegamento, pintura, pinceles,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498960">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1, 2 y 3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642017428"/>
              </p:ext>
            </p:extLst>
          </p:nvPr>
        </p:nvGraphicFramePr>
        <p:xfrm>
          <a:off x="6202020" y="1079469"/>
          <a:ext cx="5367128" cy="5593486"/>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indicar a su hijo o hija que realizaremos una actividad de sombrero loco, buscar en internet opciones e intentar realizar el peinado que mas le agrado al estudiante.</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Indicar al alumno o alumna que haremos un dibujo de nosotros pero antes pegaremos hojas de colores en cuadros o pintaremos de colores una hoja, para después dibujarnos a nosotros, finalizando mencionar que cuente un relato de su vida.</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MX" sz="1600" b="0" kern="1200" dirty="0">
                          <a:solidFill>
                            <a:schemeClr val="tx1"/>
                          </a:solidFill>
                          <a:latin typeface="Century Gothic" panose="020B0502020202020204" pitchFamily="34" charset="0"/>
                          <a:ea typeface="+mn-ea"/>
                          <a:cs typeface="+mn-cs"/>
                        </a:rPr>
                        <a:t>Un integrante de la familia le contara un relato al alumno, e indicarle que ponga atención. Finalizando dibujar lo que mas le intereso del relato.</a:t>
                      </a:r>
                      <a:endParaRPr lang="es-ES" sz="1600" b="0" kern="1200" dirty="0">
                        <a:solidFill>
                          <a:schemeClr val="tx1"/>
                        </a:solidFill>
                        <a:latin typeface="Century Gothic" panose="020B0502020202020204" pitchFamily="34" charset="0"/>
                        <a:ea typeface="+mn-ea"/>
                        <a:cs typeface="+mn-cs"/>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655653" y="154011"/>
            <a:ext cx="6896440"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Jueves 29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2423834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4">
            <a:extLst>
              <a:ext uri="{FF2B5EF4-FFF2-40B4-BE49-F238E27FC236}">
                <a16:creationId xmlns:a16="http://schemas.microsoft.com/office/drawing/2014/main" id="{C07390B5-A9E5-4DE4-B015-2D1E0A570637}"/>
              </a:ext>
            </a:extLst>
          </p:cNvPr>
          <p:cNvGraphicFramePr>
            <a:graphicFrameLocks noGrp="1"/>
          </p:cNvGraphicFramePr>
          <p:nvPr>
            <p:extLst>
              <p:ext uri="{D42A27DB-BD31-4B8C-83A1-F6EECF244321}">
                <p14:modId xmlns:p14="http://schemas.microsoft.com/office/powerpoint/2010/main" val="280059866"/>
              </p:ext>
            </p:extLst>
          </p:nvPr>
        </p:nvGraphicFramePr>
        <p:xfrm>
          <a:off x="569842" y="1286549"/>
          <a:ext cx="5420139" cy="2849880"/>
        </p:xfrm>
        <a:graphic>
          <a:graphicData uri="http://schemas.openxmlformats.org/drawingml/2006/table">
            <a:tbl>
              <a:tblPr firstRow="1" bandRow="1">
                <a:tableStyleId>{5C22544A-7EE6-4342-B048-85BDC9FD1C3A}</a:tableStyleId>
              </a:tblPr>
              <a:tblGrid>
                <a:gridCol w="1762539">
                  <a:extLst>
                    <a:ext uri="{9D8B030D-6E8A-4147-A177-3AD203B41FA5}">
                      <a16:colId xmlns:a16="http://schemas.microsoft.com/office/drawing/2014/main" val="3812802966"/>
                    </a:ext>
                  </a:extLst>
                </a:gridCol>
                <a:gridCol w="3657600">
                  <a:extLst>
                    <a:ext uri="{9D8B030D-6E8A-4147-A177-3AD203B41FA5}">
                      <a16:colId xmlns:a16="http://schemas.microsoft.com/office/drawing/2014/main" val="362808718"/>
                    </a:ext>
                  </a:extLst>
                </a:gridCol>
              </a:tblGrid>
              <a:tr h="182723">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Título del programa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ctr"/>
                      <a:r>
                        <a:rPr lang="es-ES" sz="1200" b="1" kern="1200" dirty="0">
                          <a:solidFill>
                            <a:schemeClr val="dk1"/>
                          </a:solidFill>
                          <a:effectLst/>
                          <a:latin typeface="Century Gothic" panose="020B0502020202020204" pitchFamily="34" charset="0"/>
                          <a:ea typeface="+mn-ea"/>
                          <a:cs typeface="+mn-cs"/>
                        </a:rPr>
                        <a:t>Juguemos con títeres</a:t>
                      </a:r>
                      <a:endParaRPr lang="es-MX" sz="1200" b="1"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5357374"/>
                  </a:ext>
                </a:extLst>
              </a:tr>
              <a:tr h="182723">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Campo de formación</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Artes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9954072"/>
                  </a:ext>
                </a:extLst>
              </a:tr>
              <a:tr h="327827">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Aprendizaje esperado</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a:txBody>
                    <a:bodyPr/>
                    <a:lstStyle/>
                    <a:p>
                      <a:pPr algn="ctr"/>
                      <a:r>
                        <a:rPr lang="es-ES" sz="1000" b="0" kern="1200" dirty="0">
                          <a:solidFill>
                            <a:schemeClr val="dk1"/>
                          </a:solidFill>
                          <a:effectLst/>
                          <a:latin typeface="Century Gothic" panose="020B0502020202020204" pitchFamily="34" charset="0"/>
                          <a:ea typeface="+mn-ea"/>
                          <a:cs typeface="+mn-cs"/>
                        </a:rPr>
                        <a:t>Observa obras del patrimonio artístico de su localidad, su país o de otro lugar (fotografías, pinturas, esculturas y representaciones escénicas de danza y teatro) y describe lo que le hacen sentir e imaginar.</a:t>
                      </a:r>
                      <a:endParaRPr lang="es-MX" sz="1000" b="0" kern="1200" dirty="0">
                        <a:solidFill>
                          <a:schemeClr val="dk1"/>
                        </a:solidFill>
                        <a:effectLst/>
                        <a:latin typeface="Century Gothic" panose="020B0502020202020204" pitchFamily="34" charset="0"/>
                        <a:ea typeface="+mn-ea"/>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74051965"/>
                  </a:ext>
                </a:extLst>
              </a:tr>
              <a:tr h="182723">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Materiales que usaremos hoy</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D966"/>
                    </a:solidFill>
                  </a:tcPr>
                </a:tc>
                <a:tc>
                  <a:txBody>
                    <a:bodyPr/>
                    <a:lstStyle/>
                    <a:p>
                      <a:pPr algn="ctr"/>
                      <a:r>
                        <a:rPr lang="es-MX" sz="1100" b="0" kern="1200" dirty="0">
                          <a:solidFill>
                            <a:schemeClr val="dk1"/>
                          </a:solidFill>
                          <a:effectLst/>
                          <a:latin typeface="Century Gothic" panose="020B0502020202020204" pitchFamily="34" charset="0"/>
                          <a:ea typeface="+mn-ea"/>
                          <a:cs typeface="+mn-cs"/>
                        </a:rPr>
                        <a:t>Materiales reciclados para hacer un títere, hilo, pegamento, cuaderno y colores.</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583490"/>
                  </a:ext>
                </a:extLst>
              </a:tr>
              <a:tr h="209594">
                <a:tc>
                  <a:txBody>
                    <a:bodyPr/>
                    <a:lstStyle/>
                    <a:p>
                      <a:pPr algn="ctr"/>
                      <a:r>
                        <a:rPr lang="es-MX" sz="1400" b="1" dirty="0">
                          <a:solidFill>
                            <a:schemeClr val="bg1"/>
                          </a:solidFill>
                          <a:effectLst>
                            <a:outerShdw blurRad="38100" dist="38100" dir="2700000" algn="tl">
                              <a:srgbClr val="000000">
                                <a:alpha val="43137"/>
                              </a:srgbClr>
                            </a:outerShdw>
                          </a:effectLst>
                          <a:latin typeface="Century Gothic" panose="020B0502020202020204" pitchFamily="34" charset="0"/>
                        </a:rPr>
                        <a:t>Evidencia para la maestra</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Fotografía de la actividad: 2</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Audio de las respuestas de la actividad: 1</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kern="1200" dirty="0">
                          <a:solidFill>
                            <a:schemeClr val="dk1"/>
                          </a:solidFill>
                          <a:effectLst/>
                          <a:latin typeface="Century Gothic" panose="020B0502020202020204" pitchFamily="34" charset="0"/>
                          <a:ea typeface="+mn-ea"/>
                          <a:cs typeface="+mn-cs"/>
                        </a:rPr>
                        <a:t>Video de la actividad: 3</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9649881"/>
                  </a:ext>
                </a:extLst>
              </a:tr>
            </a:tbl>
          </a:graphicData>
        </a:graphic>
      </p:graphicFrame>
      <p:graphicFrame>
        <p:nvGraphicFramePr>
          <p:cNvPr id="7" name="Tabla 3">
            <a:extLst>
              <a:ext uri="{FF2B5EF4-FFF2-40B4-BE49-F238E27FC236}">
                <a16:creationId xmlns:a16="http://schemas.microsoft.com/office/drawing/2014/main" id="{7DFA1273-E070-4E26-9F86-E496C82C03F3}"/>
              </a:ext>
            </a:extLst>
          </p:cNvPr>
          <p:cNvGraphicFramePr>
            <a:graphicFrameLocks noGrp="1"/>
          </p:cNvGraphicFramePr>
          <p:nvPr>
            <p:extLst>
              <p:ext uri="{D42A27DB-BD31-4B8C-83A1-F6EECF244321}">
                <p14:modId xmlns:p14="http://schemas.microsoft.com/office/powerpoint/2010/main" val="318358590"/>
              </p:ext>
            </p:extLst>
          </p:nvPr>
        </p:nvGraphicFramePr>
        <p:xfrm>
          <a:off x="6202020" y="1079469"/>
          <a:ext cx="5367128" cy="5465857"/>
        </p:xfrm>
        <a:graphic>
          <a:graphicData uri="http://schemas.openxmlformats.org/drawingml/2006/table">
            <a:tbl>
              <a:tblPr firstRow="1" bandRow="1">
                <a:tableStyleId>{5C22544A-7EE6-4342-B048-85BDC9FD1C3A}</a:tableStyleId>
              </a:tblPr>
              <a:tblGrid>
                <a:gridCol w="553310">
                  <a:extLst>
                    <a:ext uri="{9D8B030D-6E8A-4147-A177-3AD203B41FA5}">
                      <a16:colId xmlns:a16="http://schemas.microsoft.com/office/drawing/2014/main" val="1425609933"/>
                    </a:ext>
                  </a:extLst>
                </a:gridCol>
                <a:gridCol w="3687383">
                  <a:extLst>
                    <a:ext uri="{9D8B030D-6E8A-4147-A177-3AD203B41FA5}">
                      <a16:colId xmlns:a16="http://schemas.microsoft.com/office/drawing/2014/main" val="944212097"/>
                    </a:ext>
                  </a:extLst>
                </a:gridCol>
                <a:gridCol w="1126435">
                  <a:extLst>
                    <a:ext uri="{9D8B030D-6E8A-4147-A177-3AD203B41FA5}">
                      <a16:colId xmlns:a16="http://schemas.microsoft.com/office/drawing/2014/main" val="2578009245"/>
                    </a:ext>
                  </a:extLst>
                </a:gridCol>
              </a:tblGrid>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Inicio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66FF66"/>
                    </a:solidFill>
                  </a:tcPr>
                </a:tc>
                <a:tc gridSpan="2">
                  <a:txBody>
                    <a:bodyPr/>
                    <a:lstStyle/>
                    <a:p>
                      <a:pPr algn="l"/>
                      <a:r>
                        <a:rPr lang="es-MX" b="1" dirty="0">
                          <a:solidFill>
                            <a:schemeClr val="tx1"/>
                          </a:solidFill>
                          <a:latin typeface="Century Gothic" panose="020B0502020202020204" pitchFamily="34" charset="0"/>
                        </a:rPr>
                        <a:t>Actividad 1: </a:t>
                      </a:r>
                      <a:r>
                        <a:rPr lang="es-ES" sz="1600" b="0" i="0" dirty="0">
                          <a:solidFill>
                            <a:schemeClr val="tx1"/>
                          </a:solidFill>
                          <a:latin typeface="Century Gothic" panose="020B0502020202020204" pitchFamily="34" charset="0"/>
                        </a:rPr>
                        <a:t>Observar el programa de aprende en casa y mirar los videos que se muestran en la televisión. Finalizando preguntar a su hijo o hija: ¿Has visto un títere? ¿Para qué sirve un títere? ¿Durante estos meses realizaste alguno? ¿Aun lo tienes? Grabar audio de su respuesta.</a:t>
                      </a:r>
                      <a:endParaRPr lang="es-MX" sz="1600" b="0" i="0" dirty="0">
                        <a:solidFill>
                          <a:schemeClr val="tx1"/>
                        </a:solidFill>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lang="es-MX"/>
                    </a:p>
                  </a:txBody>
                  <a:tcPr/>
                </a:tc>
                <a:extLst>
                  <a:ext uri="{0D108BD9-81ED-4DB2-BD59-A6C34878D82A}">
                    <a16:rowId xmlns:a16="http://schemas.microsoft.com/office/drawing/2014/main" val="2848384295"/>
                  </a:ext>
                </a:extLst>
              </a:tr>
              <a:tr h="1808257">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Desarrollo</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82D8F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dirty="0">
                          <a:solidFill>
                            <a:schemeClr val="tx1"/>
                          </a:solidFill>
                          <a:latin typeface="Century Gothic" panose="020B0502020202020204" pitchFamily="34" charset="0"/>
                        </a:rPr>
                        <a:t>Actividad 2: </a:t>
                      </a:r>
                      <a:r>
                        <a:rPr lang="es-MX" sz="1600" b="0" dirty="0">
                          <a:solidFill>
                            <a:schemeClr val="tx1"/>
                          </a:solidFill>
                          <a:latin typeface="Century Gothic" panose="020B0502020202020204" pitchFamily="34" charset="0"/>
                        </a:rPr>
                        <a:t>Mencionar que haremos un títere, utilizando materiales reciclados.</a:t>
                      </a:r>
                      <a:endParaRPr lang="es-MX" sz="1600" b="0" i="0" kern="1200" dirty="0">
                        <a:solidFill>
                          <a:schemeClr val="tx1"/>
                        </a:solidFill>
                        <a:latin typeface="Century Gothic" panose="020B0502020202020204" pitchFamily="34" charset="0"/>
                        <a:ea typeface="+mn-ea"/>
                        <a:cs typeface="+mn-cs"/>
                      </a:endParaRPr>
                    </a:p>
                  </a:txBody>
                  <a:tcPr marL="89535" marR="89535" marT="0" marB="0">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MX" sz="1600" b="0" i="0" kern="1200" dirty="0">
                        <a:solidFill>
                          <a:schemeClr val="tx1"/>
                        </a:solidFill>
                        <a:latin typeface="Century Gothic" panose="020B0502020202020204" pitchFamily="34" charset="0"/>
                        <a:ea typeface="+mn-ea"/>
                        <a:cs typeface="+mn-cs"/>
                      </a:endParaRPr>
                    </a:p>
                  </a:txBody>
                  <a:tcPr marL="89535" marR="89535" marT="0" marB="0">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1320290"/>
                  </a:ext>
                </a:extLst>
              </a:tr>
              <a:tr h="1783486">
                <a:tc>
                  <a:txBody>
                    <a:bodyPr/>
                    <a:lstStyle/>
                    <a:p>
                      <a:pPr algn="ctr"/>
                      <a:r>
                        <a:rPr lang="es-MX" b="1" dirty="0">
                          <a:solidFill>
                            <a:schemeClr val="bg1"/>
                          </a:solidFill>
                          <a:effectLst>
                            <a:outerShdw blurRad="38100" dist="38100" dir="2700000" algn="tl">
                              <a:srgbClr val="000000">
                                <a:alpha val="43137"/>
                              </a:srgbClr>
                            </a:outerShdw>
                          </a:effectLst>
                          <a:latin typeface="Century Gothic" panose="020B0502020202020204" pitchFamily="34" charset="0"/>
                        </a:rPr>
                        <a:t>Cierre</a:t>
                      </a:r>
                    </a:p>
                  </a:txBody>
                  <a:tcPr vert="vert27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CC99FF"/>
                    </a:solidFill>
                  </a:tcPr>
                </a:tc>
                <a:tc>
                  <a:txBody>
                    <a:bodyPr/>
                    <a:lstStyle/>
                    <a:p>
                      <a:pPr algn="l"/>
                      <a:r>
                        <a:rPr lang="es-MX" b="1" dirty="0">
                          <a:solidFill>
                            <a:schemeClr val="tx1"/>
                          </a:solidFill>
                          <a:latin typeface="Century Gothic" panose="020B0502020202020204" pitchFamily="34" charset="0"/>
                        </a:rPr>
                        <a:t>Actividad 3: </a:t>
                      </a:r>
                      <a:r>
                        <a:rPr lang="es-ES" sz="1600" b="0" i="0" kern="1200" dirty="0">
                          <a:solidFill>
                            <a:schemeClr val="tx1"/>
                          </a:solidFill>
                          <a:latin typeface="Century Gothic" panose="020B0502020202020204" pitchFamily="34" charset="0"/>
                          <a:ea typeface="+mn-ea"/>
                          <a:cs typeface="+mn-cs"/>
                        </a:rPr>
                        <a:t>Observar los tipos de títeres que existen y pedir al alumno o alumna que comente cuales ha visto o utilizado. Finalizando indicar que invente una historia con su títere y grabe un video para evidencia.  </a:t>
                      </a: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l"/>
                      <a:endParaRPr lang="es-ES" sz="1600" b="0" i="0" kern="1200" dirty="0">
                        <a:solidFill>
                          <a:schemeClr val="tx1"/>
                        </a:solidFill>
                        <a:latin typeface="Century Gothic" panose="020B0502020202020204" pitchFamily="34" charset="0"/>
                        <a:ea typeface="+mn-ea"/>
                        <a:cs typeface="+mn-cs"/>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5617994"/>
                  </a:ext>
                </a:extLst>
              </a:tr>
            </a:tbl>
          </a:graphicData>
        </a:graphic>
      </p:graphicFrame>
      <p:sp>
        <p:nvSpPr>
          <p:cNvPr id="9" name="Rectángulo 8">
            <a:extLst>
              <a:ext uri="{FF2B5EF4-FFF2-40B4-BE49-F238E27FC236}">
                <a16:creationId xmlns:a16="http://schemas.microsoft.com/office/drawing/2014/main" id="{90A3CB29-C250-4B47-835C-F518AB3A4D83}"/>
              </a:ext>
            </a:extLst>
          </p:cNvPr>
          <p:cNvSpPr/>
          <p:nvPr/>
        </p:nvSpPr>
        <p:spPr>
          <a:xfrm>
            <a:off x="2599549" y="154011"/>
            <a:ext cx="7008649" cy="707886"/>
          </a:xfrm>
          <a:prstGeom prst="rect">
            <a:avLst/>
          </a:prstGeom>
          <a:noFill/>
        </p:spPr>
        <p:txBody>
          <a:bodyPr wrap="none" lIns="91440" tIns="45720" rIns="91440" bIns="45720">
            <a:spAutoFit/>
          </a:bodyPr>
          <a:lstStyle/>
          <a:p>
            <a:pPr algn="ctr"/>
            <a:r>
              <a:rPr lang="es-ES" sz="4000" b="1" cap="none" spc="0" dirty="0">
                <a:ln w="0">
                  <a:solidFill>
                    <a:schemeClr val="bg1"/>
                  </a:solidFill>
                </a:ln>
                <a:solidFill>
                  <a:schemeClr val="bg1"/>
                </a:solidFill>
                <a:effectLst>
                  <a:glow rad="101600">
                    <a:srgbClr val="E3D78F"/>
                  </a:glow>
                  <a:outerShdw blurRad="38100" dist="19050" dir="2700000" algn="tl" rotWithShape="0">
                    <a:schemeClr val="dk1">
                      <a:alpha val="40000"/>
                    </a:schemeClr>
                  </a:outerShdw>
                </a:effectLst>
                <a:latin typeface="Century Gothic" panose="020B0502020202020204" pitchFamily="34" charset="0"/>
              </a:rPr>
              <a:t>Viernes 30 de abril del 2021</a:t>
            </a:r>
          </a:p>
        </p:txBody>
      </p:sp>
      <p:pic>
        <p:nvPicPr>
          <p:cNvPr id="11" name="Imagen 10">
            <a:extLst>
              <a:ext uri="{FF2B5EF4-FFF2-40B4-BE49-F238E27FC236}">
                <a16:creationId xmlns:a16="http://schemas.microsoft.com/office/drawing/2014/main" id="{EE25C317-BDF2-49AE-9AB1-600A7513E0B3}"/>
              </a:ext>
            </a:extLst>
          </p:cNvPr>
          <p:cNvPicPr>
            <a:picLocks noChangeAspect="1"/>
          </p:cNvPicPr>
          <p:nvPr/>
        </p:nvPicPr>
        <p:blipFill>
          <a:blip r:embed="rId2"/>
          <a:stretch>
            <a:fillRect/>
          </a:stretch>
        </p:blipFill>
        <p:spPr>
          <a:xfrm flipH="1">
            <a:off x="9640076" y="3118920"/>
            <a:ext cx="3450148" cy="4022917"/>
          </a:xfrm>
          <a:prstGeom prst="rect">
            <a:avLst/>
          </a:prstGeom>
        </p:spPr>
      </p:pic>
    </p:spTree>
    <p:extLst>
      <p:ext uri="{BB962C8B-B14F-4D97-AF65-F5344CB8AC3E}">
        <p14:creationId xmlns:p14="http://schemas.microsoft.com/office/powerpoint/2010/main" val="22225811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TotalTime>
  <Words>1946</Words>
  <Application>Microsoft Office PowerPoint</Application>
  <PresentationFormat>Panorámica</PresentationFormat>
  <Paragraphs>177</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Century Gothic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Rossy Del Angel Chavira</dc:creator>
  <cp:lastModifiedBy>Rossy Del Angel Chavira</cp:lastModifiedBy>
  <cp:revision>26</cp:revision>
  <dcterms:created xsi:type="dcterms:W3CDTF">2020-09-08T22:22:41Z</dcterms:created>
  <dcterms:modified xsi:type="dcterms:W3CDTF">2021-04-15T17:59:58Z</dcterms:modified>
</cp:coreProperties>
</file>