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75" r:id="rId4"/>
    <p:sldId id="344" r:id="rId5"/>
    <p:sldId id="346" r:id="rId6"/>
    <p:sldId id="345" r:id="rId7"/>
    <p:sldId id="347" r:id="rId8"/>
    <p:sldId id="337" r:id="rId9"/>
    <p:sldId id="339" r:id="rId10"/>
  </p:sldIdLst>
  <p:sldSz cx="1008062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5D6"/>
    <a:srgbClr val="DE1F37"/>
    <a:srgbClr val="EAA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3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686" y="42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3749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319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386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1799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699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37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5665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332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6371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8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596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1FDC-0B74-4F1F-8C34-B8EF22742745}" type="datetimeFigureOut">
              <a:rPr lang="es-MX" smtClean="0"/>
              <a:t>23/04/2021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6C62-A8F1-4B65-9755-F6B5B783D2F7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521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633F2FC-1B65-4B84-AE8F-1C61672D6336}"/>
              </a:ext>
            </a:extLst>
          </p:cNvPr>
          <p:cNvSpPr/>
          <p:nvPr/>
        </p:nvSpPr>
        <p:spPr>
          <a:xfrm>
            <a:off x="545686" y="399414"/>
            <a:ext cx="8959947" cy="6730874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65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646C6F7-DFD7-4DB6-96FE-5D0876FE8230}"/>
              </a:ext>
            </a:extLst>
          </p:cNvPr>
          <p:cNvSpPr/>
          <p:nvPr/>
        </p:nvSpPr>
        <p:spPr>
          <a:xfrm>
            <a:off x="836685" y="670250"/>
            <a:ext cx="8377947" cy="610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solidFill>
                  <a:prstClr val="black"/>
                </a:solidFill>
                <a:latin typeface="Century Gothic" pitchFamily="34" charset="0"/>
                <a:cs typeface="Arial" pitchFamily="34" charset="0"/>
              </a:rPr>
              <a:t>ESCUELA NORMAL DE EDUCACIÓN PREESCOLAR DEL ESTADO </a:t>
            </a: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marL="198795" indent="-198795" algn="ctr">
              <a:lnSpc>
                <a:spcPct val="90000"/>
              </a:lnSpc>
              <a:spcBef>
                <a:spcPts val="871"/>
              </a:spcBef>
            </a:pPr>
            <a:endParaRPr lang="es-MX" sz="1718" dirty="0">
              <a:solidFill>
                <a:prstClr val="black"/>
              </a:solidFill>
              <a:latin typeface="Century Gothic" pitchFamily="34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anose="020B0502020202020204" pitchFamily="34" charset="0"/>
                <a:cs typeface="Arial" pitchFamily="34" charset="0"/>
              </a:rPr>
              <a:t>NOMBRE DE LA INSTITUCION DE PRACTICA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 : Jardín de niños « Ramón G. Bofil »  </a:t>
            </a:r>
            <a:br>
              <a:rPr lang="es-MX" sz="1718" dirty="0">
                <a:latin typeface="Century Gothic" pitchFamily="34" charset="0"/>
                <a:cs typeface="Arial" pitchFamily="34" charset="0"/>
              </a:rPr>
            </a:br>
            <a:r>
              <a:rPr lang="es-MX" sz="1718" b="1" dirty="0">
                <a:latin typeface="Century Gothic" pitchFamily="34" charset="0"/>
                <a:cs typeface="Arial" pitchFamily="34" charset="0"/>
              </a:rPr>
              <a:t>NOMBRE DE LA EDUCADORA TITULAR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</a:t>
            </a:r>
            <a:r>
              <a:rPr lang="es-MX" sz="1718" dirty="0">
                <a:latin typeface="Century Gothic" panose="020B0502020202020204" pitchFamily="34" charset="0"/>
              </a:rPr>
              <a:t>Erika Gabriela Ruiz Guevara </a:t>
            </a:r>
            <a:br>
              <a:rPr lang="es-MX" sz="1718" dirty="0">
                <a:latin typeface="Century Gothic" pitchFamily="34" charset="0"/>
                <a:cs typeface="Arial" pitchFamily="34" charset="0"/>
              </a:rPr>
            </a:br>
            <a:r>
              <a:rPr lang="es-MX" sz="1718" b="1" dirty="0">
                <a:latin typeface="Century Gothic" pitchFamily="34" charset="0"/>
                <a:cs typeface="Arial" pitchFamily="34" charset="0"/>
              </a:rPr>
              <a:t>GRADO EN EL QUE REALIZA LAS PRACTICAS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 «2° y 3° B»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TOTAL DE NIÑOS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33 	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NIÑOS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21   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NIÑAS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13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SEGUNDO: 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21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NIÑOS 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11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TERCERO:  	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12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 	NIÑOS: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10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		NIÑAS: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2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 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NOMBRE DE LA ALUMNA PRACTICANTE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Belén Zapata Castillo 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GRADO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4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SECCION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 B		</a:t>
            </a:r>
            <a:r>
              <a:rPr lang="es-MX" sz="1718" b="1" dirty="0">
                <a:latin typeface="Century Gothic" pitchFamily="34" charset="0"/>
                <a:cs typeface="Arial" pitchFamily="34" charset="0"/>
              </a:rPr>
              <a:t> NUMERO DE LISTA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:26</a:t>
            </a:r>
          </a:p>
          <a:p>
            <a:pPr algn="ctr">
              <a:lnSpc>
                <a:spcPct val="90000"/>
              </a:lnSpc>
              <a:spcBef>
                <a:spcPts val="871"/>
              </a:spcBef>
            </a:pPr>
            <a:r>
              <a:rPr lang="es-MX" sz="1718" b="1" dirty="0">
                <a:latin typeface="Century Gothic" pitchFamily="34" charset="0"/>
                <a:cs typeface="Arial" pitchFamily="34" charset="0"/>
              </a:rPr>
              <a:t>PERIODO DE PRACTICA: </a:t>
            </a:r>
            <a:r>
              <a:rPr lang="es-MX" sz="1718" dirty="0">
                <a:latin typeface="Century Gothic" pitchFamily="34" charset="0"/>
                <a:cs typeface="Arial" pitchFamily="34" charset="0"/>
              </a:rPr>
              <a:t>26 al 30 de abril de 2021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1630CD-08BA-4F67-A058-83DE82071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621" y="1081570"/>
            <a:ext cx="3272074" cy="253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1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97B3D75-7461-4968-9B9E-A1193BC7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65267" y="-1255683"/>
            <a:ext cx="7559676" cy="1007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DD09D66-9252-4129-B3CA-ABDDD887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5" b="89831" l="9746" r="89831">
                        <a14:foregroundMark x1="65254" y1="8475" x2="67797" y2="8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22567" y="5530414"/>
            <a:ext cx="2557488" cy="2557488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CD3DBB2D-F625-43DA-84E6-2FD066183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98" b="96739" l="3375" r="94494">
                        <a14:foregroundMark x1="24156" y1="5124" x2="14032" y2="13975"/>
                        <a14:foregroundMark x1="14032" y1="13975" x2="11012" y2="19099"/>
                        <a14:foregroundMark x1="26998" y1="5124" x2="43339" y2="2329"/>
                        <a14:foregroundMark x1="92362" y1="25311" x2="94494" y2="30590"/>
                        <a14:foregroundMark x1="6750" y1="18789" x2="9591" y2="35559"/>
                        <a14:foregroundMark x1="13144" y1="94255" x2="48090" y2="94255"/>
                        <a14:foregroundMark x1="3552" y1="61646" x2="7105" y2="62267"/>
                        <a14:foregroundMark x1="21314" y1="1398" x2="23091" y2="1398"/>
                        <a14:foregroundMark x1="16696" y1="96739" x2="19183" y2="96739"/>
                        <a14:foregroundMark x1="61419" y1="95073" x2="77798" y2="94255"/>
                        <a14:foregroundMark x1="52931" y1="95497" x2="53500" y2="95469"/>
                        <a14:foregroundMark x1="71758" y1="96739" x2="81883" y2="96429"/>
                        <a14:foregroundMark x1="81883" y1="96429" x2="73890" y2="92391"/>
                        <a14:foregroundMark x1="52502" y1="93844" x2="53601" y2="93918"/>
                        <a14:foregroundMark x1="61327" y1="93464" x2="63943" y2="92702"/>
                        <a14:foregroundMark x1="81705" y1="92081" x2="83837" y2="95497"/>
                        <a14:foregroundMark x1="63588" y1="95807" x2="59518" y2="95977"/>
                        <a14:foregroundMark x1="58261" y1="66545" x2="58970" y2="65994"/>
                        <a14:foregroundMark x1="72469" y1="69720" x2="78686" y2="67857"/>
                        <a14:foregroundMark x1="67851" y1="63509" x2="73179" y2="61801"/>
                        <a14:foregroundMark x1="77798" y1="66770" x2="75133" y2="66615"/>
                        <a14:foregroundMark x1="72824" y1="62888" x2="69272" y2="64596"/>
                        <a14:backgroundMark x1="54707" y1="46118" x2="56128" y2="65373"/>
                        <a14:backgroundMark x1="54174" y1="62733" x2="58082" y2="77795"/>
                        <a14:backgroundMark x1="50977" y1="55435" x2="53286" y2="49068"/>
                        <a14:backgroundMark x1="53464" y1="52484" x2="53108" y2="58075"/>
                        <a14:backgroundMark x1="51865" y1="37422" x2="57016" y2="10248"/>
                        <a14:backgroundMark x1="57371" y1="16460" x2="57904" y2="30590"/>
                        <a14:backgroundMark x1="52753" y1="24534" x2="51332" y2="22205"/>
                        <a14:backgroundMark x1="50622" y1="23292" x2="52220" y2="25466"/>
                        <a14:backgroundMark x1="57549" y1="9472" x2="59147" y2="30901"/>
                        <a14:backgroundMark x1="58082" y1="42081" x2="54529" y2="61957"/>
                        <a14:backgroundMark x1="57549" y1="79814" x2="56483" y2="96118"/>
                        <a14:backgroundMark x1="56483" y1="96118" x2="55062" y2="87422"/>
                        <a14:backgroundMark x1="49378" y1="91149" x2="51687" y2="94255"/>
                        <a14:backgroundMark x1="58259" y1="92702" x2="58437" y2="95807"/>
                        <a14:backgroundMark x1="57194" y1="60870" x2="58615" y2="65683"/>
                        <a14:backgroundMark x1="58082" y1="75155" x2="58792" y2="885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745"/>
          <a:stretch/>
        </p:blipFill>
        <p:spPr bwMode="auto">
          <a:xfrm>
            <a:off x="8756807" y="4827453"/>
            <a:ext cx="1344657" cy="278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A8508628-1196-4637-8294-017E624D6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44" b="93438" l="7393" r="90272">
                        <a14:foregroundMark x1="3502" y1="16094" x2="19066" y2="8750"/>
                        <a14:foregroundMark x1="19066" y1="8750" x2="49027" y2="6250"/>
                        <a14:foregroundMark x1="49027" y1="6250" x2="68872" y2="6719"/>
                        <a14:foregroundMark x1="78988" y1="9375" x2="59922" y2="3281"/>
                        <a14:foregroundMark x1="59922" y1="3281" x2="39689" y2="2344"/>
                        <a14:foregroundMark x1="39689" y1="2344" x2="35409" y2="3125"/>
                        <a14:foregroundMark x1="8171" y1="56875" x2="8171" y2="59375"/>
                        <a14:foregroundMark x1="89883" y1="54219" x2="90661" y2="55000"/>
                        <a14:foregroundMark x1="16732" y1="90938" x2="71984" y2="93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63" y="4872075"/>
            <a:ext cx="1131373" cy="276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76E7DF66-B0DB-4CFA-AE08-BC47D5859906}"/>
              </a:ext>
            </a:extLst>
          </p:cNvPr>
          <p:cNvSpPr txBox="1"/>
          <p:nvPr/>
        </p:nvSpPr>
        <p:spPr>
          <a:xfrm>
            <a:off x="1772612" y="5973230"/>
            <a:ext cx="7037031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718" dirty="0"/>
              <a:t> </a:t>
            </a:r>
          </a:p>
          <a:p>
            <a:r>
              <a:rPr lang="es-MX" sz="2291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</a:p>
          <a:p>
            <a:r>
              <a:rPr lang="es-MX" sz="2673" dirty="0">
                <a:solidFill>
                  <a:srgbClr val="929292"/>
                </a:solidFill>
                <a:latin typeface="Berlin Sans FB" panose="020E0602020502020306" pitchFamily="34" charset="0"/>
              </a:rPr>
              <a:t>Maestra: Erika Gabriela Ruiz Guevara </a:t>
            </a:r>
          </a:p>
          <a:p>
            <a:r>
              <a:rPr lang="es-MX" sz="2673" dirty="0">
                <a:solidFill>
                  <a:srgbClr val="929292"/>
                </a:solidFill>
                <a:latin typeface="Berlin Sans FB" panose="020E0602020502020306" pitchFamily="34" charset="0"/>
              </a:rPr>
              <a:t>Maestra practicante: Belén Zapata Castillo </a:t>
            </a:r>
          </a:p>
          <a:p>
            <a:r>
              <a:rPr lang="es-MX" sz="3054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54A9B0F5-4DE1-4575-9E8D-D2855D38AFE2}"/>
              </a:ext>
            </a:extLst>
          </p:cNvPr>
          <p:cNvSpPr txBox="1"/>
          <p:nvPr/>
        </p:nvSpPr>
        <p:spPr>
          <a:xfrm>
            <a:off x="-172579" y="4825499"/>
            <a:ext cx="9601715" cy="94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718" dirty="0"/>
              <a:t> </a:t>
            </a:r>
          </a:p>
          <a:p>
            <a:pPr algn="ctr"/>
            <a:r>
              <a:rPr lang="es-MX" sz="2291" dirty="0">
                <a:solidFill>
                  <a:schemeClr val="accent4"/>
                </a:solidFill>
                <a:latin typeface="Berlin Sans FB" panose="020E0602020502020306" pitchFamily="34" charset="0"/>
              </a:rPr>
              <a:t> </a:t>
            </a:r>
            <a:r>
              <a:rPr lang="es-MX" sz="3818" b="1" dirty="0">
                <a:solidFill>
                  <a:srgbClr val="EAA38A"/>
                </a:solidFill>
                <a:latin typeface="DK Lemon Yellow Sun" panose="02000000000000000000" pitchFamily="50" charset="0"/>
              </a:rPr>
              <a:t>Semana del 26 al 30 de abril de 2021</a:t>
            </a:r>
            <a:endParaRPr lang="es-MX" sz="3054" b="1" dirty="0">
              <a:solidFill>
                <a:srgbClr val="EAA38A"/>
              </a:solidFill>
              <a:latin typeface="DK Lemon Yellow Sun" panose="02000000000000000000" pitchFamily="50" charset="0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1FBAC3A8-1259-464C-99E8-26D5FE4290F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1480" t="76557" r="36664"/>
          <a:stretch/>
        </p:blipFill>
        <p:spPr>
          <a:xfrm>
            <a:off x="3348477" y="5716526"/>
            <a:ext cx="3065164" cy="94609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D5F181F-C35D-4EC4-9C82-59375C62053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9053" t="21406" r="28581" b="39388"/>
          <a:stretch/>
        </p:blipFill>
        <p:spPr>
          <a:xfrm>
            <a:off x="2581719" y="576868"/>
            <a:ext cx="5014326" cy="4953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88CBC88-7772-4AC6-B7CD-30CFF76020A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938" y="993898"/>
            <a:ext cx="9644708" cy="42492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19E1AC-833F-4433-90A8-C52547A39F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525" y="-38759"/>
            <a:ext cx="9602032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61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ágenes de Comic | Vectores, fotos de stock y PSD gratuitos">
            <a:extLst>
              <a:ext uri="{FF2B5EF4-FFF2-40B4-BE49-F238E27FC236}">
                <a16:creationId xmlns:a16="http://schemas.microsoft.com/office/drawing/2014/main" id="{1C9C4CA4-C4F7-47B3-9F92-9FFDD32D5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4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0A73B23-EA9B-4293-9F17-22166D9C33D1}"/>
              </a:ext>
            </a:extLst>
          </p:cNvPr>
          <p:cNvSpPr/>
          <p:nvPr/>
        </p:nvSpPr>
        <p:spPr>
          <a:xfrm>
            <a:off x="614661" y="947085"/>
            <a:ext cx="8849954" cy="5983706"/>
          </a:xfrm>
          <a:prstGeom prst="rect">
            <a:avLst/>
          </a:prstGeom>
          <a:solidFill>
            <a:schemeClr val="bg1">
              <a:alpha val="82000"/>
            </a:schemeClr>
          </a:solidFill>
          <a:ln w="57150">
            <a:solidFill>
              <a:srgbClr val="A8D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40" dirty="0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543AAF9A-D694-46B7-A904-12226EA551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94847" y="3633613"/>
            <a:ext cx="290932" cy="2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7279" tIns="43640" rIns="87279" bIns="43640" numCol="1" anchor="t" anchorCtr="0" compatLnSpc="1">
            <a:prstTxWarp prst="textNoShape">
              <a:avLst/>
            </a:prstTxWarp>
          </a:bodyPr>
          <a:lstStyle/>
          <a:p>
            <a:endParaRPr lang="es-MX" sz="1718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D90AF33-2495-4054-A4EB-B780D2F75202}"/>
              </a:ext>
            </a:extLst>
          </p:cNvPr>
          <p:cNvSpPr/>
          <p:nvPr/>
        </p:nvSpPr>
        <p:spPr>
          <a:xfrm>
            <a:off x="14152251" y="3224369"/>
            <a:ext cx="1496267" cy="621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1718" dirty="0">
              <a:latin typeface="Berlin Sans FB" panose="020E0602020502020306" pitchFamily="34" charset="0"/>
            </a:endParaRPr>
          </a:p>
          <a:p>
            <a:pPr algn="ctr"/>
            <a:endParaRPr lang="es-MX" sz="1718" dirty="0">
              <a:latin typeface="Berlin Sans FB" panose="020E0602020502020306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3AB4CF6-F23D-4AAF-8556-B8CE777FB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149559"/>
              </p:ext>
            </p:extLst>
          </p:nvPr>
        </p:nvGraphicFramePr>
        <p:xfrm>
          <a:off x="814127" y="1733321"/>
          <a:ext cx="8451021" cy="4918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9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716">
                  <a:extLst>
                    <a:ext uri="{9D8B030D-6E8A-4147-A177-3AD203B41FA5}">
                      <a16:colId xmlns:a16="http://schemas.microsoft.com/office/drawing/2014/main" val="3386474121"/>
                    </a:ext>
                  </a:extLst>
                </a:gridCol>
                <a:gridCol w="1345559">
                  <a:extLst>
                    <a:ext uri="{9D8B030D-6E8A-4147-A177-3AD203B41FA5}">
                      <a16:colId xmlns:a16="http://schemas.microsoft.com/office/drawing/2014/main" val="2832605263"/>
                    </a:ext>
                  </a:extLst>
                </a:gridCol>
                <a:gridCol w="156285">
                  <a:extLst>
                    <a:ext uri="{9D8B030D-6E8A-4147-A177-3AD203B41FA5}">
                      <a16:colId xmlns:a16="http://schemas.microsoft.com/office/drawing/2014/main" val="33424063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60339064"/>
                    </a:ext>
                  </a:extLst>
                </a:gridCol>
                <a:gridCol w="1340348">
                  <a:extLst>
                    <a:ext uri="{9D8B030D-6E8A-4147-A177-3AD203B41FA5}">
                      <a16:colId xmlns:a16="http://schemas.microsoft.com/office/drawing/2014/main" val="2939754780"/>
                    </a:ext>
                  </a:extLst>
                </a:gridCol>
              </a:tblGrid>
              <a:tr h="363096">
                <a:tc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Hora 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Lunes 26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Martes 27 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Miércoles 28 </a:t>
                      </a:r>
                    </a:p>
                  </a:txBody>
                  <a:tcPr marL="72165" marR="72165" marT="36082" marB="36082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Jueves 29 </a:t>
                      </a:r>
                    </a:p>
                  </a:txBody>
                  <a:tcPr marL="72165" marR="72165" marT="36082" marB="36082"/>
                </a:tc>
                <a:tc hMerge="1">
                  <a:txBody>
                    <a:bodyPr/>
                    <a:lstStyle/>
                    <a:p>
                      <a:pPr algn="ctr"/>
                      <a:endParaRPr lang="es-MX" sz="19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900" b="0" dirty="0">
                          <a:latin typeface="Berlin Sans FB" panose="020E0602020502020306" pitchFamily="34" charset="0"/>
                        </a:rPr>
                        <a:t>Viernes 30</a:t>
                      </a:r>
                    </a:p>
                  </a:txBody>
                  <a:tcPr marL="72165" marR="72165" marT="36082" marB="3608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8:00-9:00</a:t>
                      </a:r>
                    </a:p>
                  </a:txBody>
                  <a:tcPr marL="72165" marR="72165" marT="36082" marB="36082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s-MX" sz="1700" b="0" dirty="0">
                          <a:latin typeface="Berlin Sans FB" panose="020E0602020502020306" pitchFamily="34" charset="0"/>
                        </a:rPr>
                        <a:t>Aprende en casa T.V</a:t>
                      </a:r>
                    </a:p>
                  </a:txBody>
                  <a:tcPr marL="72165" marR="72165" marT="36082" marB="36082">
                    <a:solidFill>
                      <a:srgbClr val="8CD3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8CD35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841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9:15 - 9:30</a:t>
                      </a: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endParaRPr lang="es-MX" sz="15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0" dirty="0">
                          <a:latin typeface="Berlin Sans FB" panose="020E0602020502020306" pitchFamily="34" charset="0"/>
                        </a:rPr>
                        <a:t>Rutina </a:t>
                      </a:r>
                      <a:endParaRPr lang="es-MX" sz="15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b="0" dirty="0">
                          <a:latin typeface="Berlin Sans FB" panose="020E0602020502020306" pitchFamily="34" charset="0"/>
                        </a:rPr>
                        <a:t>Educación física </a:t>
                      </a:r>
                    </a:p>
                  </a:txBody>
                  <a:tcPr marL="72165" marR="72165" marT="36082" marB="36082">
                    <a:solidFill>
                      <a:srgbClr val="73C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700" b="0" dirty="0">
                          <a:latin typeface="Berlin Sans FB" panose="020E0602020502020306" pitchFamily="34" charset="0"/>
                        </a:rPr>
                        <a:t>Rutina </a:t>
                      </a: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7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655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9:30 -  9:50</a:t>
                      </a:r>
                    </a:p>
                  </a:txBody>
                  <a:tcPr marL="72165" marR="72165" marT="36082" marB="36082"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700" b="0" dirty="0">
                          <a:latin typeface="Berlin Sans FB" panose="020E0602020502020306" pitchFamily="34" charset="0"/>
                        </a:rPr>
                        <a:t>Desayuno </a:t>
                      </a:r>
                    </a:p>
                  </a:txBody>
                  <a:tcPr marL="72165" marR="72165" marT="36082" marB="36082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7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983657"/>
                  </a:ext>
                </a:extLst>
              </a:tr>
              <a:tr h="1662353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10: 00 am - 10:30 am</a:t>
                      </a:r>
                    </a:p>
                  </a:txBody>
                  <a:tcPr marL="72165" marR="72165" marT="36082" marB="36082"/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Berlin Sans FB" panose="020E0602020502020306" pitchFamily="34" charset="0"/>
                        </a:rPr>
                        <a:t>Superhéroe/Superheroína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u="sng" dirty="0">
                          <a:latin typeface="Berlin Sans FB" panose="020E0602020502020306" pitchFamily="34" charset="0"/>
                        </a:rPr>
                        <a:t>Clase virtual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Meet y sala de Facebook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Logo</a:t>
                      </a:r>
                      <a:endParaRPr lang="es-MX" sz="1800" b="0" dirty="0">
                        <a:latin typeface="Berlin Sans FB" panose="020E0602020502020306" pitchFamily="34" charset="0"/>
                      </a:endParaRPr>
                    </a:p>
                  </a:txBody>
                  <a:tcPr marL="87279" marR="87279" marT="43640" marB="43640">
                    <a:solidFill>
                      <a:srgbClr val="FBE5D6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u="sng" dirty="0">
                          <a:latin typeface="Berlin Sans FB" panose="020E0602020502020306" pitchFamily="34" charset="0"/>
                        </a:rPr>
                        <a:t>Clase virtual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Meet y sala de Facebook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Mi capa </a:t>
                      </a:r>
                    </a:p>
                  </a:txBody>
                  <a:tcPr marL="72165" marR="72165" marT="36082" marB="36082">
                    <a:solidFill>
                      <a:srgbClr val="FBE5D6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u="sng">
                          <a:latin typeface="Berlin Sans FB" panose="020E0602020502020306" pitchFamily="34" charset="0"/>
                        </a:rPr>
                        <a:t>Clase virtual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>
                          <a:latin typeface="Berlin Sans FB" panose="020E0602020502020306" pitchFamily="34" charset="0"/>
                        </a:rPr>
                        <a:t>Meet y sala de Facebook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algn="ctr"/>
                      <a:r>
                        <a:rPr lang="es-MX" sz="1800">
                          <a:latin typeface="Berlin Sans FB" panose="020E0602020502020306" pitchFamily="34" charset="0"/>
                        </a:rPr>
                        <a:t>Accesorios</a:t>
                      </a:r>
                      <a:endParaRPr lang="es-MX" sz="180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rgbClr val="FBE5D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u="sng" dirty="0">
                          <a:latin typeface="Berlin Sans FB" panose="020E0602020502020306" pitchFamily="34" charset="0"/>
                        </a:rPr>
                        <a:t>Clase virtual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Meet y sala de Facebook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11:00 am</a:t>
                      </a:r>
                    </a:p>
                    <a:p>
                      <a:pPr algn="ctr"/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r>
                        <a:rPr lang="es-MX" sz="1800" dirty="0">
                          <a:latin typeface="Berlin Sans FB" panose="020E0602020502020306" pitchFamily="34" charset="0"/>
                        </a:rPr>
                        <a:t>Accesorios</a:t>
                      </a:r>
                    </a:p>
                  </a:txBody>
                  <a:tcPr marL="72165" marR="72165" marT="36082" marB="36082">
                    <a:solidFill>
                      <a:srgbClr val="FBE5D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¡Feliz día del niño!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Berlin Sans FB" panose="020E0602020502020306" pitchFamily="34" charset="0"/>
                        </a:rPr>
                        <a:t>Disfruta tu día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Berlin Sans FB" panose="020E0602020502020306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dirty="0"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55">
                <a:tc>
                  <a:txBody>
                    <a:bodyPr/>
                    <a:lstStyle/>
                    <a:p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11:00 - 11:30 </a:t>
                      </a:r>
                      <a:endParaRPr lang="es-MX" sz="1900" dirty="0"/>
                    </a:p>
                  </a:txBody>
                  <a:tcPr marL="72165" marR="72165" marT="36082" marB="36082"/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5605" marR="75605" marT="37802" marB="37802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107541"/>
                  </a:ext>
                </a:extLst>
              </a:tr>
              <a:tr h="888281">
                <a:tc>
                  <a:txBody>
                    <a:bodyPr/>
                    <a:lstStyle/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11: 45 - 12:00</a:t>
                      </a:r>
                    </a:p>
                    <a:p>
                      <a:pPr algn="ctr"/>
                      <a:r>
                        <a:rPr lang="es-MX" sz="1500" b="0" dirty="0">
                          <a:latin typeface="Berlin Sans FB" panose="020E0602020502020306" pitchFamily="34" charset="0"/>
                        </a:rPr>
                        <a:t>12:30 </a:t>
                      </a:r>
                    </a:p>
                  </a:txBody>
                  <a:tcPr marL="72165" marR="72165" marT="36082" marB="36082"/>
                </a:tc>
                <a:tc vMerge="1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marL="75605" marR="75605" marT="37802" marB="3780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859750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B26178C3-EB84-41A9-8498-EA588FDC5AA9}"/>
              </a:ext>
            </a:extLst>
          </p:cNvPr>
          <p:cNvSpPr/>
          <p:nvPr/>
        </p:nvSpPr>
        <p:spPr>
          <a:xfrm>
            <a:off x="514659" y="980083"/>
            <a:ext cx="8849954" cy="499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673" b="1" dirty="0">
                <a:solidFill>
                  <a:srgbClr val="DE1F37"/>
                </a:solidFill>
                <a:latin typeface="Century Gothic" panose="020B0502020202020204" pitchFamily="34" charset="0"/>
              </a:rPr>
              <a:t>Cronograma semana del 26 al 30 de abril</a:t>
            </a:r>
          </a:p>
        </p:txBody>
      </p:sp>
    </p:spTree>
    <p:extLst>
      <p:ext uri="{BB962C8B-B14F-4D97-AF65-F5344CB8AC3E}">
        <p14:creationId xmlns:p14="http://schemas.microsoft.com/office/powerpoint/2010/main" val="85762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71012"/>
              </p:ext>
            </p:extLst>
          </p:nvPr>
        </p:nvGraphicFramePr>
        <p:xfrm>
          <a:off x="661568" y="773316"/>
          <a:ext cx="8757489" cy="60130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597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400478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08414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63096">
                <a:tc gridSpan="3">
                  <a:txBody>
                    <a:bodyPr/>
                    <a:lstStyle/>
                    <a:p>
                      <a:endParaRPr lang="es-MX" sz="19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4905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¿Cuál es tu superhéroe favorito?, ¿Cuál es su superpoder?, ¿Cómo es su traje?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Solicita al adulto que te acompaña que te lea las preguntas de la ficha de trabajo #1, da respuesta  y regístralo.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¿Cómo te vas a llamar?, ¿Con que letra inicia?, ¿Cuál será tu super poder?, ¿Qué figuras geométricas vas a utilizar?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Dibuja como será tu disfraz.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Solicita al adulto que te acompaña que te grabe mencionando las características que tendrá tu disfraz.</a:t>
                      </a: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Lunes 26 de abril 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381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Ficha de trabajo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-Video o audio del alumno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614417" y="550147"/>
            <a:ext cx="8839776" cy="562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668036" y="456597"/>
            <a:ext cx="8768155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18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Superhéroe/Superheroína</a:t>
            </a:r>
          </a:p>
        </p:txBody>
      </p:sp>
    </p:spTree>
    <p:extLst>
      <p:ext uri="{BB962C8B-B14F-4D97-AF65-F5344CB8AC3E}">
        <p14:creationId xmlns:p14="http://schemas.microsoft.com/office/powerpoint/2010/main" val="55979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912115"/>
              </p:ext>
            </p:extLst>
          </p:nvPr>
        </p:nvGraphicFramePr>
        <p:xfrm>
          <a:off x="644434" y="550147"/>
          <a:ext cx="8757489" cy="6744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597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400478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08414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63096">
                <a:tc gridSpan="3">
                  <a:txBody>
                    <a:bodyPr/>
                    <a:lstStyle/>
                    <a:p>
                      <a:endParaRPr lang="es-MX" sz="19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4905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Responde cuestionamientos: Cuando ves a los superhéroes, ¿como sabes que es Spiderman?, ¿para que crees que utilicen su logo?, ¿Qué figuras geométricas conoces?</a:t>
                      </a:r>
                    </a:p>
                    <a:p>
                      <a:pPr algn="l"/>
                      <a:endParaRPr lang="es-MX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diferentes figuras geométricas y selecciona la que irá en su logo. Observa  letras e  identifica cual es la que corresponde con la inicial de su nombre de superhéroe. 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Dibuja en la ficha de trabajo su logo y  menciona como es, ¿Cuantas figuras tiene?, ¿Cuántos colores tiene?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Realiza la ficha de trabajo, contando los logos de distintos superhéroes, escribe el numero que corresponda.</a:t>
                      </a: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Martes 27 de abril 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/>
                        <a:t>Comunica de manera oral y escrita los números del 1 al 10 en diversas situaciones y de diferentes maneras, incluida la convencional</a:t>
                      </a:r>
                      <a:endParaRPr lang="es-MX" sz="18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381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Ficha de trabajo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Figuras geométricas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-Video o audio del alumno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632225" y="325746"/>
            <a:ext cx="8839776" cy="562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703846" y="210214"/>
            <a:ext cx="8768155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18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33299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882754"/>
              </p:ext>
            </p:extLst>
          </p:nvPr>
        </p:nvGraphicFramePr>
        <p:xfrm>
          <a:off x="661568" y="773316"/>
          <a:ext cx="8757489" cy="613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57567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191508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08414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63096">
                <a:tc gridSpan="3">
                  <a:txBody>
                    <a:bodyPr/>
                    <a:lstStyle/>
                    <a:p>
                      <a:endParaRPr lang="es-MX" sz="19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4905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¿Tu superhéroe favorito tiene capa?¿Para que crees que se utilice?, ¿Cómo es la capa que dibujaste?, ¿Cuál es tu superpoder?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Sigue los pasos para realizar la capa de superhéroe.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las letras de tu nombre en la capa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la tarjeta con diferentes  cantidades de elementos, toma cada uno de los elementos y pégalos en la capa.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Dibuja en la ficha de trabajo como es tu capa</a:t>
                      </a: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Menciona las características de tu capa, cuales figuras tiene, cuantas figuras tiene, la letra inicial pusiste, los colores que tiene.</a:t>
                      </a: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Miércoles 28 de abril 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381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Lenguaje y comunicación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Ficha de trabajo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Playera grande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Tijeras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Pegamento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-Video o audio del alumno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614417" y="550147"/>
            <a:ext cx="8839776" cy="562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668036" y="456597"/>
            <a:ext cx="8768155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18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Mi capa</a:t>
            </a:r>
          </a:p>
        </p:txBody>
      </p:sp>
    </p:spTree>
    <p:extLst>
      <p:ext uri="{BB962C8B-B14F-4D97-AF65-F5344CB8AC3E}">
        <p14:creationId xmlns:p14="http://schemas.microsoft.com/office/powerpoint/2010/main" val="120888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4">
            <a:extLst>
              <a:ext uri="{FF2B5EF4-FFF2-40B4-BE49-F238E27FC236}">
                <a16:creationId xmlns:a16="http://schemas.microsoft.com/office/drawing/2014/main" id="{7AA8C1BB-C7A6-4A00-9236-89F8822F8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149836"/>
              </p:ext>
            </p:extLst>
          </p:nvPr>
        </p:nvGraphicFramePr>
        <p:xfrm>
          <a:off x="661568" y="773316"/>
          <a:ext cx="8772718" cy="62873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8597">
                  <a:extLst>
                    <a:ext uri="{9D8B030D-6E8A-4147-A177-3AD203B41FA5}">
                      <a16:colId xmlns:a16="http://schemas.microsoft.com/office/drawing/2014/main" val="703029620"/>
                    </a:ext>
                  </a:extLst>
                </a:gridCol>
                <a:gridCol w="2400478">
                  <a:extLst>
                    <a:ext uri="{9D8B030D-6E8A-4147-A177-3AD203B41FA5}">
                      <a16:colId xmlns:a16="http://schemas.microsoft.com/office/drawing/2014/main" val="665902137"/>
                    </a:ext>
                  </a:extLst>
                </a:gridCol>
                <a:gridCol w="1623643">
                  <a:extLst>
                    <a:ext uri="{9D8B030D-6E8A-4147-A177-3AD203B41FA5}">
                      <a16:colId xmlns:a16="http://schemas.microsoft.com/office/drawing/2014/main" val="2793665302"/>
                    </a:ext>
                  </a:extLst>
                </a:gridCol>
              </a:tblGrid>
              <a:tr h="363096">
                <a:tc gridSpan="3">
                  <a:txBody>
                    <a:bodyPr/>
                    <a:lstStyle/>
                    <a:p>
                      <a:endParaRPr lang="es-MX" sz="1900" dirty="0">
                        <a:solidFill>
                          <a:srgbClr val="E89CE8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 sz="2000">
                        <a:solidFill>
                          <a:srgbClr val="F0BEF0"/>
                        </a:solidFill>
                        <a:latin typeface="Berlin Sans FB" panose="020E0602020502020306" pitchFamily="34" charset="0"/>
                      </a:endParaRPr>
                    </a:p>
                  </a:txBody>
                  <a:tcPr marL="75605" marR="75605" marT="37802" marB="3780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26767"/>
                  </a:ext>
                </a:extLst>
              </a:tr>
              <a:tr h="844905">
                <a:tc rowSpan="4">
                  <a:txBody>
                    <a:bodyPr/>
                    <a:lstStyle/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Inicio: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Realiza la ficha de trabajo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Observa la lista de materiales que se utilizarán en la clase, cuenta las estrellas, las letras, las lunes y el circulo. </a:t>
                      </a: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Recorta su antifaz, pinta sus brazaletes y sigue las indicaciones para decorarlos: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una letra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cuatro estrellas pequeñas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una estrella grande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tres líneas rojas </a:t>
                      </a:r>
                    </a:p>
                    <a:p>
                      <a:pPr algn="l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Pega un circulo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s-MX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Cierre: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Registra en su ficha de trabajo cuantas figuras tiene en su antifaz y en sus brazaletes. 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s-MX" sz="1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Fecha: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Jueves 29 de abril </a:t>
                      </a:r>
                    </a:p>
                  </a:txBody>
                  <a:tcPr marL="72165" marR="72165" marT="36082" marB="36082"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Aprendizaje esperado: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</a:t>
                      </a:r>
                      <a:endParaRPr lang="es-MX" sz="18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solidFill>
                          <a:schemeClr val="accent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485502"/>
                  </a:ext>
                </a:extLst>
              </a:tr>
              <a:tr h="138135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Campo de formación académica: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Pensamiento matemático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101113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Materiales que usaremos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Ficha de trabajo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Tubo de papel de rollo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pintura </a:t>
                      </a:r>
                    </a:p>
                    <a:p>
                      <a:pPr algn="ctr"/>
                      <a:r>
                        <a:rPr lang="es-MX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Pincel </a:t>
                      </a: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809090"/>
                  </a:ext>
                </a:extLst>
              </a:tr>
              <a:tr h="164319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accent1"/>
                          </a:solidFill>
                          <a:latin typeface="Century Gothic" panose="020B0502020202020204" pitchFamily="34" charset="0"/>
                        </a:rPr>
                        <a:t>Evidencia para la maestra </a:t>
                      </a:r>
                    </a:p>
                    <a:p>
                      <a:pPr algn="ctr"/>
                      <a:r>
                        <a:rPr lang="es-MX" sz="1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 Fotografía de la ficha de trabajo</a:t>
                      </a:r>
                    </a:p>
                    <a:p>
                      <a:pPr algn="ctr"/>
                      <a:endParaRPr lang="es-MX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2165" marR="72165" marT="36082" marB="36082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24482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62F0A66A-F6BF-4AD6-963C-E874D09A20C8}"/>
              </a:ext>
            </a:extLst>
          </p:cNvPr>
          <p:cNvSpPr/>
          <p:nvPr/>
        </p:nvSpPr>
        <p:spPr>
          <a:xfrm>
            <a:off x="614417" y="550147"/>
            <a:ext cx="8839776" cy="562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718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4658139-4AB5-4FE6-8E43-01068AEB8F28}"/>
              </a:ext>
            </a:extLst>
          </p:cNvPr>
          <p:cNvSpPr/>
          <p:nvPr/>
        </p:nvSpPr>
        <p:spPr>
          <a:xfrm>
            <a:off x="668036" y="456597"/>
            <a:ext cx="8768155" cy="679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18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Accesorios</a:t>
            </a:r>
          </a:p>
        </p:txBody>
      </p:sp>
    </p:spTree>
    <p:extLst>
      <p:ext uri="{BB962C8B-B14F-4D97-AF65-F5344CB8AC3E}">
        <p14:creationId xmlns:p14="http://schemas.microsoft.com/office/powerpoint/2010/main" val="406914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E78AAB-425B-4185-A1F0-47BEAA43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359055"/>
              </p:ext>
            </p:extLst>
          </p:nvPr>
        </p:nvGraphicFramePr>
        <p:xfrm>
          <a:off x="864597" y="1828620"/>
          <a:ext cx="8351431" cy="12374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54059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5197372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268964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Pensamiento matemático 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5460" marR="65460" marT="0" marB="0">
                    <a:solidFill>
                      <a:srgbClr val="DEB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3963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1: Numero, algebra y variación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2 Numero </a:t>
                      </a:r>
                      <a:endParaRPr lang="es-MX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560332">
                <a:tc gridSpan="2">
                  <a:txBody>
                    <a:bodyPr/>
                    <a:lstStyle/>
                    <a:p>
                      <a:pPr marL="0" marR="0" lvl="0" indent="0" algn="ctr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Comunica de manera oral y escrita los números del 1 al 10 en diversas situaciones y de diferentes maneras, incluida la convencional. </a:t>
                      </a:r>
                    </a:p>
                    <a:p>
                      <a:pPr marL="0" marR="0" lvl="0" indent="0" algn="ctr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0" u="none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05852"/>
              </p:ext>
            </p:extLst>
          </p:nvPr>
        </p:nvGraphicFramePr>
        <p:xfrm>
          <a:off x="993764" y="3280916"/>
          <a:ext cx="7939272" cy="242547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386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460936">
                <a:tc>
                  <a:txBody>
                    <a:bodyPr/>
                    <a:lstStyle/>
                    <a:p>
                      <a:pPr marL="285750" lvl="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Comunica los números del 1 al 10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3944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los números del 1 al 10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3944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Escribe los números del 1 al 10</a:t>
                      </a:r>
                      <a:endParaRPr lang="es-MX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  <a:tr h="3944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Establece correspondencia entre el numero y el objeto que cuenta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976467"/>
                  </a:ext>
                </a:extLst>
              </a:tr>
              <a:tr h="39446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Comprende que el ultimo numero nombrado es el que indica cuantos objetos tiene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1401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/>
        </p:nvGraphicFramePr>
        <p:xfrm>
          <a:off x="993764" y="6001252"/>
          <a:ext cx="7939272" cy="957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957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94" y="778424"/>
            <a:ext cx="8351432" cy="9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9" tIns="43640" rIns="87279" bIns="436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72795"/>
            <a:r>
              <a:rPr lang="es-MX" altLang="es-MX" sz="1336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336" dirty="0">
              <a:latin typeface="Century Gothic" panose="020B0502020202020204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2795"/>
            <a:r>
              <a:rPr lang="es-MX" altLang="es-MX" sz="1336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			Fecha: __________________</a:t>
            </a:r>
            <a:endParaRPr lang="es-MX" altLang="es-MX" sz="1336" dirty="0">
              <a:latin typeface="Century Gothic" panose="020B0502020202020204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727073" y="687325"/>
            <a:ext cx="8624375" cy="6383036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36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48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FE78AAB-425B-4185-A1F0-47BEAA4342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45432"/>
              </p:ext>
            </p:extLst>
          </p:nvPr>
        </p:nvGraphicFramePr>
        <p:xfrm>
          <a:off x="1021475" y="1779932"/>
          <a:ext cx="8037676" cy="11606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5564">
                  <a:extLst>
                    <a:ext uri="{9D8B030D-6E8A-4147-A177-3AD203B41FA5}">
                      <a16:colId xmlns:a16="http://schemas.microsoft.com/office/drawing/2014/main" val="4127072051"/>
                    </a:ext>
                  </a:extLst>
                </a:gridCol>
                <a:gridCol w="5002112">
                  <a:extLst>
                    <a:ext uri="{9D8B030D-6E8A-4147-A177-3AD203B41FA5}">
                      <a16:colId xmlns:a16="http://schemas.microsoft.com/office/drawing/2014/main" val="3464665095"/>
                    </a:ext>
                  </a:extLst>
                </a:gridCol>
              </a:tblGrid>
              <a:tr h="372433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 Campo formativo/área de desarrollo: Lenguaje y comunicación </a:t>
                      </a:r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151058"/>
                  </a:ext>
                </a:extLst>
              </a:tr>
              <a:tr h="347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1: Oralidad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Organizador curricular 2: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Descripción</a:t>
                      </a:r>
                      <a:endParaRPr lang="es-MX" sz="1200" b="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859306"/>
                  </a:ext>
                </a:extLst>
              </a:tr>
              <a:tr h="440717"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>
                          <a:effectLst/>
                          <a:latin typeface="Century Gothic" panose="020B0502020202020204" pitchFamily="34" charset="0"/>
                        </a:rPr>
                        <a:t>Aprendizaje esperado: </a:t>
                      </a:r>
                      <a:r>
                        <a:rPr lang="es-MX" sz="1200" dirty="0">
                          <a:latin typeface="Century Gothic" panose="020B0502020202020204" pitchFamily="34" charset="0"/>
                        </a:rPr>
                        <a:t>Menciona características de objetos y personas que conoce y observa.</a:t>
                      </a:r>
                    </a:p>
                    <a:p>
                      <a:pPr algn="ctr"/>
                      <a:endParaRPr lang="es-MX" sz="1200" dirty="0">
                        <a:latin typeface="Century Gothic" panose="020B0502020202020204" pitchFamily="34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182247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DCD91ED-7DD4-4726-91D5-0950B175C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918855"/>
              </p:ext>
            </p:extLst>
          </p:nvPr>
        </p:nvGraphicFramePr>
        <p:xfrm>
          <a:off x="993764" y="3359724"/>
          <a:ext cx="7939272" cy="21520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855956509"/>
                    </a:ext>
                  </a:extLst>
                </a:gridCol>
              </a:tblGrid>
              <a:tr h="3866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Indicadores: (se redactan en base al aprendizaje esperado</a:t>
                      </a: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22371"/>
                  </a:ext>
                </a:extLst>
              </a:tr>
              <a:tr h="460936">
                <a:tc>
                  <a:txBody>
                    <a:bodyPr/>
                    <a:lstStyle/>
                    <a:p>
                      <a:pPr marL="285750" marR="0" lvl="0" indent="-28575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objetos que observa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5248113"/>
                  </a:ext>
                </a:extLst>
              </a:tr>
              <a:tr h="48208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Menciona características de personas que observa</a:t>
                      </a: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61088"/>
                  </a:ext>
                </a:extLst>
              </a:tr>
              <a:tr h="419003">
                <a:tc>
                  <a:txBody>
                    <a:bodyPr/>
                    <a:lstStyle/>
                    <a:p>
                      <a:pPr marL="342900" marR="0" lvl="0" indent="-342900" algn="just" defTabSz="1008035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Menciona características de objetos que conoce</a:t>
                      </a:r>
                      <a:endParaRPr lang="es-MX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356242"/>
                  </a:ext>
                </a:extLst>
              </a:tr>
              <a:tr h="40334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300" dirty="0">
                          <a:effectLst/>
                          <a:latin typeface="Century Gothic" panose="020B0502020202020204" pitchFamily="34" charset="0"/>
                        </a:rPr>
                        <a:t> Menciona características de personas que conoce</a:t>
                      </a:r>
                      <a:endParaRPr lang="es-MX" sz="13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3700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542BA43-02C0-44B9-81D1-B20B278C584D}"/>
              </a:ext>
            </a:extLst>
          </p:cNvPr>
          <p:cNvGraphicFramePr>
            <a:graphicFrameLocks noGrp="1"/>
          </p:cNvGraphicFramePr>
          <p:nvPr/>
        </p:nvGraphicFramePr>
        <p:xfrm>
          <a:off x="993764" y="6001252"/>
          <a:ext cx="7939272" cy="95740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9272">
                  <a:extLst>
                    <a:ext uri="{9D8B030D-6E8A-4147-A177-3AD203B41FA5}">
                      <a16:colId xmlns:a16="http://schemas.microsoft.com/office/drawing/2014/main" val="3797232304"/>
                    </a:ext>
                  </a:extLst>
                </a:gridCol>
              </a:tblGrid>
              <a:tr h="9574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Describe el proceso del alumno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 </a:t>
                      </a:r>
                      <a:endParaRPr lang="es-MX" sz="10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</a:endParaRPr>
                    </a:p>
                  </a:txBody>
                  <a:tcPr marL="65460" marR="6546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3578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78099FF1-A578-48E6-88D7-12A3606EA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294" y="778424"/>
            <a:ext cx="8351432" cy="91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279" tIns="43640" rIns="87279" bIns="4364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872795"/>
            <a:r>
              <a:rPr lang="es-MX" altLang="es-MX" sz="1336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lang="es-MX" altLang="es-MX" sz="1336" dirty="0">
              <a:latin typeface="Century Gothic" panose="020B0502020202020204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872795"/>
            <a:r>
              <a:rPr lang="es-MX" altLang="es-MX" sz="1336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_______________________________			Fecha: __________________</a:t>
            </a:r>
            <a:endParaRPr lang="es-MX" altLang="es-MX" sz="1336" dirty="0">
              <a:latin typeface="Century Gothic" panose="020B0502020202020204" pitchFamily="34" charset="0"/>
            </a:endParaRPr>
          </a:p>
          <a:p>
            <a:pPr defTabSz="872795"/>
            <a:endParaRPr lang="es-MX" altLang="es-MX" sz="1336" dirty="0">
              <a:latin typeface="Century Gothic" panose="020B0502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14D60A-02F8-4B7D-9036-EE892C005F2F}"/>
              </a:ext>
            </a:extLst>
          </p:cNvPr>
          <p:cNvSpPr/>
          <p:nvPr/>
        </p:nvSpPr>
        <p:spPr>
          <a:xfrm>
            <a:off x="727073" y="687325"/>
            <a:ext cx="8624375" cy="6383036"/>
          </a:xfrm>
          <a:prstGeom prst="rect">
            <a:avLst/>
          </a:prstGeom>
          <a:noFill/>
          <a:ln w="57150">
            <a:solidFill>
              <a:srgbClr val="B3E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36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8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423</TotalTime>
  <Words>1108</Words>
  <Application>Microsoft Office PowerPoint</Application>
  <PresentationFormat>Personalizado</PresentationFormat>
  <Paragraphs>195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Century Gothic</vt:lpstr>
      <vt:lpstr>DK Lemon Yellow Sun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ZAPATA CASTILLO</dc:creator>
  <cp:lastModifiedBy>BELEN ZAPATA CASTILLO</cp:lastModifiedBy>
  <cp:revision>27</cp:revision>
  <dcterms:created xsi:type="dcterms:W3CDTF">2021-04-23T05:43:18Z</dcterms:created>
  <dcterms:modified xsi:type="dcterms:W3CDTF">2021-04-24T01:58:50Z</dcterms:modified>
</cp:coreProperties>
</file>