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60" r:id="rId7"/>
    <p:sldId id="261" r:id="rId8"/>
    <p:sldId id="262" r:id="rId9"/>
    <p:sldId id="269" r:id="rId10"/>
    <p:sldId id="263" r:id="rId11"/>
    <p:sldId id="264" r:id="rId12"/>
    <p:sldId id="265" r:id="rId13"/>
    <p:sldId id="271" r:id="rId14"/>
    <p:sldId id="266" r:id="rId15"/>
    <p:sldId id="267" r:id="rId16"/>
    <p:sldId id="268" r:id="rId17"/>
    <p:sldId id="270"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diraapolomoo@gmail.com" initials="y" lastIdx="1" clrIdx="0">
    <p:extLst>
      <p:ext uri="{19B8F6BF-5375-455C-9EA6-DF929625EA0E}">
        <p15:presenceInfo xmlns:p15="http://schemas.microsoft.com/office/powerpoint/2012/main" userId="yadiraapolomoo@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3" d="100"/>
          <a:sy n="73"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5T14:52:16.421"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5T14:52:16.421"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_tradnl"/>
          </a:p>
        </p:txBody>
      </p:sp>
      <p:sp>
        <p:nvSpPr>
          <p:cNvPr id="4" name="Marcador de fecha 3"/>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358299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183667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28123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44711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209642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261727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144174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14179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29919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373609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BFDD1C3-33DD-4701-A0F2-4235D115AE0C}" type="datetimeFigureOut">
              <a:rPr lang="es-ES_tradnl" smtClean="0"/>
              <a:t>21/04/2021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92127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DD1C3-33DD-4701-A0F2-4235D115AE0C}" type="datetimeFigureOut">
              <a:rPr lang="es-ES_tradnl" smtClean="0"/>
              <a:t>21/04/2021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BFA0A-A738-435B-AB9E-1FC465798913}" type="slidenum">
              <a:rPr lang="es-ES_tradnl" smtClean="0"/>
              <a:t>‹Nº›</a:t>
            </a:fld>
            <a:endParaRPr lang="es-ES_tradnl"/>
          </a:p>
        </p:txBody>
      </p:sp>
    </p:spTree>
    <p:extLst>
      <p:ext uri="{BB962C8B-B14F-4D97-AF65-F5344CB8AC3E}">
        <p14:creationId xmlns:p14="http://schemas.microsoft.com/office/powerpoint/2010/main" val="276953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0/0c/73/000c73f78d9c4aeca8f002c06c0ba2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9"/>
            <a:ext cx="12192000" cy="686878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2272937" y="1516848"/>
            <a:ext cx="7901604" cy="3238032"/>
          </a:xfrm>
          <a:prstGeom prst="roundRect">
            <a:avLst/>
          </a:prstGeom>
          <a:ln w="76200">
            <a:solidFill>
              <a:schemeClr val="tx1">
                <a:lumMod val="95000"/>
                <a:lumOff val="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7200" u="sng" dirty="0" smtClean="0">
                <a:solidFill>
                  <a:srgbClr val="0070C0"/>
                </a:solidFill>
                <a:latin typeface="Century Gothic" panose="020B0502020202020204" pitchFamily="34" charset="0"/>
              </a:rPr>
              <a:t>Plan de trabajo </a:t>
            </a:r>
          </a:p>
          <a:p>
            <a:pPr algn="ctr"/>
            <a:r>
              <a:rPr lang="es-MX" sz="4000" b="1" dirty="0">
                <a:solidFill>
                  <a:srgbClr val="FFC000"/>
                </a:solidFill>
                <a:latin typeface="Century Gothic" panose="020B0502020202020204" pitchFamily="34" charset="0"/>
              </a:rPr>
              <a:t>Semana del </a:t>
            </a:r>
            <a:r>
              <a:rPr lang="es-MX" sz="4000" b="1" dirty="0" smtClean="0">
                <a:solidFill>
                  <a:srgbClr val="FFC000"/>
                </a:solidFill>
                <a:latin typeface="Century Gothic" panose="020B0502020202020204" pitchFamily="34" charset="0"/>
              </a:rPr>
              <a:t>26 al 30 de abril </a:t>
            </a:r>
            <a:endParaRPr lang="es-ES_tradnl" sz="40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128231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044119643"/>
              </p:ext>
            </p:extLst>
          </p:nvPr>
        </p:nvGraphicFramePr>
        <p:xfrm>
          <a:off x="0" y="0"/>
          <a:ext cx="12191999" cy="228830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1719882468"/>
                    </a:ext>
                  </a:extLst>
                </a:gridCol>
              </a:tblGrid>
              <a:tr h="720734">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Miércoles 28 abril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3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Lenguaje y</a:t>
                      </a:r>
                      <a:r>
                        <a:rPr lang="es-MX" sz="1600" baseline="0" dirty="0" smtClean="0">
                          <a:latin typeface="Century Gothic" panose="020B0502020202020204" pitchFamily="34" charset="0"/>
                        </a:rPr>
                        <a:t> comunicación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1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Cuenta historias de invención propia y expresa las opiniones sobre las de otros compañeros.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74607">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Historias divertidas </a:t>
                      </a:r>
                      <a:r>
                        <a:rPr lang="es-MX" sz="1600" b="1" baseline="0" dirty="0" smtClean="0">
                          <a:latin typeface="Century Gothic" panose="020B0502020202020204" pitchFamily="34" charset="0"/>
                        </a:rPr>
                        <a:t>Énfasis: </a:t>
                      </a:r>
                      <a:r>
                        <a:rPr lang="es-ES_tradnl" sz="1600" dirty="0" smtClean="0">
                          <a:latin typeface="Century Gothic" panose="020B0502020202020204" pitchFamily="34" charset="0"/>
                        </a:rPr>
                        <a:t>Crea historias. </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3713807" y="6397304"/>
            <a:ext cx="374866" cy="365760"/>
          </a:xfrm>
          <a:prstGeom prst="rect">
            <a:avLst/>
          </a:prstGeom>
        </p:spPr>
      </p:pic>
      <p:pic>
        <p:nvPicPr>
          <p:cNvPr id="6" name="Imagen 5"/>
          <p:cNvPicPr>
            <a:picLocks noChangeAspect="1"/>
          </p:cNvPicPr>
          <p:nvPr/>
        </p:nvPicPr>
        <p:blipFill rotWithShape="1">
          <a:blip r:embed="rId3"/>
          <a:srcRect l="5888" t="16430" r="7022" b="17332"/>
          <a:stretch/>
        </p:blipFill>
        <p:spPr>
          <a:xfrm>
            <a:off x="4088674" y="6028048"/>
            <a:ext cx="971006" cy="738512"/>
          </a:xfrm>
          <a:prstGeom prst="rect">
            <a:avLst/>
          </a:prstGeom>
        </p:spPr>
      </p:pic>
      <p:pic>
        <p:nvPicPr>
          <p:cNvPr id="7" name="Imagen 6"/>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083375375"/>
              </p:ext>
            </p:extLst>
          </p:nvPr>
        </p:nvGraphicFramePr>
        <p:xfrm>
          <a:off x="1" y="2194856"/>
          <a:ext cx="12191999" cy="3796343"/>
        </p:xfrm>
        <a:graphic>
          <a:graphicData uri="http://schemas.openxmlformats.org/drawingml/2006/table">
            <a:tbl>
              <a:tblPr firstRow="1" bandRow="1">
                <a:tableStyleId>{69012ECD-51FC-41F1-AA8D-1B2483CD663E}</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6170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914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Observa detenidamente el siguiente anexo.</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Inventa una historia divertida</a:t>
                      </a:r>
                      <a:r>
                        <a:rPr lang="es-MX" sz="1800" baseline="0" dirty="0" smtClean="0">
                          <a:latin typeface="Century Gothic" panose="020B0502020202020204" pitchFamily="34" charset="0"/>
                        </a:rPr>
                        <a:t> utilizando tu imaginación a partir de lo que pudiste observar en la imagen.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baseline="0" dirty="0" smtClean="0">
                          <a:latin typeface="Century Gothic" panose="020B0502020202020204" pitchFamily="34" charset="0"/>
                        </a:rPr>
                        <a:t>Coméntala al resto de tu familia </a:t>
                      </a:r>
                      <a:endParaRPr lang="es-MX" sz="1800" dirty="0" smtClean="0">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800" dirty="0" smtClean="0">
                        <a:latin typeface="Century Gothic" panose="020B0502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Observa detenidamente el siguiente anexo.</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Inventa una historia divertida</a:t>
                      </a:r>
                      <a:r>
                        <a:rPr lang="es-MX" sz="1800" baseline="0" dirty="0" smtClean="0">
                          <a:latin typeface="Century Gothic" panose="020B0502020202020204" pitchFamily="34" charset="0"/>
                        </a:rPr>
                        <a:t> utilizando tu imaginación a partir de lo que pudiste observar en la imagen.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baseline="0" dirty="0" smtClean="0">
                          <a:latin typeface="Century Gothic" panose="020B0502020202020204" pitchFamily="34" charset="0"/>
                        </a:rPr>
                        <a:t>Escríbela en tu cuaderno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baseline="0" dirty="0" smtClean="0">
                          <a:latin typeface="Century Gothic" panose="020B0502020202020204" pitchFamily="34" charset="0"/>
                        </a:rPr>
                        <a:t>Escribe nombre y fecha completa</a:t>
                      </a:r>
                      <a:endParaRPr lang="es-MX" sz="1800" dirty="0" smtClean="0">
                        <a:latin typeface="Century Gothic" panose="020B0502020202020204" pitchFamily="34" charset="0"/>
                      </a:endParaRPr>
                    </a:p>
                    <a:p>
                      <a:endParaRPr lang="es-ES_tradnl" dirty="0"/>
                    </a:p>
                  </a:txBody>
                  <a:tcPr/>
                </a:tc>
                <a:tc>
                  <a:txBody>
                    <a:bodyPr/>
                    <a:lstStyle/>
                    <a:p>
                      <a:r>
                        <a:rPr lang="es-MX" dirty="0" smtClean="0">
                          <a:latin typeface="Century Gothic" panose="020B0502020202020204" pitchFamily="34" charset="0"/>
                        </a:rPr>
                        <a:t>Anexo </a:t>
                      </a:r>
                    </a:p>
                    <a:p>
                      <a:r>
                        <a:rPr lang="es-MX" dirty="0" smtClean="0">
                          <a:latin typeface="Century Gothic" panose="020B0502020202020204" pitchFamily="34" charset="0"/>
                        </a:rPr>
                        <a:t>Cuaderno</a:t>
                      </a:r>
                      <a:r>
                        <a:rPr lang="es-MX" baseline="0" dirty="0" smtClean="0">
                          <a:latin typeface="Century Gothic" panose="020B0502020202020204" pitchFamily="34" charset="0"/>
                        </a:rPr>
                        <a:t> </a:t>
                      </a:r>
                    </a:p>
                    <a:p>
                      <a:r>
                        <a:rPr lang="es-MX" baseline="0" dirty="0" smtClean="0">
                          <a:latin typeface="Century Gothic" panose="020B0502020202020204" pitchFamily="34" charset="0"/>
                        </a:rPr>
                        <a:t>lápiz</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41588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477"/>
          <a:stretch/>
        </p:blipFill>
        <p:spPr>
          <a:xfrm>
            <a:off x="0" y="0"/>
            <a:ext cx="12192000" cy="6857999"/>
          </a:xfrm>
          <a:prstGeom prst="rect">
            <a:avLst/>
          </a:prstGeom>
        </p:spPr>
      </p:pic>
      <p:sp>
        <p:nvSpPr>
          <p:cNvPr id="3" name="CuadroTexto 2"/>
          <p:cNvSpPr txBox="1"/>
          <p:nvPr/>
        </p:nvSpPr>
        <p:spPr>
          <a:xfrm>
            <a:off x="6191794" y="1536173"/>
            <a:ext cx="4454433" cy="3785652"/>
          </a:xfrm>
          <a:prstGeom prst="rect">
            <a:avLst/>
          </a:prstGeom>
          <a:noFill/>
          <a:ln>
            <a:noFill/>
          </a:ln>
        </p:spPr>
        <p:txBody>
          <a:bodyPr wrap="square" rtlCol="0">
            <a:spAutoFit/>
          </a:bodyPr>
          <a:lstStyle/>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ACTIVIDADES PARA FAVORECER LA </a:t>
            </a: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RESILENCIA</a:t>
            </a: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Y LAS </a:t>
            </a:r>
          </a:p>
          <a:p>
            <a:pPr algn="ct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EMOCIONES </a:t>
            </a:r>
            <a:endParaRPr lang="es-ES_tradnl" sz="40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973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5400000">
            <a:off x="2673953" y="-2673955"/>
            <a:ext cx="6844094" cy="12192002"/>
          </a:xfrm>
          <a:prstGeom prst="rect">
            <a:avLst/>
          </a:prstGeom>
        </p:spPr>
      </p:pic>
      <p:sp>
        <p:nvSpPr>
          <p:cNvPr id="3" name="CuadroTexto 2"/>
          <p:cNvSpPr txBox="1"/>
          <p:nvPr/>
        </p:nvSpPr>
        <p:spPr>
          <a:xfrm>
            <a:off x="3644536" y="2317643"/>
            <a:ext cx="7093131" cy="2308324"/>
          </a:xfrm>
          <a:prstGeom prst="rect">
            <a:avLst/>
          </a:prstGeom>
          <a:noFill/>
        </p:spPr>
        <p:txBody>
          <a:bodyPr wrap="square" rtlCol="0">
            <a:spAutoFit/>
          </a:bodyPr>
          <a:lstStyle/>
          <a:p>
            <a:pPr algn="ctr"/>
            <a:r>
              <a:rPr lang="es-ES" sz="2400" b="1" dirty="0" smtClean="0">
                <a:solidFill>
                  <a:srgbClr val="FF0066"/>
                </a:solidFill>
                <a:latin typeface="Century Gothic" panose="020B0502020202020204" pitchFamily="34" charset="0"/>
              </a:rPr>
              <a:t>MAPA DEL CORAZON </a:t>
            </a:r>
            <a:endParaRPr lang="es-ES" sz="2400" b="1" dirty="0" smtClean="0">
              <a:solidFill>
                <a:srgbClr val="FF0066"/>
              </a:solidFill>
              <a:latin typeface="Century Gothic" panose="020B0502020202020204" pitchFamily="34" charset="0"/>
            </a:endParaRPr>
          </a:p>
          <a:p>
            <a:pPr algn="ctr"/>
            <a:r>
              <a:rPr lang="es-MX" sz="2000" dirty="0" smtClean="0">
                <a:latin typeface="Century Gothic" panose="020B0502020202020204" pitchFamily="34" charset="0"/>
              </a:rPr>
              <a:t>Dibuja o imprime el siguiente anexo del mapa del corazón.</a:t>
            </a:r>
          </a:p>
          <a:p>
            <a:pPr algn="ctr"/>
            <a:r>
              <a:rPr lang="es-MX" sz="2000" dirty="0" smtClean="0">
                <a:latin typeface="Century Gothic" panose="020B0502020202020204" pitchFamily="34" charset="0"/>
              </a:rPr>
              <a:t>Elige a un ser querido (puede ser mamá, papá, o tus hermanos) para que escribas o dibujes que es lo que te gusta de esa persona, que es lo que te hace quererla, o también puedes agradecer lo que esa persona por ti. </a:t>
            </a:r>
            <a:endParaRPr lang="es-ES_tradnl" sz="2000" dirty="0">
              <a:latin typeface="Century Gothic" panose="020B0502020202020204" pitchFamily="34" charset="0"/>
            </a:endParaRPr>
          </a:p>
        </p:txBody>
      </p:sp>
      <p:sp>
        <p:nvSpPr>
          <p:cNvPr id="4" name="Rectángulo redondeado 3"/>
          <p:cNvSpPr/>
          <p:nvPr/>
        </p:nvSpPr>
        <p:spPr>
          <a:xfrm>
            <a:off x="973183" y="932980"/>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6510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236x/87/87/f0/8787f0c7cfd8b41e391c5ab48620e688.jpg"/>
          <p:cNvPicPr>
            <a:picLocks noChangeAspect="1" noChangeArrowheads="1"/>
          </p:cNvPicPr>
          <p:nvPr/>
        </p:nvPicPr>
        <p:blipFill rotWithShape="1">
          <a:blip r:embed="rId2">
            <a:extLst>
              <a:ext uri="{28A0092B-C50C-407E-A947-70E740481C1C}">
                <a14:useLocalDpi xmlns:a14="http://schemas.microsoft.com/office/drawing/2010/main" val="0"/>
              </a:ext>
            </a:extLst>
          </a:blip>
          <a:srcRect t="8787" b="10147"/>
          <a:stretch/>
        </p:blipFill>
        <p:spPr bwMode="auto">
          <a:xfrm>
            <a:off x="1502229" y="154835"/>
            <a:ext cx="8268790" cy="67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09717109"/>
              </p:ext>
            </p:extLst>
          </p:nvPr>
        </p:nvGraphicFramePr>
        <p:xfrm>
          <a:off x="0" y="1"/>
          <a:ext cx="12191999" cy="2113973"/>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27203">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29 abril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6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Pensamiento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297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Cuenta </a:t>
                      </a:r>
                      <a:r>
                        <a:rPr lang="es-ES" sz="1600" dirty="0" smtClean="0">
                          <a:latin typeface="Century Gothic" panose="020B0502020202020204" pitchFamily="34" charset="0"/>
                        </a:rPr>
                        <a:t>colecciones no mayores a 20 elementos.</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80662">
                <a:tc>
                  <a:txBody>
                    <a:bodyPr/>
                    <a:lstStyle/>
                    <a:p>
                      <a:r>
                        <a:rPr lang="es-MX" sz="1600" b="1" dirty="0" smtClean="0">
                          <a:latin typeface="Century Gothic" panose="020B0502020202020204" pitchFamily="34" charset="0"/>
                        </a:rPr>
                        <a:t>Titulo del programa o recurso a utilizar: </a:t>
                      </a:r>
                      <a:r>
                        <a:rPr lang="es-ES_tradnl" sz="1600" dirty="0" smtClean="0">
                          <a:latin typeface="Century Gothic" panose="020B0502020202020204" pitchFamily="34" charset="0"/>
                        </a:rPr>
                        <a:t>Juegos espaciales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Determina la cantidad de elementos de diferentes colecciones al participar en juegos.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sp>
        <p:nvSpPr>
          <p:cNvPr id="4" name="Rectángulo redondeado 3"/>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622448542"/>
              </p:ext>
            </p:extLst>
          </p:nvPr>
        </p:nvGraphicFramePr>
        <p:xfrm>
          <a:off x="0" y="2313991"/>
          <a:ext cx="12191999" cy="3902526"/>
        </p:xfrm>
        <a:graphic>
          <a:graphicData uri="http://schemas.openxmlformats.org/drawingml/2006/table">
            <a:tbl>
              <a:tblPr firstRow="1" bandRow="1">
                <a:tableStyleId>{912C8C85-51F0-491E-9774-3900AFEF0FD7}</a:tableStyleId>
              </a:tblPr>
              <a:tblGrid>
                <a:gridCol w="4516016">
                  <a:extLst>
                    <a:ext uri="{9D8B030D-6E8A-4147-A177-3AD203B41FA5}">
                      <a16:colId xmlns:a16="http://schemas.microsoft.com/office/drawing/2014/main" val="2134505713"/>
                    </a:ext>
                  </a:extLst>
                </a:gridCol>
                <a:gridCol w="4223035">
                  <a:extLst>
                    <a:ext uri="{9D8B030D-6E8A-4147-A177-3AD203B41FA5}">
                      <a16:colId xmlns:a16="http://schemas.microsoft.com/office/drawing/2014/main" val="2351731104"/>
                    </a:ext>
                  </a:extLst>
                </a:gridCol>
                <a:gridCol w="3452948">
                  <a:extLst>
                    <a:ext uri="{9D8B030D-6E8A-4147-A177-3AD203B41FA5}">
                      <a16:colId xmlns:a16="http://schemas.microsoft.com/office/drawing/2014/main" val="3846312822"/>
                    </a:ext>
                  </a:extLst>
                </a:gridCol>
              </a:tblGrid>
              <a:tr h="793566">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983202">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MX" sz="1800" dirty="0" smtClean="0">
                          <a:latin typeface="Century Gothic" panose="020B0502020202020204" pitchFamily="34" charset="0"/>
                        </a:rPr>
                        <a:t>Juega en casa al “Rey pide”, consiste en</a:t>
                      </a:r>
                      <a:r>
                        <a:rPr lang="es-MX" sz="1800" baseline="0" dirty="0" smtClean="0">
                          <a:latin typeface="Century Gothic" panose="020B0502020202020204" pitchFamily="34" charset="0"/>
                        </a:rPr>
                        <a:t> que alguien mas diga: el rey pide que le traigan un lápiz, el rey pide que le traigan un cuaderno, y así sucesivamente hasta juntar mas de 10 objetos.</a:t>
                      </a:r>
                    </a:p>
                    <a:p>
                      <a:pPr marL="285750" indent="-285750">
                        <a:buFont typeface="Wingdings" panose="05000000000000000000" pitchFamily="2" charset="2"/>
                        <a:buChar char="ü"/>
                      </a:pPr>
                      <a:r>
                        <a:rPr lang="es-MX" sz="1800" baseline="0" dirty="0" smtClean="0">
                          <a:latin typeface="Century Gothic" panose="020B0502020202020204" pitchFamily="34" charset="0"/>
                        </a:rPr>
                        <a:t>Al finalizar cuenta los objetos y agrúpalos en diferentes colecciones de números</a:t>
                      </a:r>
                    </a:p>
                  </a:txBody>
                  <a:tcPr/>
                </a:tc>
                <a:tc>
                  <a:txBody>
                    <a:bodyPr/>
                    <a:lstStyle/>
                    <a:p>
                      <a:pPr algn="ctr"/>
                      <a:endParaRPr lang="es-MX" baseline="0" dirty="0" smtClean="0">
                        <a:latin typeface="Century Gothic" panose="020B0502020202020204" pitchFamily="34" charset="0"/>
                      </a:endParaRPr>
                    </a:p>
                  </a:txBody>
                  <a:tcPr/>
                </a:tc>
                <a:tc>
                  <a:txBody>
                    <a:bodyPr/>
                    <a:lstStyle/>
                    <a:p>
                      <a:r>
                        <a:rPr lang="es-MX" dirty="0" smtClean="0">
                          <a:latin typeface="Century Gothic" panose="020B0502020202020204" pitchFamily="34" charset="0"/>
                        </a:rPr>
                        <a:t>Objetos </a:t>
                      </a:r>
                    </a:p>
                    <a:p>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21056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02937343"/>
              </p:ext>
            </p:extLst>
          </p:nvPr>
        </p:nvGraphicFramePr>
        <p:xfrm>
          <a:off x="0" y="0"/>
          <a:ext cx="12191999" cy="2247682"/>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29 abril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ES" sz="1600" dirty="0" smtClean="0">
                          <a:latin typeface="Century Gothic" panose="020B0502020202020204" pitchFamily="34" charset="0"/>
                        </a:rPr>
                        <a:t>Lenguaje</a:t>
                      </a:r>
                      <a:r>
                        <a:rPr lang="es-ES" sz="1600" baseline="0" dirty="0" smtClean="0">
                          <a:latin typeface="Century Gothic" panose="020B0502020202020204" pitchFamily="34" charset="0"/>
                        </a:rPr>
                        <a:t> y comunicación</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Dice relatos de la tradición oral que le son familiares.</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Relatos de niñas y niños </a:t>
                      </a:r>
                      <a:r>
                        <a:rPr lang="es-MX" sz="1600" b="1" baseline="0" dirty="0" smtClean="0">
                          <a:latin typeface="Century Gothic" panose="020B0502020202020204" pitchFamily="34" charset="0"/>
                        </a:rPr>
                        <a:t>Énfasis: </a:t>
                      </a:r>
                      <a:r>
                        <a:rPr lang="es-ES_tradnl" sz="1600" dirty="0" smtClean="0">
                          <a:latin typeface="Century Gothic" panose="020B0502020202020204" pitchFamily="34" charset="0"/>
                        </a:rPr>
                        <a:t>Cuenta relatos.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542066216"/>
              </p:ext>
            </p:extLst>
          </p:nvPr>
        </p:nvGraphicFramePr>
        <p:xfrm>
          <a:off x="0" y="2063931"/>
          <a:ext cx="12191999" cy="4156962"/>
        </p:xfrm>
        <a:graphic>
          <a:graphicData uri="http://schemas.openxmlformats.org/drawingml/2006/table">
            <a:tbl>
              <a:tblPr firstRow="1" bandRow="1">
                <a:tableStyleId>{912C8C85-51F0-491E-9774-3900AFEF0FD7}</a:tableStyleId>
              </a:tblPr>
              <a:tblGrid>
                <a:gridCol w="5042263">
                  <a:extLst>
                    <a:ext uri="{9D8B030D-6E8A-4147-A177-3AD203B41FA5}">
                      <a16:colId xmlns:a16="http://schemas.microsoft.com/office/drawing/2014/main" val="2134505713"/>
                    </a:ext>
                  </a:extLst>
                </a:gridCol>
                <a:gridCol w="410868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7563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281329">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285750" indent="-285750">
                        <a:buFont typeface="Wingdings" panose="05000000000000000000" pitchFamily="2" charset="2"/>
                        <a:buChar char="ü"/>
                      </a:pPr>
                      <a:r>
                        <a:rPr lang="es-MX" sz="1600" dirty="0" smtClean="0">
                          <a:latin typeface="Century Gothic" panose="020B0502020202020204" pitchFamily="34" charset="0"/>
                        </a:rPr>
                        <a:t>Platica en familia de alguna experiencia que</a:t>
                      </a:r>
                      <a:r>
                        <a:rPr lang="es-MX" sz="1600" baseline="0" dirty="0" smtClean="0">
                          <a:latin typeface="Century Gothic" panose="020B0502020202020204" pitchFamily="34" charset="0"/>
                        </a:rPr>
                        <a:t> hayas tenido súper divertida de cuando ibas al jardín de manera presencial. </a:t>
                      </a:r>
                      <a:endParaRPr lang="es-MX" sz="1600" dirty="0" smtClean="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latin typeface="Century Gothic" panose="020B0502020202020204" pitchFamily="34" charset="0"/>
                        </a:rPr>
                        <a:t>Platica en familia de alguna experiencia que</a:t>
                      </a:r>
                      <a:r>
                        <a:rPr lang="es-MX" sz="1800" baseline="0" dirty="0" smtClean="0">
                          <a:latin typeface="Century Gothic" panose="020B0502020202020204" pitchFamily="34" charset="0"/>
                        </a:rPr>
                        <a:t> hayas tenido súper divertida de cuando ibas al jardín de manera presencial. </a:t>
                      </a:r>
                      <a:endParaRPr lang="es-MX" sz="1800" dirty="0" smtClean="0">
                        <a:latin typeface="Century Gothic" panose="020B0502020202020204" pitchFamily="34" charset="0"/>
                      </a:endParaRPr>
                    </a:p>
                    <a:p>
                      <a:r>
                        <a:rPr lang="es-MX" dirty="0" smtClean="0">
                          <a:latin typeface="Century Gothic" panose="020B0502020202020204" pitchFamily="34" charset="0"/>
                        </a:rPr>
                        <a:t>Escríbela en tu cuaderno </a:t>
                      </a:r>
                    </a:p>
                    <a:p>
                      <a:r>
                        <a:rPr lang="es-MX" dirty="0" smtClean="0">
                          <a:latin typeface="Century Gothic" panose="020B0502020202020204" pitchFamily="34" charset="0"/>
                        </a:rPr>
                        <a:t>Escribe nombre y fecha </a:t>
                      </a:r>
                      <a:endParaRPr lang="es-ES_tradnl" dirty="0">
                        <a:latin typeface="Century Gothic" panose="020B0502020202020204" pitchFamily="34" charset="0"/>
                      </a:endParaRPr>
                    </a:p>
                  </a:txBody>
                  <a:tcPr/>
                </a:tc>
                <a:tc>
                  <a:txBody>
                    <a:bodyPr/>
                    <a:lstStyle/>
                    <a:p>
                      <a:r>
                        <a:rPr lang="es-ES" dirty="0" smtClean="0">
                          <a:latin typeface="Century Gothic" panose="020B0502020202020204" pitchFamily="34" charset="0"/>
                        </a:rPr>
                        <a:t>Cuaderno </a:t>
                      </a:r>
                    </a:p>
                    <a:p>
                      <a:r>
                        <a:rPr lang="es-ES" dirty="0" smtClean="0">
                          <a:latin typeface="Century Gothic" panose="020B0502020202020204" pitchFamily="34" charset="0"/>
                        </a:rPr>
                        <a:t>Lápiz </a:t>
                      </a:r>
                      <a:endParaRPr lang="es-ES"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324269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26942228"/>
              </p:ext>
            </p:extLst>
          </p:nvPr>
        </p:nvGraphicFramePr>
        <p:xfrm>
          <a:off x="0" y="0"/>
          <a:ext cx="12191999" cy="2491522"/>
        </p:xfrm>
        <a:graphic>
          <a:graphicData uri="http://schemas.openxmlformats.org/drawingml/2006/table">
            <a:tbl>
              <a:tblPr firstRow="1" bandRow="1">
                <a:tableStyleId>{F5AB1C69-6EDB-4FF4-983F-18BD219EF322}</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Viernes 30 abril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Área: </a:t>
                      </a:r>
                      <a:r>
                        <a:rPr lang="es-MX" sz="1600" b="0" dirty="0" smtClean="0">
                          <a:latin typeface="Century Gothic" panose="020B0502020202020204" pitchFamily="34" charset="0"/>
                        </a:rPr>
                        <a:t>Educación socioemocional</a:t>
                      </a: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Habla sobre sus conductas y de las de sus compañeros, explica las consecuencias de sus actos y reflexiona ante situaciones de desacuerdo.</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Y tú, ¿cómo ves?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 Buscar soluciones ante un desacuerdo</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5888" t="16430" r="7022" b="17332"/>
          <a:stretch/>
        </p:blipFill>
        <p:spPr>
          <a:xfrm>
            <a:off x="3043645" y="6122984"/>
            <a:ext cx="971006" cy="738512"/>
          </a:xfrm>
          <a:prstGeom prst="rect">
            <a:avLst/>
          </a:prstGeom>
        </p:spPr>
      </p:pic>
      <p:pic>
        <p:nvPicPr>
          <p:cNvPr id="6" name="Imagen 5"/>
          <p:cNvPicPr>
            <a:picLocks noChangeAspect="1"/>
          </p:cNvPicPr>
          <p:nvPr/>
        </p:nvPicPr>
        <p:blipFill rotWithShape="1">
          <a:blip r:embed="rId3"/>
          <a:srcRect l="16607" t="17991" r="17233" b="17455"/>
          <a:stretch/>
        </p:blipFill>
        <p:spPr>
          <a:xfrm>
            <a:off x="2564277" y="6492240"/>
            <a:ext cx="374866" cy="365760"/>
          </a:xfrm>
          <a:prstGeom prst="rect">
            <a:avLst/>
          </a:prstGeom>
        </p:spPr>
      </p:pic>
      <p:sp>
        <p:nvSpPr>
          <p:cNvPr id="3" name="Rectángulo redondeado 2"/>
          <p:cNvSpPr/>
          <p:nvPr/>
        </p:nvSpPr>
        <p:spPr>
          <a:xfrm>
            <a:off x="4182291" y="5969726"/>
            <a:ext cx="4310743" cy="8490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smtClean="0">
                <a:latin typeface="Century Gothic" panose="020B0502020202020204" pitchFamily="34" charset="0"/>
              </a:rPr>
              <a:t>Lengua extranjera/Ingles (Ciclo I) </a:t>
            </a:r>
          </a:p>
          <a:p>
            <a:pPr algn="ctr"/>
            <a:r>
              <a:rPr lang="es-MX" sz="1600" dirty="0" smtClean="0">
                <a:latin typeface="Century Gothic" panose="020B0502020202020204" pitchFamily="34" charset="0"/>
              </a:rPr>
              <a:t>Recuerda unirte a ver la clase de ingles y realizar las actividades.</a:t>
            </a:r>
            <a:endParaRPr lang="es-ES_tradnl" sz="1600" dirty="0">
              <a:latin typeface="Century Gothic" panose="020B0502020202020204" pitchFamily="34" charset="0"/>
            </a:endParaRPr>
          </a:p>
        </p:txBody>
      </p:sp>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9" name="Imagen 8"/>
          <p:cNvPicPr>
            <a:picLocks noChangeAspect="1"/>
          </p:cNvPicPr>
          <p:nvPr/>
        </p:nvPicPr>
        <p:blipFill rotWithShape="1">
          <a:blip r:embed="rId3"/>
          <a:srcRect l="16607" t="17991" r="17233" b="17455"/>
          <a:stretch/>
        </p:blipFill>
        <p:spPr>
          <a:xfrm>
            <a:off x="10855234" y="5852160"/>
            <a:ext cx="531025" cy="518126"/>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5816575"/>
              </p:ext>
            </p:extLst>
          </p:nvPr>
        </p:nvGraphicFramePr>
        <p:xfrm>
          <a:off x="-1" y="2257258"/>
          <a:ext cx="12191999" cy="3108960"/>
        </p:xfrm>
        <a:graphic>
          <a:graphicData uri="http://schemas.openxmlformats.org/drawingml/2006/table">
            <a:tbl>
              <a:tblPr firstRow="1" bandRow="1">
                <a:tableStyleId>{F2DE63D5-997A-4646-A377-4702673A728D}</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765156">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104869">
                <a:tc>
                  <a:txBody>
                    <a:bodyPr/>
                    <a:lstStyle/>
                    <a:p>
                      <a:pPr marL="457200" indent="-45720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457200" indent="-457200">
                        <a:buFont typeface="Wingdings" panose="05000000000000000000" pitchFamily="2" charset="2"/>
                        <a:buChar char="ü"/>
                      </a:pPr>
                      <a:r>
                        <a:rPr lang="es-MX" sz="1600" baseline="0" dirty="0" smtClean="0">
                          <a:latin typeface="Century Gothic" panose="020B0502020202020204" pitchFamily="34" charset="0"/>
                        </a:rPr>
                        <a:t>Observa detenidamente el siguiente anexo </a:t>
                      </a:r>
                    </a:p>
                    <a:p>
                      <a:pPr marL="457200" indent="-457200">
                        <a:buFont typeface="Wingdings" panose="05000000000000000000" pitchFamily="2" charset="2"/>
                        <a:buChar char="ü"/>
                      </a:pPr>
                      <a:r>
                        <a:rPr lang="es-MX" sz="1600" baseline="0" dirty="0" smtClean="0">
                          <a:latin typeface="Century Gothic" panose="020B0502020202020204" pitchFamily="34" charset="0"/>
                        </a:rPr>
                        <a:t>Explica las consecuencias de esas acciones </a:t>
                      </a:r>
                    </a:p>
                    <a:p>
                      <a:pPr marL="457200" indent="-457200">
                        <a:buFont typeface="Wingdings" panose="05000000000000000000" pitchFamily="2" charset="2"/>
                        <a:buChar char="ü"/>
                      </a:pPr>
                      <a:r>
                        <a:rPr lang="es-MX" sz="1600" baseline="0" dirty="0" smtClean="0">
                          <a:latin typeface="Century Gothic" panose="020B0502020202020204" pitchFamily="34" charset="0"/>
                        </a:rPr>
                        <a:t>Explica como te hacen sentir y que solución darías ante estas situaciones. </a:t>
                      </a:r>
                      <a:endParaRPr lang="es-MX" sz="1800" baseline="0" dirty="0" smtClean="0">
                        <a:latin typeface="Century Gothic" panose="020B0502020202020204" pitchFamily="34" charset="0"/>
                      </a:endParaRPr>
                    </a:p>
                  </a:txBody>
                  <a:tcPr/>
                </a:tc>
                <a:tc>
                  <a:txBody>
                    <a:bodyPr/>
                    <a:lstStyle/>
                    <a:p>
                      <a:pPr marL="0" indent="0">
                        <a:buFont typeface="Wingdings" panose="05000000000000000000" pitchFamily="2" charset="2"/>
                        <a:buNone/>
                      </a:pPr>
                      <a:r>
                        <a:rPr lang="es-ES" sz="1600" dirty="0" smtClean="0">
                          <a:latin typeface="Century Gothic" panose="020B0502020202020204" pitchFamily="34" charset="0"/>
                        </a:rPr>
                        <a:t>Escribe</a:t>
                      </a:r>
                      <a:r>
                        <a:rPr lang="es-ES" sz="1600" baseline="0" dirty="0" smtClean="0">
                          <a:latin typeface="Century Gothic" panose="020B0502020202020204" pitchFamily="34" charset="0"/>
                        </a:rPr>
                        <a:t> nombre y fecha completa </a:t>
                      </a:r>
                      <a:endParaRPr lang="es-ES" sz="1600" baseline="0" dirty="0" smtClean="0">
                        <a:latin typeface="Century Gothic" panose="020B0502020202020204" pitchFamily="34" charset="0"/>
                      </a:endParaRPr>
                    </a:p>
                    <a:p>
                      <a:pPr marL="457200" indent="-457200">
                        <a:buFont typeface="Wingdings" panose="05000000000000000000" pitchFamily="2" charset="2"/>
                        <a:buChar char="ü"/>
                      </a:pPr>
                      <a:r>
                        <a:rPr lang="es-MX" sz="1600" baseline="0" dirty="0" smtClean="0">
                          <a:latin typeface="Century Gothic" panose="020B0502020202020204" pitchFamily="34" charset="0"/>
                        </a:rPr>
                        <a:t>Observa detenidamente el siguiente anexo </a:t>
                      </a:r>
                    </a:p>
                    <a:p>
                      <a:pPr marL="457200" indent="-457200">
                        <a:buFont typeface="Wingdings" panose="05000000000000000000" pitchFamily="2" charset="2"/>
                        <a:buChar char="ü"/>
                      </a:pPr>
                      <a:r>
                        <a:rPr lang="es-MX" sz="1600" baseline="0" dirty="0" smtClean="0">
                          <a:latin typeface="Century Gothic" panose="020B0502020202020204" pitchFamily="34" charset="0"/>
                        </a:rPr>
                        <a:t>Escribe en tu cuaderno las consecuencias de esas acciones </a:t>
                      </a:r>
                    </a:p>
                    <a:p>
                      <a:pPr marL="457200" indent="-457200">
                        <a:buFont typeface="Wingdings" panose="05000000000000000000" pitchFamily="2" charset="2"/>
                        <a:buChar char="ü"/>
                      </a:pPr>
                      <a:r>
                        <a:rPr lang="es-MX" sz="1600" baseline="0" dirty="0" smtClean="0">
                          <a:latin typeface="Century Gothic" panose="020B0502020202020204" pitchFamily="34" charset="0"/>
                        </a:rPr>
                        <a:t>Escribe en tu cuaderno como te hacen sentir y que solución darías ante estas situaciones. </a:t>
                      </a:r>
                      <a:endParaRPr lang="es-MX" sz="1800" baseline="0" dirty="0" smtClean="0">
                        <a:latin typeface="Century Gothic" panose="020B0502020202020204" pitchFamily="34" charset="0"/>
                      </a:endParaRPr>
                    </a:p>
                    <a:p>
                      <a:pPr marL="0" indent="0">
                        <a:buFont typeface="Wingdings" panose="05000000000000000000" pitchFamily="2" charset="2"/>
                        <a:buNone/>
                      </a:pPr>
                      <a:endParaRPr lang="es-MX" sz="1600" dirty="0" smtClean="0">
                        <a:latin typeface="Century Gothic" panose="020B0502020202020204" pitchFamily="34" charset="0"/>
                      </a:endParaRPr>
                    </a:p>
                  </a:txBody>
                  <a:tcPr/>
                </a:tc>
                <a:tc>
                  <a:txBody>
                    <a:bodyPr/>
                    <a:lstStyle/>
                    <a:p>
                      <a:r>
                        <a:rPr lang="es-MX" dirty="0" smtClean="0">
                          <a:latin typeface="Century Gothic" panose="020B0502020202020204" pitchFamily="34" charset="0"/>
                        </a:rPr>
                        <a:t>Cuaderno </a:t>
                      </a:r>
                    </a:p>
                    <a:p>
                      <a:r>
                        <a:rPr lang="es-MX" dirty="0" smtClean="0">
                          <a:latin typeface="Century Gothic" panose="020B0502020202020204" pitchFamily="34" charset="0"/>
                        </a:rPr>
                        <a:t>Anexo</a:t>
                      </a:r>
                    </a:p>
                    <a:p>
                      <a:r>
                        <a:rPr lang="es-MX" dirty="0" smtClean="0">
                          <a:latin typeface="Century Gothic" panose="020B0502020202020204" pitchFamily="34" charset="0"/>
                        </a:rPr>
                        <a:t>Lápiz </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44765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s niños pele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10" y="329323"/>
            <a:ext cx="3260435" cy="3067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ña y niño peleando por una muñeca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136" y="15467"/>
            <a:ext cx="3168194" cy="3168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s niños peleando | Descargar Vectores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368" y="3183662"/>
            <a:ext cx="3342323" cy="33423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s niños peleando | Descargar Vectores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031" y="222770"/>
            <a:ext cx="3074442" cy="30744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s niños peleando | Descargar Vectores Prem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329" y="3174547"/>
            <a:ext cx="3165338" cy="31653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os niños peleando | Descargar Vectores Prem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5646" y="2927443"/>
            <a:ext cx="3100996" cy="310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3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0/0c/73/000c73f78d9c4aeca8f002c06c0ba2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9"/>
            <a:ext cx="12192000" cy="68687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737361" y="1332412"/>
            <a:ext cx="9083719" cy="3628049"/>
          </a:xfrm>
          <a:prstGeom prst="roundRect">
            <a:avLst/>
          </a:prstGeom>
          <a:ln w="76200">
            <a:solidFill>
              <a:schemeClr val="tx1">
                <a:lumMod val="95000"/>
                <a:lumOff val="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ESCUELA NORMAL DE EDUCACIÓN PREESCOLAR DEL ESTADO</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Institución de práctica: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“Jardín de niños Diego Rivera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educadora titular: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Carla  Priscila Amarillas de la Cruz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en el que realiza las prácticas: 2ª y 3ª “B”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total, de niños: 35 </a:t>
            </a: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alumna practicante:</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Yadira Alejandra Palomo Rodríguez</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4° sección: “B” número de lista: 13</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periodo de práctica:</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01 de marzo al 02 de julio del 2021.</a:t>
            </a:r>
            <a:endParaRPr lang="es-ES_trad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74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96139088"/>
              </p:ext>
            </p:extLst>
          </p:nvPr>
        </p:nvGraphicFramePr>
        <p:xfrm>
          <a:off x="0" y="0"/>
          <a:ext cx="12191999" cy="2491522"/>
        </p:xfrm>
        <a:graphic>
          <a:graphicData uri="http://schemas.openxmlformats.org/drawingml/2006/table">
            <a:tbl>
              <a:tblPr firstRow="1" bandRow="1">
                <a:tableStyleId>{21E4AEA4-8DFA-4A89-87EB-49C32662AFE0}</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b="1" dirty="0" smtClean="0">
                          <a:latin typeface="Century Gothic" panose="020B0502020202020204" pitchFamily="34" charset="0"/>
                        </a:rPr>
                        <a:t>Jardín de niños “Diego Rivera” T.M </a:t>
                      </a:r>
                    </a:p>
                    <a:p>
                      <a:pPr algn="ctr"/>
                      <a:r>
                        <a:rPr lang="es-MX" sz="1400" b="1" dirty="0" smtClean="0">
                          <a:latin typeface="Century Gothic" panose="020B0502020202020204" pitchFamily="34" charset="0"/>
                        </a:rPr>
                        <a:t>Plan de trabajo:</a:t>
                      </a:r>
                      <a:r>
                        <a:rPr lang="es-MX" sz="1400" b="1" baseline="0" dirty="0" smtClean="0">
                          <a:latin typeface="Century Gothic" panose="020B0502020202020204" pitchFamily="34" charset="0"/>
                        </a:rPr>
                        <a:t>  </a:t>
                      </a:r>
                      <a:r>
                        <a:rPr lang="es-MX" sz="1400" b="1" dirty="0" smtClean="0">
                          <a:latin typeface="Century Gothic" panose="020B0502020202020204" pitchFamily="34" charset="0"/>
                        </a:rPr>
                        <a:t>Educación a distancia</a:t>
                      </a:r>
                    </a:p>
                    <a:p>
                      <a:pPr algn="ctr"/>
                      <a:r>
                        <a:rPr lang="es-MX" sz="1400" b="1" dirty="0" smtClean="0">
                          <a:latin typeface="Century Gothic" panose="020B0502020202020204" pitchFamily="34" charset="0"/>
                        </a:rPr>
                        <a:t>Lunes 26 de </a:t>
                      </a:r>
                      <a:r>
                        <a:rPr lang="es-MX" sz="1400" b="1" baseline="0" dirty="0" smtClean="0">
                          <a:latin typeface="Century Gothic" panose="020B0502020202020204" pitchFamily="34" charset="0"/>
                        </a:rPr>
                        <a:t> abril </a:t>
                      </a:r>
                      <a:r>
                        <a:rPr lang="es-MX" sz="1400" b="1" dirty="0" smtClean="0">
                          <a:latin typeface="Century Gothic" panose="020B0502020202020204" pitchFamily="34" charset="0"/>
                        </a:rPr>
                        <a:t>del año 2021</a:t>
                      </a: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Área: </a:t>
                      </a:r>
                      <a:r>
                        <a:rPr lang="es-MX" sz="1600" b="0" dirty="0" smtClean="0">
                          <a:latin typeface="Century Gothic" panose="020B0502020202020204" pitchFamily="34" charset="0"/>
                        </a:rPr>
                        <a:t>Educación socioemocional</a:t>
                      </a:r>
                    </a:p>
                  </a:txBody>
                  <a:tcPr/>
                </a:tc>
                <a:extLst>
                  <a:ext uri="{0D108BD9-81ED-4DB2-BD59-A6C34878D82A}">
                    <a16:rowId xmlns:a16="http://schemas.microsoft.com/office/drawing/2014/main" val="1684445857"/>
                  </a:ext>
                </a:extLst>
              </a:tr>
              <a:tr h="5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reconoce y expresa características personales: su nombre, cómo es físicamente, qué le gusta, que no le gusta, que se le facilita y qué se le dificulta.</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MX" sz="1600" b="0" baseline="0" dirty="0" smtClean="0">
                          <a:latin typeface="Century Gothic" panose="020B0502020202020204" pitchFamily="34" charset="0"/>
                        </a:rPr>
                        <a:t>M</a:t>
                      </a:r>
                      <a:r>
                        <a:rPr lang="es-ES_tradnl" sz="1600" b="0" dirty="0" err="1" smtClean="0">
                          <a:latin typeface="Century Gothic" panose="020B0502020202020204" pitchFamily="34" charset="0"/>
                        </a:rPr>
                        <a:t>is</a:t>
                      </a:r>
                      <a:r>
                        <a:rPr lang="es-ES_tradnl" sz="1600" b="0" dirty="0" smtClean="0">
                          <a:latin typeface="Century Gothic" panose="020B0502020202020204" pitchFamily="34" charset="0"/>
                        </a:rPr>
                        <a:t> </a:t>
                      </a:r>
                      <a:r>
                        <a:rPr lang="es-ES_tradnl" sz="1600" dirty="0" smtClean="0">
                          <a:latin typeface="Century Gothic" panose="020B0502020202020204" pitchFamily="34" charset="0"/>
                        </a:rPr>
                        <a:t>talentos y pasatiempos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Expresa preferencias en pasatiempos y otras actividades (en qué es bueno o buena).</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39917109"/>
              </p:ext>
            </p:extLst>
          </p:nvPr>
        </p:nvGraphicFramePr>
        <p:xfrm>
          <a:off x="0" y="2491522"/>
          <a:ext cx="12191999" cy="3690546"/>
        </p:xfrm>
        <a:graphic>
          <a:graphicData uri="http://schemas.openxmlformats.org/drawingml/2006/table">
            <a:tbl>
              <a:tblPr firstRow="1" bandRow="1">
                <a:tableStyleId>{72833802-FEF1-4C79-8D5D-14CF1EAF98D9}</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1130226">
                <a:tc>
                  <a:txBody>
                    <a:bodyPr/>
                    <a:lstStyle/>
                    <a:p>
                      <a:pPr algn="ctr"/>
                      <a:r>
                        <a:rPr lang="es-MX" sz="1600" dirty="0" smtClean="0">
                          <a:latin typeface="Century Gothic" panose="020B0502020202020204" pitchFamily="34" charset="0"/>
                        </a:rPr>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Acciones para los</a:t>
                      </a:r>
                      <a:r>
                        <a:rPr lang="es-MX" sz="1600" baseline="0" dirty="0" smtClean="0">
                          <a:latin typeface="Century Gothic" panose="020B0502020202020204" pitchFamily="34" charset="0"/>
                        </a:rPr>
                        <a:t> alumnos que requieren apoyo</a:t>
                      </a:r>
                    </a:p>
                    <a:p>
                      <a:pPr algn="ctr"/>
                      <a:r>
                        <a:rPr lang="es-MX" sz="1600" baseline="0" dirty="0" smtClean="0">
                          <a:latin typeface="Century Gothic" panose="020B0502020202020204" pitchFamily="34" charset="0"/>
                        </a:rPr>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347637">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MX" sz="1800" dirty="0" smtClean="0">
                          <a:latin typeface="Century Gothic" panose="020B0502020202020204" pitchFamily="34" charset="0"/>
                        </a:rPr>
                        <a:t>Hoy</a:t>
                      </a:r>
                      <a:r>
                        <a:rPr lang="es-MX" sz="1800" baseline="0" dirty="0" smtClean="0">
                          <a:latin typeface="Century Gothic" panose="020B0502020202020204" pitchFamily="34" charset="0"/>
                        </a:rPr>
                        <a:t> es un día de pasar tiempo en familia, en donde darás a conocer en que eres bueno, realizando un mini show de talentos.</a:t>
                      </a:r>
                    </a:p>
                    <a:p>
                      <a:pPr marL="285750" indent="-285750">
                        <a:buFont typeface="Wingdings" panose="05000000000000000000" pitchFamily="2" charset="2"/>
                        <a:buChar char="ü"/>
                      </a:pPr>
                      <a:r>
                        <a:rPr lang="es-MX" sz="1800" baseline="0" dirty="0" smtClean="0">
                          <a:latin typeface="Century Gothic" panose="020B0502020202020204" pitchFamily="34" charset="0"/>
                        </a:rPr>
                        <a:t>Graba un video de tu show de talentos (puede ser cantando, haciendo magia, bailando etc…)</a:t>
                      </a:r>
                      <a:endParaRPr lang="es-MX" sz="1800" dirty="0" smtClean="0">
                        <a:latin typeface="Century Gothic" panose="020B0502020202020204" pitchFamily="34" charset="0"/>
                      </a:endParaRPr>
                    </a:p>
                  </a:txBody>
                  <a:tcPr/>
                </a:tc>
                <a:tc>
                  <a:txBody>
                    <a:bodyPr/>
                    <a:lstStyle/>
                    <a:p>
                      <a:endParaRPr lang="es-MX" baseline="0" dirty="0" smtClean="0">
                        <a:latin typeface="Century Gothic" panose="020B0502020202020204" pitchFamily="34" charset="0"/>
                      </a:endParaRPr>
                    </a:p>
                  </a:txBody>
                  <a:tcPr/>
                </a:tc>
                <a:tc>
                  <a:txBody>
                    <a:bodyPr/>
                    <a:lstStyle/>
                    <a:p>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3" name="Rectángulo redondeado 2"/>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sp>
        <p:nvSpPr>
          <p:cNvPr id="7" name="Rectángulo redondeado 6"/>
          <p:cNvSpPr/>
          <p:nvPr/>
        </p:nvSpPr>
        <p:spPr>
          <a:xfrm>
            <a:off x="5995851" y="3892731"/>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63310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50325648"/>
              </p:ext>
            </p:extLst>
          </p:nvPr>
        </p:nvGraphicFramePr>
        <p:xfrm>
          <a:off x="0" y="1707751"/>
          <a:ext cx="12192000" cy="5150249"/>
        </p:xfrm>
        <a:graphic>
          <a:graphicData uri="http://schemas.openxmlformats.org/drawingml/2006/table">
            <a:tbl>
              <a:tblPr firstRow="1" firstCol="1" bandRow="1"/>
              <a:tblGrid>
                <a:gridCol w="3883269">
                  <a:extLst>
                    <a:ext uri="{9D8B030D-6E8A-4147-A177-3AD203B41FA5}">
                      <a16:colId xmlns:a16="http://schemas.microsoft.com/office/drawing/2014/main" val="996369469"/>
                    </a:ext>
                  </a:extLst>
                </a:gridCol>
                <a:gridCol w="2630854">
                  <a:extLst>
                    <a:ext uri="{9D8B030D-6E8A-4147-A177-3AD203B41FA5}">
                      <a16:colId xmlns:a16="http://schemas.microsoft.com/office/drawing/2014/main" val="3578055361"/>
                    </a:ext>
                  </a:extLst>
                </a:gridCol>
                <a:gridCol w="2631831">
                  <a:extLst>
                    <a:ext uri="{9D8B030D-6E8A-4147-A177-3AD203B41FA5}">
                      <a16:colId xmlns:a16="http://schemas.microsoft.com/office/drawing/2014/main" val="1414626590"/>
                    </a:ext>
                  </a:extLst>
                </a:gridCol>
                <a:gridCol w="3046046">
                  <a:extLst>
                    <a:ext uri="{9D8B030D-6E8A-4147-A177-3AD203B41FA5}">
                      <a16:colId xmlns:a16="http://schemas.microsoft.com/office/drawing/2014/main" val="381131709"/>
                    </a:ext>
                  </a:extLst>
                </a:gridCol>
              </a:tblGrid>
              <a:tr h="433265">
                <a:tc>
                  <a:txBody>
                    <a:bodyPr/>
                    <a:lstStyle/>
                    <a:p>
                      <a:pPr algn="ctr">
                        <a:lnSpc>
                          <a:spcPct val="107000"/>
                        </a:lnSpc>
                        <a:spcAft>
                          <a:spcPts val="0"/>
                        </a:spcAft>
                      </a:pPr>
                      <a:r>
                        <a:rPr lang="es-MX" sz="1400" b="1" dirty="0">
                          <a:effectLst/>
                          <a:latin typeface="Century Gothic" panose="020B0502020202020204" pitchFamily="34" charset="0"/>
                          <a:ea typeface="Calibri" panose="020F0502020204030204" pitchFamily="34" charset="0"/>
                          <a:cs typeface="Arial" panose="020B0604020202020204" pitchFamily="34" charset="0"/>
                        </a:rPr>
                        <a:t>LOGRADO</a:t>
                      </a:r>
                      <a:endParaRPr lang="es-ES_trad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400" b="1">
                          <a:effectLst/>
                          <a:latin typeface="Century Gothic" panose="020B0502020202020204" pitchFamily="34" charset="0"/>
                          <a:ea typeface="Calibri" panose="020F0502020204030204" pitchFamily="34" charset="0"/>
                          <a:cs typeface="Arial" panose="020B0604020202020204" pitchFamily="34" charset="0"/>
                        </a:rPr>
                        <a:t>MEDIANAMENTE LOGRADO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0"/>
                        </a:spcAft>
                      </a:pPr>
                      <a:r>
                        <a:rPr lang="es-MX" sz="1400" b="1">
                          <a:effectLst/>
                          <a:latin typeface="Century Gothic" panose="020B0502020202020204" pitchFamily="34" charset="0"/>
                          <a:ea typeface="Calibri" panose="020F0502020204030204" pitchFamily="34" charset="0"/>
                          <a:cs typeface="Arial" panose="020B0604020202020204" pitchFamily="34" charset="0"/>
                        </a:rPr>
                        <a:t>POR LOGRAR</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400" b="1">
                          <a:effectLst/>
                          <a:latin typeface="Century Gothic" panose="020B0502020202020204" pitchFamily="34" charset="0"/>
                          <a:ea typeface="Calibri" panose="020F0502020204030204" pitchFamily="34" charset="0"/>
                          <a:cs typeface="Arial" panose="020B0604020202020204" pitchFamily="34" charset="0"/>
                        </a:rPr>
                        <a:t>NO OBSERVADO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9787316"/>
                  </a:ext>
                </a:extLst>
              </a:tr>
              <a:tr h="1572328">
                <a:tc>
                  <a:txBody>
                    <a:bodyPr/>
                    <a:lstStyle/>
                    <a:p>
                      <a:pPr algn="ctr">
                        <a:lnSpc>
                          <a:spcPct val="107000"/>
                        </a:lnSpc>
                        <a:spcAft>
                          <a:spcPts val="0"/>
                        </a:spcAft>
                      </a:pPr>
                      <a:r>
                        <a:rPr lang="es-MX" sz="1400" dirty="0">
                          <a:effectLst/>
                          <a:latin typeface="Century Gothic" panose="020B0502020202020204" pitchFamily="34" charset="0"/>
                          <a:ea typeface="Calibri" panose="020F0502020204030204" pitchFamily="34" charset="0"/>
                          <a:cs typeface="Arial" panose="020B0604020202020204" pitchFamily="34" charset="0"/>
                        </a:rPr>
                        <a:t>Logra reconoce y nombra situaciones que le causan alegría, seguridad, tristeza, miedo o enojo y expresa lo que siente.</a:t>
                      </a:r>
                      <a:endParaRPr lang="es-ES_trad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dirty="0">
                          <a:effectLst/>
                          <a:latin typeface="Century Gothic" panose="020B0502020202020204" pitchFamily="34" charset="0"/>
                          <a:ea typeface="Calibri" panose="020F0502020204030204" pitchFamily="34" charset="0"/>
                          <a:cs typeface="Arial" panose="020B0604020202020204" pitchFamily="34" charset="0"/>
                        </a:rPr>
                        <a:t> </a:t>
                      </a:r>
                      <a:endParaRPr lang="es-ES_trad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Algunas veces reconoce y nombra situaciones que le causan alegría, seguridad, tristeza, miedo o enojo y expresa lo que siente.</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 </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Muestra dificultad reconocer situaciones que le causan alegría, seguridad, tristeza, miedo o enojo y expresa lo que siente.</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 </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Desconoce situaciones que le causan alegría, seguridad, tristeza, miedo o enojo y expresa lo que siente.</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 </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2649523"/>
                  </a:ext>
                </a:extLst>
              </a:tr>
              <a:tr h="982705">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Logra identificar lo que le gusta, lo que no le gusta, lo que le resulta difícil y lo que no.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dirty="0">
                          <a:effectLst/>
                          <a:latin typeface="Century Gothic" panose="020B0502020202020204" pitchFamily="34" charset="0"/>
                          <a:ea typeface="Calibri" panose="020F0502020204030204" pitchFamily="34" charset="0"/>
                          <a:cs typeface="Arial" panose="020B0604020202020204" pitchFamily="34" charset="0"/>
                        </a:rPr>
                        <a:t>Algunas veces  identifica lo que le gusta, lo que no le gusta, lo que le resulta difícil y lo que no.</a:t>
                      </a:r>
                      <a:endParaRPr lang="es-ES_trad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Muy pocas veces  identifica lo que le gusta, lo que no le gusta, lo que le resulta difícil y lo que no.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Casi nunca  identifica lo que le gusta, lo que no le gusta, lo que le resulta difícil y lo que no.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6380540"/>
                  </a:ext>
                </a:extLst>
              </a:tr>
              <a:tr h="1179246">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Siempre favorece un ambiente positivo con el resto de sus compañeros al estar frente a un conflicto.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Algunas veces mantiene u un ambiente positivo con el resto de sus compañeros al estar frente a un conflicto.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Muy pocas veces mantiene un ambiente positivo con el resto de sus compañeros al estar frente a un conflicto.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No muestra disposición para con el resto de sus compañeros al estar frente a un conflicto.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570492"/>
                  </a:ext>
                </a:extLst>
              </a:tr>
              <a:tr h="982705">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Se expresa con seguridad y expresa sus ideas ante sus compañeros con respeto.</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La mayoría de las veces  se expresa con seguridad y expresa sus ideas ante sus compañeros</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a:effectLst/>
                          <a:latin typeface="Century Gothic" panose="020B0502020202020204" pitchFamily="34" charset="0"/>
                          <a:ea typeface="Calibri" panose="020F0502020204030204" pitchFamily="34" charset="0"/>
                          <a:cs typeface="Arial" panose="020B0604020202020204" pitchFamily="34" charset="0"/>
                        </a:rPr>
                        <a:t>Muy pocas veces  se expresa con seguridad y expresa sus ideas ante sus compañeros.</a:t>
                      </a:r>
                      <a:endParaRPr lang="es-ES_tradnl" sz="14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400" dirty="0">
                          <a:effectLst/>
                          <a:latin typeface="Century Gothic" panose="020B0502020202020204" pitchFamily="34" charset="0"/>
                          <a:ea typeface="Calibri" panose="020F0502020204030204" pitchFamily="34" charset="0"/>
                          <a:cs typeface="Arial" panose="020B0604020202020204" pitchFamily="34" charset="0"/>
                        </a:rPr>
                        <a:t>Casi nunca  se expresa con seguridad y expresa sus ideas ante sus compañeros</a:t>
                      </a:r>
                      <a:endParaRPr lang="es-ES_trad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5426273"/>
                  </a:ext>
                </a:extLst>
              </a:tr>
            </a:tbl>
          </a:graphicData>
        </a:graphic>
      </p:graphicFrame>
      <p:sp>
        <p:nvSpPr>
          <p:cNvPr id="5" name="Rectangle 2"/>
          <p:cNvSpPr>
            <a:spLocks noChangeArrowheads="1"/>
          </p:cNvSpPr>
          <p:nvPr/>
        </p:nvSpPr>
        <p:spPr bwMode="auto">
          <a:xfrm>
            <a:off x="21907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6" name="Tabla 5"/>
          <p:cNvGraphicFramePr>
            <a:graphicFrameLocks noGrp="1"/>
          </p:cNvGraphicFramePr>
          <p:nvPr>
            <p:extLst>
              <p:ext uri="{D42A27DB-BD31-4B8C-83A1-F6EECF244321}">
                <p14:modId xmlns:p14="http://schemas.microsoft.com/office/powerpoint/2010/main" val="1848942470"/>
              </p:ext>
            </p:extLst>
          </p:nvPr>
        </p:nvGraphicFramePr>
        <p:xfrm>
          <a:off x="1" y="0"/>
          <a:ext cx="12191999" cy="1707751"/>
        </p:xfrm>
        <a:graphic>
          <a:graphicData uri="http://schemas.openxmlformats.org/drawingml/2006/table">
            <a:tbl>
              <a:tblPr firstRow="1" bandRow="1">
                <a:tableStyleId>{21E4AEA4-8DFA-4A89-87EB-49C32662AFE0}</a:tableStyleId>
              </a:tblPr>
              <a:tblGrid>
                <a:gridCol w="12191999">
                  <a:extLst>
                    <a:ext uri="{9D8B030D-6E8A-4147-A177-3AD203B41FA5}">
                      <a16:colId xmlns:a16="http://schemas.microsoft.com/office/drawing/2014/main" val="2734248550"/>
                    </a:ext>
                  </a:extLst>
                </a:gridCol>
              </a:tblGrid>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chemeClr val="tx1"/>
                          </a:solidFill>
                          <a:latin typeface="Century Gothic" panose="020B0502020202020204" pitchFamily="34" charset="0"/>
                        </a:rPr>
                        <a:t>Área: </a:t>
                      </a:r>
                      <a:r>
                        <a:rPr lang="es-MX" sz="1600" b="0" dirty="0" smtClean="0">
                          <a:solidFill>
                            <a:schemeClr val="tx1"/>
                          </a:solidFill>
                          <a:latin typeface="Century Gothic" panose="020B0502020202020204" pitchFamily="34" charset="0"/>
                        </a:rPr>
                        <a:t>Educación socioemocional</a:t>
                      </a:r>
                    </a:p>
                  </a:txBody>
                  <a:tcPr/>
                </a:tc>
                <a:extLst>
                  <a:ext uri="{0D108BD9-81ED-4DB2-BD59-A6C34878D82A}">
                    <a16:rowId xmlns:a16="http://schemas.microsoft.com/office/drawing/2014/main" val="2587492537"/>
                  </a:ext>
                </a:extLst>
              </a:tr>
              <a:tr h="5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reconoce y expresa características personales: su nombre, cómo es físicamente, qué le gusta, que no le gusta, que se le facilita y qué se le dificulta.</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1528977758"/>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MX" sz="1600" b="0" baseline="0" dirty="0" smtClean="0">
                          <a:latin typeface="Century Gothic" panose="020B0502020202020204" pitchFamily="34" charset="0"/>
                        </a:rPr>
                        <a:t>M</a:t>
                      </a:r>
                      <a:r>
                        <a:rPr lang="es-ES_tradnl" sz="1600" b="0" dirty="0" err="1" smtClean="0">
                          <a:latin typeface="Century Gothic" panose="020B0502020202020204" pitchFamily="34" charset="0"/>
                        </a:rPr>
                        <a:t>is</a:t>
                      </a:r>
                      <a:r>
                        <a:rPr lang="es-ES_tradnl" sz="1600" b="0" dirty="0" smtClean="0">
                          <a:latin typeface="Century Gothic" panose="020B0502020202020204" pitchFamily="34" charset="0"/>
                        </a:rPr>
                        <a:t> </a:t>
                      </a:r>
                      <a:r>
                        <a:rPr lang="es-ES_tradnl" sz="1600" dirty="0" smtClean="0">
                          <a:latin typeface="Century Gothic" panose="020B0502020202020204" pitchFamily="34" charset="0"/>
                        </a:rPr>
                        <a:t>talentos y pasatiempos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Expresa preferencias en pasatiempos y otras actividades (en qué es bueno o buena).</a:t>
                      </a:r>
                      <a:endParaRPr lang="es-ES_tradnl" sz="1600" b="0" dirty="0">
                        <a:latin typeface="Century Gothic" panose="020B0502020202020204" pitchFamily="34" charset="0"/>
                      </a:endParaRPr>
                    </a:p>
                  </a:txBody>
                  <a:tcPr/>
                </a:tc>
                <a:extLst>
                  <a:ext uri="{0D108BD9-81ED-4DB2-BD59-A6C34878D82A}">
                    <a16:rowId xmlns:a16="http://schemas.microsoft.com/office/drawing/2014/main" val="1102495076"/>
                  </a:ext>
                </a:extLst>
              </a:tr>
            </a:tbl>
          </a:graphicData>
        </a:graphic>
      </p:graphicFrame>
    </p:spTree>
    <p:extLst>
      <p:ext uri="{BB962C8B-B14F-4D97-AF65-F5344CB8AC3E}">
        <p14:creationId xmlns:p14="http://schemas.microsoft.com/office/powerpoint/2010/main" val="221623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477"/>
          <a:stretch/>
        </p:blipFill>
        <p:spPr>
          <a:xfrm>
            <a:off x="0" y="0"/>
            <a:ext cx="12192000" cy="6857999"/>
          </a:xfrm>
          <a:prstGeom prst="rect">
            <a:avLst/>
          </a:prstGeom>
        </p:spPr>
      </p:pic>
      <p:sp>
        <p:nvSpPr>
          <p:cNvPr id="3" name="CuadroTexto 2"/>
          <p:cNvSpPr txBox="1"/>
          <p:nvPr/>
        </p:nvSpPr>
        <p:spPr>
          <a:xfrm>
            <a:off x="6191794" y="1536173"/>
            <a:ext cx="4454433" cy="3785652"/>
          </a:xfrm>
          <a:prstGeom prst="rect">
            <a:avLst/>
          </a:prstGeom>
          <a:noFill/>
          <a:ln>
            <a:noFill/>
          </a:ln>
        </p:spPr>
        <p:txBody>
          <a:bodyPr wrap="square" rtlCol="0">
            <a:spAutoFit/>
          </a:bodyPr>
          <a:lstStyle/>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ACTIVIDADES PARA FAVORECER LA </a:t>
            </a: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RESILENCIA</a:t>
            </a: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Y LAS </a:t>
            </a:r>
          </a:p>
          <a:p>
            <a:pPr algn="ct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EMOCIONES </a:t>
            </a:r>
            <a:endParaRPr lang="es-ES_tradnl" sz="40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0575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5400000">
            <a:off x="2673953" y="-2673955"/>
            <a:ext cx="6844094" cy="12192002"/>
          </a:xfrm>
          <a:prstGeom prst="rect">
            <a:avLst/>
          </a:prstGeom>
        </p:spPr>
      </p:pic>
      <p:sp>
        <p:nvSpPr>
          <p:cNvPr id="3" name="CuadroTexto 2"/>
          <p:cNvSpPr txBox="1"/>
          <p:nvPr/>
        </p:nvSpPr>
        <p:spPr>
          <a:xfrm>
            <a:off x="1789611" y="1559998"/>
            <a:ext cx="9039498" cy="2677656"/>
          </a:xfrm>
          <a:prstGeom prst="rect">
            <a:avLst/>
          </a:prstGeom>
          <a:noFill/>
        </p:spPr>
        <p:txBody>
          <a:bodyPr wrap="square" rtlCol="0">
            <a:spAutoFit/>
          </a:bodyPr>
          <a:lstStyle/>
          <a:p>
            <a:pPr algn="ctr"/>
            <a:r>
              <a:rPr lang="es-ES" sz="2800" b="1" dirty="0" smtClean="0">
                <a:solidFill>
                  <a:srgbClr val="FF0000"/>
                </a:solidFill>
                <a:latin typeface="Century Gothic" panose="020B0502020202020204" pitchFamily="34" charset="0"/>
              </a:rPr>
              <a:t>DICCIONARIO </a:t>
            </a:r>
            <a:r>
              <a:rPr lang="es-ES" sz="2800" b="1" dirty="0" smtClean="0">
                <a:solidFill>
                  <a:srgbClr val="FF0000"/>
                </a:solidFill>
                <a:latin typeface="Century Gothic" panose="020B0502020202020204" pitchFamily="34" charset="0"/>
              </a:rPr>
              <a:t>DE LAS </a:t>
            </a:r>
            <a:r>
              <a:rPr lang="es-ES" sz="2800" b="1" dirty="0" smtClean="0">
                <a:solidFill>
                  <a:srgbClr val="FF0000"/>
                </a:solidFill>
                <a:latin typeface="Century Gothic" panose="020B0502020202020204" pitchFamily="34" charset="0"/>
              </a:rPr>
              <a:t>EMOCIONES</a:t>
            </a:r>
          </a:p>
          <a:p>
            <a:pPr algn="ctr"/>
            <a:r>
              <a:rPr lang="es-MX" sz="2800" dirty="0" smtClean="0">
                <a:latin typeface="Century Gothic" panose="020B0502020202020204" pitchFamily="34" charset="0"/>
              </a:rPr>
              <a:t>Elige varias fotografías con personas, niños o personajes expresando una emoción y deberá identificar la emoción y clasificar las imágenes. </a:t>
            </a:r>
          </a:p>
          <a:p>
            <a:pPr algn="ctr"/>
            <a:r>
              <a:rPr lang="es-MX" sz="2800" dirty="0" smtClean="0">
                <a:latin typeface="Century Gothic" panose="020B0502020202020204" pitchFamily="34" charset="0"/>
              </a:rPr>
              <a:t>Las fotografías pueden buscarlas en internet o revistas. </a:t>
            </a:r>
            <a:endParaRPr lang="es-ES_tradnl" sz="2800" dirty="0">
              <a:latin typeface="Century Gothic" panose="020B0502020202020204" pitchFamily="34" charset="0"/>
            </a:endParaRPr>
          </a:p>
        </p:txBody>
      </p:sp>
    </p:spTree>
    <p:extLst>
      <p:ext uri="{BB962C8B-B14F-4D97-AF65-F5344CB8AC3E}">
        <p14:creationId xmlns:p14="http://schemas.microsoft.com/office/powerpoint/2010/main" val="97076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55683695"/>
              </p:ext>
            </p:extLst>
          </p:nvPr>
        </p:nvGraphicFramePr>
        <p:xfrm>
          <a:off x="0" y="0"/>
          <a:ext cx="12191999" cy="2310925"/>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694642">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27 abril </a:t>
                      </a:r>
                      <a:r>
                        <a:rPr lang="es-MX" sz="1400" dirty="0" smtClean="0">
                          <a:latin typeface="Century Gothic" panose="020B0502020202020204" pitchFamily="34" charset="0"/>
                        </a:rPr>
                        <a:t>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Exploración</a:t>
                      </a:r>
                      <a:r>
                        <a:rPr lang="es-MX" sz="1600" b="0" baseline="0" dirty="0" smtClean="0">
                          <a:latin typeface="Century Gothic" panose="020B0502020202020204" pitchFamily="34" charset="0"/>
                        </a:rPr>
                        <a:t> y conocimiento del mundo natural y social </a:t>
                      </a:r>
                      <a:r>
                        <a:rPr lang="es-MX" sz="1600" dirty="0" smtClean="0">
                          <a:latin typeface="Century Gothic" panose="020B0502020202020204" pitchFamily="34" charset="0"/>
                        </a:rPr>
                        <a:t>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0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Obtiene, registra, representa y describe información para responder dudas y ampliar su conocimiento en relación con plantas, animales y otros elementos naturales.</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650185">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Tengo una mascota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Explica condiciones reales de espacio y alimentación de una mascota.</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3295797" y="6400800"/>
            <a:ext cx="374866" cy="365760"/>
          </a:xfrm>
          <a:prstGeom prst="rect">
            <a:avLst/>
          </a:prstGeom>
        </p:spPr>
      </p:pic>
      <p:pic>
        <p:nvPicPr>
          <p:cNvPr id="4" name="Imagen 3"/>
          <p:cNvPicPr>
            <a:picLocks noChangeAspect="1"/>
          </p:cNvPicPr>
          <p:nvPr/>
        </p:nvPicPr>
        <p:blipFill rotWithShape="1">
          <a:blip r:embed="rId3"/>
          <a:srcRect l="5888" t="16430" r="7022" b="17332"/>
          <a:stretch/>
        </p:blipFill>
        <p:spPr>
          <a:xfrm>
            <a:off x="3796937" y="6028048"/>
            <a:ext cx="971006" cy="738512"/>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443773161"/>
              </p:ext>
            </p:extLst>
          </p:nvPr>
        </p:nvGraphicFramePr>
        <p:xfrm>
          <a:off x="1" y="2248384"/>
          <a:ext cx="12191999" cy="3878096"/>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49086">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029010">
                <a:tc>
                  <a:txBody>
                    <a:bodyPr/>
                    <a:lstStyle/>
                    <a:p>
                      <a:pPr marL="285750" indent="-285750">
                        <a:buFont typeface="Wingdings" panose="05000000000000000000" pitchFamily="2" charset="2"/>
                        <a:buChar char="ü"/>
                      </a:pPr>
                      <a:r>
                        <a:rPr lang="es-MX" sz="2000" dirty="0" smtClean="0">
                          <a:latin typeface="Century Gothic" panose="020B0502020202020204" pitchFamily="34" charset="0"/>
                        </a:rPr>
                        <a:t>Observa el programa APRENDE EN CASA </a:t>
                      </a:r>
                      <a:r>
                        <a:rPr lang="es-MX" sz="2000" dirty="0" smtClean="0">
                          <a:latin typeface="Century Gothic" panose="020B0502020202020204" pitchFamily="34" charset="0"/>
                        </a:rPr>
                        <a:t>III</a:t>
                      </a:r>
                    </a:p>
                    <a:p>
                      <a:pPr marL="285750" indent="-285750">
                        <a:buFont typeface="Wingdings" panose="05000000000000000000" pitchFamily="2" charset="2"/>
                        <a:buChar char="ü"/>
                      </a:pPr>
                      <a:r>
                        <a:rPr lang="es-MX" sz="2000" dirty="0" smtClean="0">
                          <a:latin typeface="Century Gothic" panose="020B0502020202020204" pitchFamily="34" charset="0"/>
                        </a:rPr>
                        <a:t>En</a:t>
                      </a:r>
                      <a:r>
                        <a:rPr lang="es-MX" sz="2000" baseline="0" dirty="0" smtClean="0">
                          <a:latin typeface="Century Gothic" panose="020B0502020202020204" pitchFamily="34" charset="0"/>
                        </a:rPr>
                        <a:t> un cartel explica todo acerca de tu mascota, (como es, color, tamaño, raza, como lo alimentas etc…) Si no tienes mascota puedes investigar de algún animal que te gustaría tener como mascota. </a:t>
                      </a:r>
                      <a:endParaRPr lang="es-MX" sz="2000" dirty="0" smtClean="0">
                        <a:latin typeface="Century Gothic" panose="020B0502020202020204" pitchFamily="34" charset="0"/>
                      </a:endParaRPr>
                    </a:p>
                  </a:txBody>
                  <a:tcPr/>
                </a:tc>
                <a:tc>
                  <a:txBody>
                    <a:bodyPr/>
                    <a:lstStyle/>
                    <a:p>
                      <a:r>
                        <a:rPr lang="es-ES" dirty="0" smtClean="0">
                          <a:latin typeface="Century Gothic" panose="020B0502020202020204" pitchFamily="34" charset="0"/>
                        </a:rPr>
                        <a:t>Escribe nombre</a:t>
                      </a:r>
                      <a:r>
                        <a:rPr lang="es-ES" baseline="0" dirty="0" smtClean="0">
                          <a:latin typeface="Century Gothic" panose="020B0502020202020204" pitchFamily="34" charset="0"/>
                        </a:rPr>
                        <a:t> completo y fecha </a:t>
                      </a:r>
                    </a:p>
                    <a:p>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Cartel</a:t>
                      </a:r>
                    </a:p>
                    <a:p>
                      <a:r>
                        <a:rPr lang="es-MX" dirty="0" smtClean="0">
                          <a:latin typeface="Century Gothic" panose="020B0502020202020204" pitchFamily="34" charset="0"/>
                        </a:rPr>
                        <a:t>Colores</a:t>
                      </a:r>
                    </a:p>
                    <a:p>
                      <a:r>
                        <a:rPr lang="es-MX" dirty="0" smtClean="0">
                          <a:latin typeface="Century Gothic" panose="020B0502020202020204" pitchFamily="34" charset="0"/>
                        </a:rPr>
                        <a:t>Lápiz</a:t>
                      </a:r>
                      <a:r>
                        <a:rPr lang="es-MX" baseline="0" dirty="0" smtClean="0">
                          <a:latin typeface="Century Gothic" panose="020B0502020202020204" pitchFamily="34" charset="0"/>
                        </a:rPr>
                        <a:t> </a:t>
                      </a:r>
                    </a:p>
                    <a:p>
                      <a:r>
                        <a:rPr lang="es-MX" baseline="0" dirty="0" smtClean="0">
                          <a:latin typeface="Century Gothic" panose="020B0502020202020204" pitchFamily="34" charset="0"/>
                        </a:rPr>
                        <a:t>Mascota</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9" name="Rectángulo redondeado 8"/>
          <p:cNvSpPr/>
          <p:nvPr/>
        </p:nvSpPr>
        <p:spPr>
          <a:xfrm>
            <a:off x="5995851" y="3892731"/>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5900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28025119"/>
              </p:ext>
            </p:extLst>
          </p:nvPr>
        </p:nvGraphicFramePr>
        <p:xfrm>
          <a:off x="0" y="1"/>
          <a:ext cx="12191999" cy="2247077"/>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701647">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27 abril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3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Pensamiento</a:t>
                      </a:r>
                      <a:r>
                        <a:rPr lang="es-MX" sz="1600" b="0" baseline="0" dirty="0" smtClean="0">
                          <a:latin typeface="Century Gothic" panose="020B0502020202020204" pitchFamily="34" charset="0"/>
                        </a:rPr>
                        <a:t>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5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identifica varios eventos en su vida cotidiana y dice el orden en que ocurren.</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56742">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Cuento puntos</a:t>
                      </a:r>
                      <a:r>
                        <a:rPr lang="es-ES_tradnl" sz="1600" baseline="0" dirty="0" smtClean="0">
                          <a:latin typeface="Century Gothic" panose="020B0502020202020204" pitchFamily="34" charset="0"/>
                        </a:rPr>
                        <a:t>.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Conoce algunos usos de los números y los utiliza en situaciones de juego</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4685013" y="5943600"/>
            <a:ext cx="374866" cy="365760"/>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28959791"/>
              </p:ext>
            </p:extLst>
          </p:nvPr>
        </p:nvGraphicFramePr>
        <p:xfrm>
          <a:off x="1" y="2212816"/>
          <a:ext cx="12191999" cy="3665470"/>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25287">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0183">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1600" baseline="0" dirty="0" smtClean="0">
                          <a:latin typeface="Century Gothic" panose="020B0502020202020204" pitchFamily="34" charset="0"/>
                        </a:rPr>
                        <a:t>Convive en familia y juega al domino. </a:t>
                      </a:r>
                    </a:p>
                    <a:p>
                      <a:pPr marL="285750" indent="-285750">
                        <a:buFont typeface="Wingdings" panose="05000000000000000000" pitchFamily="2" charset="2"/>
                        <a:buChar char="ü"/>
                      </a:pPr>
                      <a:r>
                        <a:rPr lang="es-MX" sz="1600" baseline="0" dirty="0" smtClean="0">
                          <a:latin typeface="Century Gothic" panose="020B0502020202020204" pitchFamily="34" charset="0"/>
                        </a:rPr>
                        <a:t>Si no tienen uno en casa, recorta el siguiente anexo. </a:t>
                      </a:r>
                      <a:endParaRPr lang="es-MX" sz="1600" dirty="0" smtClean="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b="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_tradnl" b="0" dirty="0">
                        <a:latin typeface="Century Gothic" panose="020B0502020202020204" pitchFamily="34" charset="0"/>
                      </a:endParaRPr>
                    </a:p>
                  </a:txBody>
                  <a:tcPr/>
                </a:tc>
                <a:tc>
                  <a:txBody>
                    <a:bodyPr/>
                    <a:lstStyle/>
                    <a:p>
                      <a:r>
                        <a:rPr lang="es-MX" baseline="0" dirty="0" smtClean="0">
                          <a:latin typeface="Century Gothic" panose="020B0502020202020204" pitchFamily="34" charset="0"/>
                        </a:rPr>
                        <a:t>Domino </a:t>
                      </a:r>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85958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90/ee/4b/90ee4b9ce163f755e2a3289096601d7a.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8" t="10021" r="1163"/>
          <a:stretch/>
        </p:blipFill>
        <p:spPr bwMode="auto">
          <a:xfrm rot="5400000">
            <a:off x="2634250" y="-2225133"/>
            <a:ext cx="6710140" cy="1145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721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1712</Words>
  <Application>Microsoft Office PowerPoint</Application>
  <PresentationFormat>Panorámica</PresentationFormat>
  <Paragraphs>182</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yadiraapolomoo@gmail.com</dc:creator>
  <cp:lastModifiedBy>yadiraapolomoo@gmail.com</cp:lastModifiedBy>
  <cp:revision>12</cp:revision>
  <dcterms:created xsi:type="dcterms:W3CDTF">2021-04-21T01:10:10Z</dcterms:created>
  <dcterms:modified xsi:type="dcterms:W3CDTF">2021-04-21T23:25:38Z</dcterms:modified>
</cp:coreProperties>
</file>