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59675" cy="10439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68" autoAdjust="0"/>
    <p:restoredTop sz="94660"/>
  </p:normalViewPr>
  <p:slideViewPr>
    <p:cSldViewPr snapToGrid="0" showGuides="1">
      <p:cViewPr>
        <p:scale>
          <a:sx n="150" d="100"/>
          <a:sy n="150" d="100"/>
        </p:scale>
        <p:origin x="240" y="-834"/>
      </p:cViewPr>
      <p:guideLst>
        <p:guide orient="horz" pos="328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4232965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312788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167465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3059965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330434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2896325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4" name="Content Placeholder 3"/>
          <p:cNvSpPr>
            <a:spLocks noGrp="1"/>
          </p:cNvSpPr>
          <p:nvPr>
            <p:ph sz="half" idx="2"/>
          </p:nvPr>
        </p:nvSpPr>
        <p:spPr>
          <a:xfrm>
            <a:off x="520713" y="3813281"/>
            <a:ext cx="3198096" cy="56087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813281"/>
            <a:ext cx="3213847" cy="56087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261118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102285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237034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1650541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0F31743-39BC-4F46-A88D-FF63672FEA7B}" type="datetimeFigureOut">
              <a:rPr lang="es-MX" smtClean="0"/>
              <a:t>19/04/2021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44DC0EA2-C2FB-4C5F-A674-1350AC9F199D}" type="slidenum">
              <a:rPr lang="es-MX" smtClean="0"/>
              <a:t>‹Nº›</a:t>
            </a:fld>
            <a:endParaRPr lang="es-MX" dirty="0"/>
          </a:p>
        </p:txBody>
      </p:sp>
    </p:spTree>
    <p:extLst>
      <p:ext uri="{BB962C8B-B14F-4D97-AF65-F5344CB8AC3E}">
        <p14:creationId xmlns:p14="http://schemas.microsoft.com/office/powerpoint/2010/main" val="143893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40F31743-39BC-4F46-A88D-FF63672FEA7B}" type="datetimeFigureOut">
              <a:rPr lang="es-MX" smtClean="0"/>
              <a:t>19/04/2021</a:t>
            </a:fld>
            <a:endParaRPr lang="es-MX" dirty="0"/>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44DC0EA2-C2FB-4C5F-A674-1350AC9F199D}" type="slidenum">
              <a:rPr lang="es-MX" smtClean="0"/>
              <a:t>‹Nº›</a:t>
            </a:fld>
            <a:endParaRPr lang="es-MX" dirty="0"/>
          </a:p>
        </p:txBody>
      </p:sp>
    </p:spTree>
    <p:extLst>
      <p:ext uri="{BB962C8B-B14F-4D97-AF65-F5344CB8AC3E}">
        <p14:creationId xmlns:p14="http://schemas.microsoft.com/office/powerpoint/2010/main" val="1544328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3E9C560-0EBC-4E28-AECF-8A9B0446D9F5}"/>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23926" y="1344261"/>
            <a:ext cx="6163765" cy="6538854"/>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88C57E3A-7117-42A9-8E3D-4A9954C8CEB1}"/>
              </a:ext>
            </a:extLst>
          </p:cNvPr>
          <p:cNvSpPr/>
          <p:nvPr/>
        </p:nvSpPr>
        <p:spPr>
          <a:xfrm>
            <a:off x="297929" y="415174"/>
            <a:ext cx="3496791" cy="545662"/>
          </a:xfrm>
          <a:prstGeom prst="rect">
            <a:avLst/>
          </a:prstGeom>
        </p:spPr>
        <p:txBody>
          <a:bodyPr wrap="none">
            <a:spAutoFit/>
          </a:bodyPr>
          <a:lstStyle/>
          <a:p>
            <a:pPr marL="300650" indent="-300650">
              <a:buFont typeface="Wingdings" panose="05000000000000000000" pitchFamily="2" charset="2"/>
              <a:buChar char="Ø"/>
            </a:pPr>
            <a:r>
              <a:rPr lang="es-MX" sz="2946" dirty="0">
                <a:solidFill>
                  <a:schemeClr val="accent1"/>
                </a:solidFill>
                <a:latin typeface="Ink Free" panose="03080402000500000000" pitchFamily="66" charset="0"/>
              </a:rPr>
              <a:t>Diario de la alumna</a:t>
            </a:r>
            <a:endParaRPr lang="es-MX" sz="2946" dirty="0">
              <a:solidFill>
                <a:schemeClr val="accent1"/>
              </a:solidFill>
            </a:endParaRPr>
          </a:p>
        </p:txBody>
      </p:sp>
      <p:sp>
        <p:nvSpPr>
          <p:cNvPr id="6" name="CuadroTexto 5">
            <a:extLst>
              <a:ext uri="{FF2B5EF4-FFF2-40B4-BE49-F238E27FC236}">
                <a16:creationId xmlns:a16="http://schemas.microsoft.com/office/drawing/2014/main" id="{C26B56D7-8644-4813-A356-E900BA801421}"/>
              </a:ext>
            </a:extLst>
          </p:cNvPr>
          <p:cNvSpPr txBox="1"/>
          <p:nvPr/>
        </p:nvSpPr>
        <p:spPr>
          <a:xfrm>
            <a:off x="297927" y="914065"/>
            <a:ext cx="3457582" cy="1258293"/>
          </a:xfrm>
          <a:prstGeom prst="rect">
            <a:avLst/>
          </a:prstGeom>
          <a:solidFill>
            <a:schemeClr val="bg2">
              <a:lumMod val="90000"/>
            </a:schemeClr>
          </a:solidFill>
        </p:spPr>
        <p:txBody>
          <a:bodyPr wrap="square" rtlCol="0">
            <a:spAutoFit/>
          </a:bodyPr>
          <a:lstStyle/>
          <a:p>
            <a:pPr algn="ctr"/>
            <a:endParaRPr lang="es-MX" sz="1894" dirty="0"/>
          </a:p>
          <a:p>
            <a:pPr algn="ctr"/>
            <a:endParaRPr lang="es-MX" sz="1894" dirty="0"/>
          </a:p>
          <a:p>
            <a:pPr algn="ctr"/>
            <a:endParaRPr lang="es-MX" sz="1894" dirty="0"/>
          </a:p>
          <a:p>
            <a:pPr algn="ctr"/>
            <a:endParaRPr lang="es-MX" sz="1894" dirty="0"/>
          </a:p>
        </p:txBody>
      </p:sp>
      <p:pic>
        <p:nvPicPr>
          <p:cNvPr id="7" name="Imagen 6">
            <a:extLst>
              <a:ext uri="{FF2B5EF4-FFF2-40B4-BE49-F238E27FC236}">
                <a16:creationId xmlns:a16="http://schemas.microsoft.com/office/drawing/2014/main" id="{749BF3D1-3D33-4202-BDB3-B34656891728}"/>
              </a:ext>
            </a:extLst>
          </p:cNvPr>
          <p:cNvPicPr>
            <a:picLocks noChangeAspect="1"/>
          </p:cNvPicPr>
          <p:nvPr/>
        </p:nvPicPr>
        <p:blipFill>
          <a:blip r:embed="rId3"/>
          <a:stretch>
            <a:fillRect/>
          </a:stretch>
        </p:blipFill>
        <p:spPr>
          <a:xfrm>
            <a:off x="458558" y="6991961"/>
            <a:ext cx="1132055" cy="2764510"/>
          </a:xfrm>
          <a:prstGeom prst="rect">
            <a:avLst/>
          </a:prstGeom>
        </p:spPr>
      </p:pic>
      <p:sp>
        <p:nvSpPr>
          <p:cNvPr id="8" name="CuadroTexto 7">
            <a:extLst>
              <a:ext uri="{FF2B5EF4-FFF2-40B4-BE49-F238E27FC236}">
                <a16:creationId xmlns:a16="http://schemas.microsoft.com/office/drawing/2014/main" id="{AAF8F39F-2FFC-42C9-8792-CD4CAA16037A}"/>
              </a:ext>
            </a:extLst>
          </p:cNvPr>
          <p:cNvSpPr txBox="1"/>
          <p:nvPr/>
        </p:nvSpPr>
        <p:spPr>
          <a:xfrm>
            <a:off x="4111112" y="334216"/>
            <a:ext cx="3357939" cy="1258293"/>
          </a:xfrm>
          <a:prstGeom prst="rect">
            <a:avLst/>
          </a:prstGeom>
          <a:noFill/>
        </p:spPr>
        <p:txBody>
          <a:bodyPr wrap="square" rtlCol="0">
            <a:spAutoFit/>
          </a:bodyPr>
          <a:lstStyle/>
          <a:p>
            <a:r>
              <a:rPr lang="es-MX" sz="189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FE5B7993-CDC8-459B-BAB7-12900B5DA6E0}"/>
              </a:ext>
            </a:extLst>
          </p:cNvPr>
          <p:cNvSpPr/>
          <p:nvPr/>
        </p:nvSpPr>
        <p:spPr>
          <a:xfrm>
            <a:off x="1438244" y="5830285"/>
            <a:ext cx="5687041" cy="452691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894" dirty="0"/>
          </a:p>
        </p:txBody>
      </p:sp>
      <p:sp>
        <p:nvSpPr>
          <p:cNvPr id="10" name="Rectángulo 9">
            <a:extLst>
              <a:ext uri="{FF2B5EF4-FFF2-40B4-BE49-F238E27FC236}">
                <a16:creationId xmlns:a16="http://schemas.microsoft.com/office/drawing/2014/main" id="{25E476E0-CB9D-4A23-B3D6-426A9D459EAF}"/>
              </a:ext>
            </a:extLst>
          </p:cNvPr>
          <p:cNvSpPr/>
          <p:nvPr/>
        </p:nvSpPr>
        <p:spPr>
          <a:xfrm>
            <a:off x="171404" y="967068"/>
            <a:ext cx="3606339" cy="1149802"/>
          </a:xfrm>
          <a:prstGeom prst="rect">
            <a:avLst/>
          </a:prstGeom>
        </p:spPr>
        <p:txBody>
          <a:bodyPr>
            <a:spAutoFit/>
          </a:bodyPr>
          <a:lstStyle/>
          <a:p>
            <a:pPr algn="ctr"/>
            <a:r>
              <a:rPr lang="es-MX" sz="1718" b="1" dirty="0">
                <a:solidFill>
                  <a:srgbClr val="0070C0"/>
                </a:solidFill>
                <a:latin typeface="Ink Free" panose="03080402000500000000" pitchFamily="66" charset="0"/>
              </a:rPr>
              <a:t>Jardín de niños Ramón G. Bonfil</a:t>
            </a:r>
          </a:p>
          <a:p>
            <a:pPr algn="ctr"/>
            <a:r>
              <a:rPr lang="es-MX" sz="1718" b="1" dirty="0">
                <a:solidFill>
                  <a:srgbClr val="0070C0"/>
                </a:solidFill>
                <a:latin typeface="Ink Free" panose="03080402000500000000" pitchFamily="66" charset="0"/>
              </a:rPr>
              <a:t>2° y 3° B</a:t>
            </a:r>
          </a:p>
          <a:p>
            <a:pPr algn="ctr"/>
            <a:r>
              <a:rPr lang="es-MX" sz="1718" b="1" dirty="0">
                <a:solidFill>
                  <a:srgbClr val="0070C0"/>
                </a:solidFill>
                <a:latin typeface="Ink Free" panose="03080402000500000000" pitchFamily="66" charset="0"/>
              </a:rPr>
              <a:t>Educadora practicante: Belén Zapata Castillo </a:t>
            </a:r>
          </a:p>
        </p:txBody>
      </p:sp>
      <p:sp>
        <p:nvSpPr>
          <p:cNvPr id="11" name="Rectángulo 10">
            <a:extLst>
              <a:ext uri="{FF2B5EF4-FFF2-40B4-BE49-F238E27FC236}">
                <a16:creationId xmlns:a16="http://schemas.microsoft.com/office/drawing/2014/main" id="{F788064D-8F1A-41FE-BA83-1742B3890713}"/>
              </a:ext>
            </a:extLst>
          </p:cNvPr>
          <p:cNvSpPr/>
          <p:nvPr/>
        </p:nvSpPr>
        <p:spPr>
          <a:xfrm rot="21416216">
            <a:off x="5611599" y="1600814"/>
            <a:ext cx="1702845" cy="440659"/>
          </a:xfrm>
          <a:prstGeom prst="rect">
            <a:avLst/>
          </a:prstGeom>
        </p:spPr>
        <p:txBody>
          <a:bodyPr wrap="square">
            <a:spAutoFit/>
          </a:bodyPr>
          <a:lstStyle/>
          <a:p>
            <a:pPr algn="ctr"/>
            <a:r>
              <a:rPr lang="es-MX" sz="2291" dirty="0">
                <a:latin typeface="Berlin Sans FB" panose="020E0602020502020306" pitchFamily="34" charset="0"/>
              </a:rPr>
              <a:t>19/04/2021</a:t>
            </a:r>
          </a:p>
        </p:txBody>
      </p:sp>
      <p:sp>
        <p:nvSpPr>
          <p:cNvPr id="12" name="Signo de multiplicación 11">
            <a:extLst>
              <a:ext uri="{FF2B5EF4-FFF2-40B4-BE49-F238E27FC236}">
                <a16:creationId xmlns:a16="http://schemas.microsoft.com/office/drawing/2014/main" id="{D6B6A971-AB6E-4DA0-8098-200C083DDFD3}"/>
              </a:ext>
            </a:extLst>
          </p:cNvPr>
          <p:cNvSpPr/>
          <p:nvPr/>
        </p:nvSpPr>
        <p:spPr>
          <a:xfrm>
            <a:off x="5178372" y="3338738"/>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3" name="CuadroTexto 12">
            <a:extLst>
              <a:ext uri="{FF2B5EF4-FFF2-40B4-BE49-F238E27FC236}">
                <a16:creationId xmlns:a16="http://schemas.microsoft.com/office/drawing/2014/main" id="{ACEDA04E-8B79-48A9-BCB2-0957254AB7B6}"/>
              </a:ext>
            </a:extLst>
          </p:cNvPr>
          <p:cNvSpPr txBox="1"/>
          <p:nvPr/>
        </p:nvSpPr>
        <p:spPr>
          <a:xfrm>
            <a:off x="6402618" y="4908773"/>
            <a:ext cx="722759" cy="562333"/>
          </a:xfrm>
          <a:prstGeom prst="rect">
            <a:avLst/>
          </a:prstGeom>
          <a:noFill/>
        </p:spPr>
        <p:txBody>
          <a:bodyPr wrap="square" rtlCol="0">
            <a:spAutoFit/>
          </a:bodyPr>
          <a:lstStyle/>
          <a:p>
            <a:pPr algn="ctr"/>
            <a:r>
              <a:rPr lang="es-MX" sz="3054" dirty="0">
                <a:latin typeface="Berlin Sans FB" panose="020E0602020502020306" pitchFamily="34" charset="0"/>
              </a:rPr>
              <a:t>30</a:t>
            </a:r>
          </a:p>
        </p:txBody>
      </p:sp>
      <p:sp>
        <p:nvSpPr>
          <p:cNvPr id="14" name="Rectángulo 13">
            <a:extLst>
              <a:ext uri="{FF2B5EF4-FFF2-40B4-BE49-F238E27FC236}">
                <a16:creationId xmlns:a16="http://schemas.microsoft.com/office/drawing/2014/main" id="{2CA78EBA-0ABD-43E6-8DDE-B73AB8171A6E}"/>
              </a:ext>
            </a:extLst>
          </p:cNvPr>
          <p:cNvSpPr/>
          <p:nvPr/>
        </p:nvSpPr>
        <p:spPr>
          <a:xfrm>
            <a:off x="6577088" y="4055520"/>
            <a:ext cx="373820" cy="562333"/>
          </a:xfrm>
          <a:prstGeom prst="rect">
            <a:avLst/>
          </a:prstGeom>
        </p:spPr>
        <p:txBody>
          <a:bodyPr wrap="none">
            <a:spAutoFit/>
          </a:bodyPr>
          <a:lstStyle/>
          <a:p>
            <a:pPr algn="ctr"/>
            <a:r>
              <a:rPr lang="es-MX" sz="3054" dirty="0">
                <a:latin typeface="Berlin Sans FB" panose="020E0602020502020306" pitchFamily="34" charset="0"/>
              </a:rPr>
              <a:t>2</a:t>
            </a:r>
          </a:p>
        </p:txBody>
      </p:sp>
      <p:sp>
        <p:nvSpPr>
          <p:cNvPr id="15" name="Rectángulo 14">
            <a:extLst>
              <a:ext uri="{FF2B5EF4-FFF2-40B4-BE49-F238E27FC236}">
                <a16:creationId xmlns:a16="http://schemas.microsoft.com/office/drawing/2014/main" id="{6AE5D195-197A-49A1-9F00-71A6538E5B0D}"/>
              </a:ext>
            </a:extLst>
          </p:cNvPr>
          <p:cNvSpPr/>
          <p:nvPr/>
        </p:nvSpPr>
        <p:spPr>
          <a:xfrm>
            <a:off x="6617163" y="4432712"/>
            <a:ext cx="293671" cy="562333"/>
          </a:xfrm>
          <a:prstGeom prst="rect">
            <a:avLst/>
          </a:prstGeom>
        </p:spPr>
        <p:txBody>
          <a:bodyPr wrap="none">
            <a:spAutoFit/>
          </a:bodyPr>
          <a:lstStyle/>
          <a:p>
            <a:pPr algn="ctr"/>
            <a:r>
              <a:rPr lang="es-MX" sz="3054" dirty="0">
                <a:latin typeface="Berlin Sans FB" panose="020E0602020502020306" pitchFamily="34" charset="0"/>
              </a:rPr>
              <a:t>1</a:t>
            </a:r>
          </a:p>
        </p:txBody>
      </p:sp>
      <p:sp>
        <p:nvSpPr>
          <p:cNvPr id="16" name="Rectángulo 15">
            <a:extLst>
              <a:ext uri="{FF2B5EF4-FFF2-40B4-BE49-F238E27FC236}">
                <a16:creationId xmlns:a16="http://schemas.microsoft.com/office/drawing/2014/main" id="{DDA746B7-2E54-45B8-9262-BC7A71434372}"/>
              </a:ext>
            </a:extLst>
          </p:cNvPr>
          <p:cNvSpPr/>
          <p:nvPr/>
        </p:nvSpPr>
        <p:spPr>
          <a:xfrm>
            <a:off x="1763145" y="5774797"/>
            <a:ext cx="5362139" cy="400110"/>
          </a:xfrm>
          <a:prstGeom prst="rect">
            <a:avLst/>
          </a:prstGeom>
        </p:spPr>
        <p:txBody>
          <a:bodyPr wrap="square">
            <a:spAutoFit/>
          </a:bodyPr>
          <a:lstStyle/>
          <a:p>
            <a:pPr algn="ctr"/>
            <a:r>
              <a:rPr lang="es-MX" sz="1000" dirty="0">
                <a:solidFill>
                  <a:srgbClr val="00B050"/>
                </a:solidFill>
                <a:latin typeface="Berlin Sans FB" panose="020E0602020502020306" pitchFamily="34" charset="0"/>
              </a:rPr>
              <a:t>Educación socioemocional</a:t>
            </a:r>
          </a:p>
          <a:p>
            <a:pPr algn="ctr"/>
            <a:r>
              <a:rPr lang="es-MX" sz="1000" dirty="0">
                <a:solidFill>
                  <a:srgbClr val="00B050"/>
                </a:solidFill>
                <a:latin typeface="Berlin Sans FB" panose="020E0602020502020306" pitchFamily="34" charset="0"/>
              </a:rPr>
              <a:t>Tu, ¿Cómo te sientes?</a:t>
            </a:r>
          </a:p>
        </p:txBody>
      </p:sp>
      <p:sp>
        <p:nvSpPr>
          <p:cNvPr id="17" name="Signo de multiplicación 16">
            <a:extLst>
              <a:ext uri="{FF2B5EF4-FFF2-40B4-BE49-F238E27FC236}">
                <a16:creationId xmlns:a16="http://schemas.microsoft.com/office/drawing/2014/main" id="{AC21C87D-9DA2-4B5F-96D1-4B2CE412DC7E}"/>
              </a:ext>
            </a:extLst>
          </p:cNvPr>
          <p:cNvSpPr/>
          <p:nvPr/>
        </p:nvSpPr>
        <p:spPr>
          <a:xfrm>
            <a:off x="3907414" y="2884569"/>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8" name="Rectángulo 17">
            <a:extLst>
              <a:ext uri="{FF2B5EF4-FFF2-40B4-BE49-F238E27FC236}">
                <a16:creationId xmlns:a16="http://schemas.microsoft.com/office/drawing/2014/main" id="{AC13DE41-785E-4FA7-8A61-1648A400CB87}"/>
              </a:ext>
            </a:extLst>
          </p:cNvPr>
          <p:cNvSpPr/>
          <p:nvPr/>
        </p:nvSpPr>
        <p:spPr>
          <a:xfrm>
            <a:off x="1434604" y="8764054"/>
            <a:ext cx="5662874" cy="400110"/>
          </a:xfrm>
          <a:prstGeom prst="rect">
            <a:avLst/>
          </a:prstGeom>
        </p:spPr>
        <p:txBody>
          <a:bodyPr wrap="square">
            <a:spAutoFit/>
          </a:bodyPr>
          <a:lstStyle/>
          <a:p>
            <a:pPr algn="ctr"/>
            <a:r>
              <a:rPr lang="es-MX" sz="1000" dirty="0">
                <a:solidFill>
                  <a:schemeClr val="accent4"/>
                </a:solidFill>
                <a:latin typeface="Berlin Sans FB" panose="020E0602020502020306" pitchFamily="34" charset="0"/>
              </a:rPr>
              <a:t>Artes</a:t>
            </a:r>
          </a:p>
          <a:p>
            <a:pPr algn="ctr"/>
            <a:r>
              <a:rPr lang="es-MX" sz="1000" dirty="0">
                <a:solidFill>
                  <a:schemeClr val="accent4"/>
                </a:solidFill>
                <a:latin typeface="Berlin Sans FB" panose="020E0602020502020306" pitchFamily="34" charset="0"/>
              </a:rPr>
              <a:t>Muestra artesanal</a:t>
            </a:r>
          </a:p>
        </p:txBody>
      </p:sp>
      <p:sp>
        <p:nvSpPr>
          <p:cNvPr id="19" name="Rectángulo 18">
            <a:extLst>
              <a:ext uri="{FF2B5EF4-FFF2-40B4-BE49-F238E27FC236}">
                <a16:creationId xmlns:a16="http://schemas.microsoft.com/office/drawing/2014/main" id="{E4F66C3E-34A7-4C0B-A4D2-FD951A487DCB}"/>
              </a:ext>
            </a:extLst>
          </p:cNvPr>
          <p:cNvSpPr/>
          <p:nvPr/>
        </p:nvSpPr>
        <p:spPr>
          <a:xfrm>
            <a:off x="1500055" y="5984744"/>
            <a:ext cx="5625229" cy="2923877"/>
          </a:xfrm>
          <a:prstGeom prst="rect">
            <a:avLst/>
          </a:prstGeom>
        </p:spPr>
        <p:txBody>
          <a:bodyPr wrap="square">
            <a:spAutoFit/>
          </a:bodyPr>
          <a:lstStyle/>
          <a:p>
            <a:endParaRPr lang="es-MX" sz="800" dirty="0">
              <a:latin typeface="Berlin Sans FB" panose="020E0602020502020306" pitchFamily="34" charset="0"/>
            </a:endParaRPr>
          </a:p>
          <a:p>
            <a:pPr marL="171450" indent="-171450">
              <a:buFont typeface="Arial" panose="020B0604020202020204" pitchFamily="34" charset="0"/>
              <a:buChar char="•"/>
            </a:pPr>
            <a:r>
              <a:rPr lang="es-MX" sz="800" dirty="0">
                <a:latin typeface="Berlin Sans FB" panose="020E0602020502020306" pitchFamily="34" charset="0"/>
              </a:rPr>
              <a:t>Las emociones de Nacho </a:t>
            </a:r>
          </a:p>
          <a:p>
            <a:pPr algn="r"/>
            <a:r>
              <a:rPr lang="es-MX" sz="800" dirty="0">
                <a:latin typeface="Berlin Sans FB" panose="020E0602020502020306" pitchFamily="34" charset="0"/>
              </a:rPr>
              <a:t>- Liesbet Slegers</a:t>
            </a:r>
          </a:p>
          <a:p>
            <a:pPr marL="171450" indent="-171450">
              <a:buFont typeface="Arial" panose="020B0604020202020204" pitchFamily="34" charset="0"/>
              <a:buChar char="•"/>
            </a:pPr>
            <a:r>
              <a:rPr lang="es-MX" sz="800" dirty="0">
                <a:latin typeface="Berlin Sans FB" panose="020E0602020502020306" pitchFamily="34" charset="0"/>
              </a:rPr>
              <a:t>¿Cómo puedes saber que Nacho esta enojado, asustado triste, contento? Cambia las expresiones de su cara y cuerpo según la emoción que siente.</a:t>
            </a:r>
          </a:p>
          <a:p>
            <a:pPr marL="171450" indent="-171450">
              <a:buFont typeface="Arial" panose="020B0604020202020204" pitchFamily="34" charset="0"/>
              <a:buChar char="•"/>
            </a:pPr>
            <a:r>
              <a:rPr lang="es-MX" sz="800" dirty="0">
                <a:latin typeface="Berlin Sans FB" panose="020E0602020502020306" pitchFamily="34" charset="0"/>
              </a:rPr>
              <a:t>¿Qué hacia cuando se sentía enojado? </a:t>
            </a:r>
          </a:p>
          <a:p>
            <a:pPr marL="171450" indent="-171450">
              <a:buFont typeface="Arial" panose="020B0604020202020204" pitchFamily="34" charset="0"/>
              <a:buChar char="•"/>
            </a:pPr>
            <a:r>
              <a:rPr lang="es-MX" sz="800" dirty="0">
                <a:latin typeface="Berlin Sans FB" panose="020E0602020502020306" pitchFamily="34" charset="0"/>
              </a:rPr>
              <a:t>¿Cuándo tu te enojas como lo expresas? </a:t>
            </a:r>
          </a:p>
          <a:p>
            <a:pPr marL="171450" indent="-171450">
              <a:buFont typeface="Arial" panose="020B0604020202020204" pitchFamily="34" charset="0"/>
              <a:buChar char="•"/>
            </a:pPr>
            <a:r>
              <a:rPr lang="es-MX" sz="800" dirty="0">
                <a:latin typeface="Berlin Sans FB" panose="020E0602020502020306" pitchFamily="34" charset="0"/>
              </a:rPr>
              <a:t>¿Qué es lo que te hace enojar?</a:t>
            </a:r>
          </a:p>
          <a:p>
            <a:pPr marL="171450" indent="-171450">
              <a:buFont typeface="Arial" panose="020B0604020202020204" pitchFamily="34" charset="0"/>
              <a:buChar char="•"/>
            </a:pPr>
            <a:r>
              <a:rPr lang="es-MX" sz="800" dirty="0">
                <a:latin typeface="Berlin Sans FB" panose="020E0602020502020306" pitchFamily="34" charset="0"/>
              </a:rPr>
              <a:t>Recuerdas las expresiones de Nacho cuando se asusta? Cejas levantadas, boca temblorosa, manos en la cara, pies los coloca juntos. </a:t>
            </a:r>
          </a:p>
          <a:p>
            <a:pPr marL="171450" indent="-171450">
              <a:buFont typeface="Arial" panose="020B0604020202020204" pitchFamily="34" charset="0"/>
              <a:buChar char="•"/>
            </a:pPr>
            <a:r>
              <a:rPr lang="es-MX" sz="800" dirty="0">
                <a:latin typeface="Berlin Sans FB" panose="020E0602020502020306" pitchFamily="34" charset="0"/>
              </a:rPr>
              <a:t>¿Cuándo tu te asustas como lo expresas? </a:t>
            </a:r>
          </a:p>
          <a:p>
            <a:pPr marL="171450" indent="-171450">
              <a:buFont typeface="Arial" panose="020B0604020202020204" pitchFamily="34" charset="0"/>
              <a:buChar char="•"/>
            </a:pPr>
            <a:r>
              <a:rPr lang="es-MX" sz="800" dirty="0">
                <a:latin typeface="Berlin Sans FB" panose="020E0602020502020306" pitchFamily="34" charset="0"/>
              </a:rPr>
              <a:t>¿Qué situaciones te hacen asustarte?</a:t>
            </a:r>
          </a:p>
          <a:p>
            <a:pPr marL="171450" indent="-171450">
              <a:buFont typeface="Arial" panose="020B0604020202020204" pitchFamily="34" charset="0"/>
              <a:buChar char="•"/>
            </a:pPr>
            <a:r>
              <a:rPr lang="es-MX" sz="800" dirty="0">
                <a:latin typeface="Berlin Sans FB" panose="020E0602020502020306" pitchFamily="34" charset="0"/>
              </a:rPr>
              <a:t>¿Cuándo Nacho se sentía triste como lo expresaba?</a:t>
            </a:r>
          </a:p>
          <a:p>
            <a:pPr marL="171450" indent="-171450">
              <a:buFont typeface="Arial" panose="020B0604020202020204" pitchFamily="34" charset="0"/>
              <a:buChar char="•"/>
            </a:pPr>
            <a:r>
              <a:rPr lang="es-MX" sz="800" dirty="0">
                <a:latin typeface="Berlin Sans FB" panose="020E0602020502020306" pitchFamily="34" charset="0"/>
              </a:rPr>
              <a:t>¿Qué situaciones te generan tristeza?</a:t>
            </a:r>
          </a:p>
          <a:p>
            <a:pPr marL="171450" indent="-171450">
              <a:buFont typeface="Arial" panose="020B0604020202020204" pitchFamily="34" charset="0"/>
              <a:buChar char="•"/>
            </a:pPr>
            <a:r>
              <a:rPr lang="es-MX" sz="800" dirty="0">
                <a:latin typeface="Berlin Sans FB" panose="020E0602020502020306" pitchFamily="34" charset="0"/>
              </a:rPr>
              <a:t>¿Cómo se ponía Nacho cuando estaba contento? Los ojos le brillaban, tenia una gran y bella sonrisa, las manos las ponía en alto y los pies saben saltitos.</a:t>
            </a:r>
          </a:p>
          <a:p>
            <a:pPr marL="171450" indent="-171450">
              <a:buFont typeface="Arial" panose="020B0604020202020204" pitchFamily="34" charset="0"/>
              <a:buChar char="•"/>
            </a:pPr>
            <a:r>
              <a:rPr lang="es-MX" sz="800" dirty="0">
                <a:latin typeface="Berlin Sans FB" panose="020E0602020502020306" pitchFamily="34" charset="0"/>
              </a:rPr>
              <a:t>¿Qué te hace sentir contenta? </a:t>
            </a:r>
          </a:p>
          <a:p>
            <a:pPr marL="171450" indent="-171450">
              <a:buFont typeface="Arial" panose="020B0604020202020204" pitchFamily="34" charset="0"/>
              <a:buChar char="•"/>
            </a:pPr>
            <a:r>
              <a:rPr lang="es-MX" sz="800" dirty="0">
                <a:latin typeface="Berlin Sans FB" panose="020E0602020502020306" pitchFamily="34" charset="0"/>
              </a:rPr>
              <a:t>Lamina ¿Cómo te sientes? Identificar que personaje está enojado, ¿Por qué creen que se siente así?, ¿Encuentra al personaje que se siente triste?, ¿Quién ese los personajes está asustado?, ¿Por qué crees que siente así? </a:t>
            </a:r>
          </a:p>
          <a:p>
            <a:pPr marL="171450" indent="-171450">
              <a:buFont typeface="Arial" panose="020B0604020202020204" pitchFamily="34" charset="0"/>
              <a:buChar char="•"/>
            </a:pPr>
            <a:r>
              <a:rPr lang="es-MX" sz="800" dirty="0">
                <a:latin typeface="Berlin Sans FB" panose="020E0602020502020306" pitchFamily="34" charset="0"/>
              </a:rPr>
              <a:t>Todas las emociones son validas y no nos tiene que dar pena expresarlas. </a:t>
            </a:r>
          </a:p>
          <a:p>
            <a:pPr marL="171450" indent="-171450">
              <a:buFont typeface="Arial" panose="020B0604020202020204" pitchFamily="34" charset="0"/>
              <a:buChar char="•"/>
            </a:pPr>
            <a:r>
              <a:rPr lang="es-MX" sz="800" dirty="0">
                <a:latin typeface="Berlin Sans FB" panose="020E0602020502020306" pitchFamily="34" charset="0"/>
              </a:rPr>
              <a:t>Identificar las emociones de los personajes, explicar porque creen que se sentían así. </a:t>
            </a:r>
          </a:p>
          <a:p>
            <a:pPr marL="171450" indent="-171450">
              <a:buFont typeface="Arial" panose="020B0604020202020204" pitchFamily="34" charset="0"/>
              <a:buChar char="•"/>
            </a:pPr>
            <a:r>
              <a:rPr lang="es-MX" sz="800" dirty="0">
                <a:latin typeface="Berlin Sans FB" panose="020E0602020502020306" pitchFamily="34" charset="0"/>
              </a:rPr>
              <a:t>Aprendimos a identificar algunas formas de expresar nuestras emociones en diversas situaciones. Es muy importante identificar y expresar nuestras emociones. </a:t>
            </a:r>
          </a:p>
        </p:txBody>
      </p:sp>
      <p:sp>
        <p:nvSpPr>
          <p:cNvPr id="20" name="Rectángulo 19">
            <a:extLst>
              <a:ext uri="{FF2B5EF4-FFF2-40B4-BE49-F238E27FC236}">
                <a16:creationId xmlns:a16="http://schemas.microsoft.com/office/drawing/2014/main" id="{F24657A8-ABAD-4394-984F-DD5B0B59F13C}"/>
              </a:ext>
            </a:extLst>
          </p:cNvPr>
          <p:cNvSpPr/>
          <p:nvPr/>
        </p:nvSpPr>
        <p:spPr>
          <a:xfrm>
            <a:off x="1644650" y="9048389"/>
            <a:ext cx="5306258" cy="1446550"/>
          </a:xfrm>
          <a:prstGeom prst="rect">
            <a:avLst/>
          </a:prstGeom>
        </p:spPr>
        <p:txBody>
          <a:bodyPr wrap="square">
            <a:spAutoFit/>
          </a:bodyPr>
          <a:lstStyle/>
          <a:p>
            <a:pPr marL="171450" indent="-171450">
              <a:buFont typeface="Arial" panose="020B0604020202020204" pitchFamily="34" charset="0"/>
              <a:buChar char="•"/>
            </a:pPr>
            <a:r>
              <a:rPr lang="es-MX" sz="800" dirty="0">
                <a:latin typeface="Berlin Sans FB" panose="020E0602020502020306" pitchFamily="34" charset="0"/>
              </a:rPr>
              <a:t>Artesanías: arte y técnica de elaborar objetos a mano con aparatos sencillos, generalmente las artesanías son típicas de algunas regiones del país. Las personas que se dedican a esto se le conoce como artesanos. </a:t>
            </a:r>
          </a:p>
          <a:p>
            <a:pPr marL="171450" indent="-171450">
              <a:buFont typeface="Arial" panose="020B0604020202020204" pitchFamily="34" charset="0"/>
              <a:buChar char="•"/>
            </a:pPr>
            <a:r>
              <a:rPr lang="es-MX" sz="800" dirty="0">
                <a:latin typeface="Berlin Sans FB" panose="020E0602020502020306" pitchFamily="34" charset="0"/>
              </a:rPr>
              <a:t>¿Qué tipos de objetos son los que elaboran los artesanos? Sarapes, blusas, cuipiles, juguetes de madera o de tela, jarrones y floreros de barro, o rebosos.</a:t>
            </a:r>
          </a:p>
          <a:p>
            <a:pPr marL="171450" indent="-171450">
              <a:buFont typeface="Arial" panose="020B0604020202020204" pitchFamily="34" charset="0"/>
              <a:buChar char="•"/>
            </a:pPr>
            <a:r>
              <a:rPr lang="es-MX" sz="800" dirty="0">
                <a:latin typeface="Berlin Sans FB" panose="020E0602020502020306" pitchFamily="34" charset="0"/>
              </a:rPr>
              <a:t>¿En que se inspiran los artesanos para hacer sus artesanías? Es común que cada artesano haga una pieza única, con diferentes colores, tamaños y formas. En cada pieza ponen el corazón, su inspiración, y su imaginación. </a:t>
            </a:r>
          </a:p>
          <a:p>
            <a:pPr marL="171450" indent="-171450">
              <a:buFont typeface="Arial" panose="020B0604020202020204" pitchFamily="34" charset="0"/>
              <a:buChar char="•"/>
            </a:pPr>
            <a:r>
              <a:rPr lang="es-MX" sz="800" dirty="0">
                <a:latin typeface="Berlin Sans FB" panose="020E0602020502020306" pitchFamily="34" charset="0"/>
              </a:rPr>
              <a:t>¿En que se parecen estos alebrijes? ¿En que son diferentes?</a:t>
            </a:r>
          </a:p>
          <a:p>
            <a:pPr marL="171450" indent="-171450">
              <a:buFont typeface="Arial" panose="020B0604020202020204" pitchFamily="34" charset="0"/>
              <a:buChar char="•"/>
            </a:pPr>
            <a:r>
              <a:rPr lang="es-MX" sz="800" dirty="0">
                <a:latin typeface="Berlin Sans FB" panose="020E0602020502020306" pitchFamily="34" charset="0"/>
              </a:rPr>
              <a:t>Jarrones: de barro, patrones con figuras geométricas.</a:t>
            </a:r>
          </a:p>
          <a:p>
            <a:pPr marL="171450" indent="-171450">
              <a:buFont typeface="Arial" panose="020B0604020202020204" pitchFamily="34" charset="0"/>
              <a:buChar char="•"/>
            </a:pPr>
            <a:r>
              <a:rPr lang="es-MX" sz="800" dirty="0">
                <a:latin typeface="Berlin Sans FB" panose="020E0602020502020306" pitchFamily="34" charset="0"/>
              </a:rPr>
              <a:t>Barro: se obtiene de  la descomposición de rocas viejas, forma minas de barro y se puede obtener em rocas o en polvo con diferentes tonalidades. </a:t>
            </a:r>
          </a:p>
          <a:p>
            <a:endParaRPr lang="es-MX" sz="800" dirty="0">
              <a:latin typeface="Berlin Sans FB" panose="020E0602020502020306" pitchFamily="34" charset="0"/>
            </a:endParaRPr>
          </a:p>
        </p:txBody>
      </p:sp>
      <p:sp>
        <p:nvSpPr>
          <p:cNvPr id="21" name="Signo de multiplicación 20">
            <a:extLst>
              <a:ext uri="{FF2B5EF4-FFF2-40B4-BE49-F238E27FC236}">
                <a16:creationId xmlns:a16="http://schemas.microsoft.com/office/drawing/2014/main" id="{90DB11EA-11EA-4C5B-9876-17295E13CFB8}"/>
              </a:ext>
            </a:extLst>
          </p:cNvPr>
          <p:cNvSpPr/>
          <p:nvPr/>
        </p:nvSpPr>
        <p:spPr>
          <a:xfrm>
            <a:off x="3189867" y="2725722"/>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Tree>
    <p:extLst>
      <p:ext uri="{BB962C8B-B14F-4D97-AF65-F5344CB8AC3E}">
        <p14:creationId xmlns:p14="http://schemas.microsoft.com/office/powerpoint/2010/main" val="190590334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TotalTime>
  <Words>485</Words>
  <Application>Microsoft Office PowerPoint</Application>
  <PresentationFormat>Personalizado</PresentationFormat>
  <Paragraphs>39</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Berlin Sans FB</vt:lpstr>
      <vt:lpstr>Calibri</vt:lpstr>
      <vt:lpstr>Calibri Light</vt:lpstr>
      <vt:lpstr>Ink Free</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16</cp:revision>
  <dcterms:created xsi:type="dcterms:W3CDTF">2021-04-19T22:41:49Z</dcterms:created>
  <dcterms:modified xsi:type="dcterms:W3CDTF">2021-04-20T00:16:01Z</dcterms:modified>
</cp:coreProperties>
</file>