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94660"/>
  </p:normalViewPr>
  <p:slideViewPr>
    <p:cSldViewPr>
      <p:cViewPr>
        <p:scale>
          <a:sx n="106" d="100"/>
          <a:sy n="106" d="100"/>
        </p:scale>
        <p:origin x="-222" y="404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E9597-9C85-46E2-866A-8A0DB04C713F}" type="datetimeFigureOut">
              <a:rPr lang="es-ES" smtClean="0"/>
              <a:t>20/04/2021</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F2089-B0CB-4446-AB5D-2D32344CA23D}" type="slidenum">
              <a:rPr lang="es-ES" smtClean="0"/>
              <a:t>‹Nº›</a:t>
            </a:fld>
            <a:endParaRPr lang="es-ES"/>
          </a:p>
        </p:txBody>
      </p:sp>
    </p:spTree>
    <p:extLst>
      <p:ext uri="{BB962C8B-B14F-4D97-AF65-F5344CB8AC3E}">
        <p14:creationId xmlns:p14="http://schemas.microsoft.com/office/powerpoint/2010/main" val="4385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321DD5-2D22-4CE9-8E10-08F84766DF01}" type="slidenum">
              <a:rPr lang="es-ES" smtClean="0"/>
              <a:t>1</a:t>
            </a:fld>
            <a:endParaRPr lang="es-ES"/>
          </a:p>
        </p:txBody>
      </p:sp>
    </p:spTree>
    <p:extLst>
      <p:ext uri="{BB962C8B-B14F-4D97-AF65-F5344CB8AC3E}">
        <p14:creationId xmlns:p14="http://schemas.microsoft.com/office/powerpoint/2010/main" val="31332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761E004-D4D1-46C0-B73C-042D1AB11C2E}" type="datetimeFigureOut">
              <a:rPr lang="es-ES" smtClean="0"/>
              <a:t>20/04/2021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D4F231-406C-4602-871A-382F69AAFF9B}" type="slidenum">
              <a:rPr lang="es-ES" smtClean="0"/>
              <a:t>‹Nº›</a:t>
            </a:fld>
            <a:endParaRPr lang="es-ES"/>
          </a:p>
        </p:txBody>
      </p:sp>
    </p:spTree>
    <p:extLst>
      <p:ext uri="{BB962C8B-B14F-4D97-AF65-F5344CB8AC3E}">
        <p14:creationId xmlns:p14="http://schemas.microsoft.com/office/powerpoint/2010/main" val="328709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761E004-D4D1-46C0-B73C-042D1AB11C2E}" type="datetimeFigureOut">
              <a:rPr lang="es-ES" smtClean="0"/>
              <a:t>20/04/2021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D4F231-406C-4602-871A-382F69AAFF9B}" type="slidenum">
              <a:rPr lang="es-ES" smtClean="0"/>
              <a:t>‹Nº›</a:t>
            </a:fld>
            <a:endParaRPr lang="es-ES"/>
          </a:p>
        </p:txBody>
      </p:sp>
    </p:spTree>
    <p:extLst>
      <p:ext uri="{BB962C8B-B14F-4D97-AF65-F5344CB8AC3E}">
        <p14:creationId xmlns:p14="http://schemas.microsoft.com/office/powerpoint/2010/main" val="252528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761E004-D4D1-46C0-B73C-042D1AB11C2E}" type="datetimeFigureOut">
              <a:rPr lang="es-ES" smtClean="0"/>
              <a:t>20/04/2021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D4F231-406C-4602-871A-382F69AAFF9B}" type="slidenum">
              <a:rPr lang="es-ES" smtClean="0"/>
              <a:t>‹Nº›</a:t>
            </a:fld>
            <a:endParaRPr lang="es-ES"/>
          </a:p>
        </p:txBody>
      </p:sp>
    </p:spTree>
    <p:extLst>
      <p:ext uri="{BB962C8B-B14F-4D97-AF65-F5344CB8AC3E}">
        <p14:creationId xmlns:p14="http://schemas.microsoft.com/office/powerpoint/2010/main" val="358501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761E004-D4D1-46C0-B73C-042D1AB11C2E}" type="datetimeFigureOut">
              <a:rPr lang="es-ES" smtClean="0"/>
              <a:t>20/04/2021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D4F231-406C-4602-871A-382F69AAFF9B}" type="slidenum">
              <a:rPr lang="es-ES" smtClean="0"/>
              <a:t>‹Nº›</a:t>
            </a:fld>
            <a:endParaRPr lang="es-ES"/>
          </a:p>
        </p:txBody>
      </p:sp>
    </p:spTree>
    <p:extLst>
      <p:ext uri="{BB962C8B-B14F-4D97-AF65-F5344CB8AC3E}">
        <p14:creationId xmlns:p14="http://schemas.microsoft.com/office/powerpoint/2010/main" val="51628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761E004-D4D1-46C0-B73C-042D1AB11C2E}" type="datetimeFigureOut">
              <a:rPr lang="es-ES" smtClean="0"/>
              <a:t>20/04/2021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D4F231-406C-4602-871A-382F69AAFF9B}" type="slidenum">
              <a:rPr lang="es-ES" smtClean="0"/>
              <a:t>‹Nº›</a:t>
            </a:fld>
            <a:endParaRPr lang="es-ES"/>
          </a:p>
        </p:txBody>
      </p:sp>
    </p:spTree>
    <p:extLst>
      <p:ext uri="{BB962C8B-B14F-4D97-AF65-F5344CB8AC3E}">
        <p14:creationId xmlns:p14="http://schemas.microsoft.com/office/powerpoint/2010/main" val="16279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761E004-D4D1-46C0-B73C-042D1AB11C2E}" type="datetimeFigureOut">
              <a:rPr lang="es-ES" smtClean="0"/>
              <a:t>20/04/2021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FD4F231-406C-4602-871A-382F69AAFF9B}" type="slidenum">
              <a:rPr lang="es-ES" smtClean="0"/>
              <a:t>‹Nº›</a:t>
            </a:fld>
            <a:endParaRPr lang="es-ES"/>
          </a:p>
        </p:txBody>
      </p:sp>
    </p:spTree>
    <p:extLst>
      <p:ext uri="{BB962C8B-B14F-4D97-AF65-F5344CB8AC3E}">
        <p14:creationId xmlns:p14="http://schemas.microsoft.com/office/powerpoint/2010/main" val="168140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761E004-D4D1-46C0-B73C-042D1AB11C2E}" type="datetimeFigureOut">
              <a:rPr lang="es-ES" smtClean="0"/>
              <a:t>20/04/2021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FD4F231-406C-4602-871A-382F69AAFF9B}" type="slidenum">
              <a:rPr lang="es-ES" smtClean="0"/>
              <a:t>‹Nº›</a:t>
            </a:fld>
            <a:endParaRPr lang="es-ES"/>
          </a:p>
        </p:txBody>
      </p:sp>
    </p:spTree>
    <p:extLst>
      <p:ext uri="{BB962C8B-B14F-4D97-AF65-F5344CB8AC3E}">
        <p14:creationId xmlns:p14="http://schemas.microsoft.com/office/powerpoint/2010/main" val="326915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761E004-D4D1-46C0-B73C-042D1AB11C2E}" type="datetimeFigureOut">
              <a:rPr lang="es-ES" smtClean="0"/>
              <a:t>20/04/2021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FD4F231-406C-4602-871A-382F69AAFF9B}" type="slidenum">
              <a:rPr lang="es-ES" smtClean="0"/>
              <a:t>‹Nº›</a:t>
            </a:fld>
            <a:endParaRPr lang="es-ES"/>
          </a:p>
        </p:txBody>
      </p:sp>
    </p:spTree>
    <p:extLst>
      <p:ext uri="{BB962C8B-B14F-4D97-AF65-F5344CB8AC3E}">
        <p14:creationId xmlns:p14="http://schemas.microsoft.com/office/powerpoint/2010/main" val="161557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61E004-D4D1-46C0-B73C-042D1AB11C2E}" type="datetimeFigureOut">
              <a:rPr lang="es-ES" smtClean="0"/>
              <a:t>20/04/2021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FD4F231-406C-4602-871A-382F69AAFF9B}" type="slidenum">
              <a:rPr lang="es-ES" smtClean="0"/>
              <a:t>‹Nº›</a:t>
            </a:fld>
            <a:endParaRPr lang="es-ES"/>
          </a:p>
        </p:txBody>
      </p:sp>
    </p:spTree>
    <p:extLst>
      <p:ext uri="{BB962C8B-B14F-4D97-AF65-F5344CB8AC3E}">
        <p14:creationId xmlns:p14="http://schemas.microsoft.com/office/powerpoint/2010/main" val="165211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61E004-D4D1-46C0-B73C-042D1AB11C2E}" type="datetimeFigureOut">
              <a:rPr lang="es-ES" smtClean="0"/>
              <a:t>20/04/2021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FD4F231-406C-4602-871A-382F69AAFF9B}" type="slidenum">
              <a:rPr lang="es-ES" smtClean="0"/>
              <a:t>‹Nº›</a:t>
            </a:fld>
            <a:endParaRPr lang="es-ES"/>
          </a:p>
        </p:txBody>
      </p:sp>
    </p:spTree>
    <p:extLst>
      <p:ext uri="{BB962C8B-B14F-4D97-AF65-F5344CB8AC3E}">
        <p14:creationId xmlns:p14="http://schemas.microsoft.com/office/powerpoint/2010/main" val="360292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61E004-D4D1-46C0-B73C-042D1AB11C2E}" type="datetimeFigureOut">
              <a:rPr lang="es-ES" smtClean="0"/>
              <a:t>20/04/2021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FD4F231-406C-4602-871A-382F69AAFF9B}" type="slidenum">
              <a:rPr lang="es-ES" smtClean="0"/>
              <a:t>‹Nº›</a:t>
            </a:fld>
            <a:endParaRPr lang="es-ES"/>
          </a:p>
        </p:txBody>
      </p:sp>
    </p:spTree>
    <p:extLst>
      <p:ext uri="{BB962C8B-B14F-4D97-AF65-F5344CB8AC3E}">
        <p14:creationId xmlns:p14="http://schemas.microsoft.com/office/powerpoint/2010/main" val="231070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761E004-D4D1-46C0-B73C-042D1AB11C2E}" type="datetimeFigureOut">
              <a:rPr lang="es-ES" smtClean="0"/>
              <a:t>20/04/2021</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FD4F231-406C-4602-871A-382F69AAFF9B}" type="slidenum">
              <a:rPr lang="es-ES" smtClean="0"/>
              <a:t>‹Nº›</a:t>
            </a:fld>
            <a:endParaRPr lang="es-ES"/>
          </a:p>
        </p:txBody>
      </p:sp>
    </p:spTree>
    <p:extLst>
      <p:ext uri="{BB962C8B-B14F-4D97-AF65-F5344CB8AC3E}">
        <p14:creationId xmlns:p14="http://schemas.microsoft.com/office/powerpoint/2010/main" val="1322488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6858000" cy="9144000"/>
          </a:xfrm>
          <a:prstGeom prst="rect">
            <a:avLst/>
          </a:prstGeom>
        </p:spPr>
      </p:pic>
      <p:sp>
        <p:nvSpPr>
          <p:cNvPr id="3" name="CuadroTexto 2"/>
          <p:cNvSpPr txBox="1"/>
          <p:nvPr/>
        </p:nvSpPr>
        <p:spPr>
          <a:xfrm>
            <a:off x="1399309" y="4433455"/>
            <a:ext cx="3380510" cy="707886"/>
          </a:xfrm>
          <a:prstGeom prst="rect">
            <a:avLst/>
          </a:prstGeom>
          <a:noFill/>
        </p:spPr>
        <p:txBody>
          <a:bodyPr wrap="square" rtlCol="0">
            <a:spAutoFit/>
          </a:bodyPr>
          <a:lstStyle/>
          <a:p>
            <a:pPr algn="ctr"/>
            <a:r>
              <a:rPr lang="es-MX" sz="4000" b="1" dirty="0" smtClean="0">
                <a:latin typeface="Century Gothic" panose="020B0502020202020204" pitchFamily="34" charset="0"/>
              </a:rPr>
              <a:t>Practicante</a:t>
            </a:r>
            <a:endParaRPr lang="es-MX" sz="4000" b="1" dirty="0">
              <a:latin typeface="Century Gothic" panose="020B0502020202020204" pitchFamily="34" charset="0"/>
            </a:endParaRPr>
          </a:p>
        </p:txBody>
      </p:sp>
      <p:sp>
        <p:nvSpPr>
          <p:cNvPr id="4" name="3 CuadroTexto"/>
          <p:cNvSpPr txBox="1"/>
          <p:nvPr/>
        </p:nvSpPr>
        <p:spPr>
          <a:xfrm>
            <a:off x="1736812" y="1976100"/>
            <a:ext cx="3384376" cy="400110"/>
          </a:xfrm>
          <a:prstGeom prst="rect">
            <a:avLst/>
          </a:prstGeom>
          <a:noFill/>
        </p:spPr>
        <p:txBody>
          <a:bodyPr wrap="square" rtlCol="0">
            <a:spAutoFit/>
          </a:bodyPr>
          <a:lstStyle/>
          <a:p>
            <a:pPr algn="ctr"/>
            <a:r>
              <a:rPr lang="es-ES_tradnl" sz="2000" b="1" spc="300" dirty="0" smtClean="0">
                <a:solidFill>
                  <a:schemeClr val="accent4"/>
                </a:solidFill>
                <a:latin typeface="Lucida Handwriting" pitchFamily="66" charset="0"/>
              </a:rPr>
              <a:t>Octavo Semestre </a:t>
            </a:r>
            <a:endParaRPr lang="es-ES" sz="2000" b="1" spc="300" dirty="0">
              <a:solidFill>
                <a:schemeClr val="accent4"/>
              </a:solidFill>
              <a:latin typeface="Lucida Handwriting" pitchFamily="66" charset="0"/>
            </a:endParaRPr>
          </a:p>
        </p:txBody>
      </p:sp>
    </p:spTree>
    <p:extLst>
      <p:ext uri="{BB962C8B-B14F-4D97-AF65-F5344CB8AC3E}">
        <p14:creationId xmlns:p14="http://schemas.microsoft.com/office/powerpoint/2010/main" val="2080543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4703" y="21528"/>
            <a:ext cx="5440913" cy="584775"/>
          </a:xfrm>
          <a:prstGeom prst="rect">
            <a:avLst/>
          </a:prstGeom>
        </p:spPr>
        <p:txBody>
          <a:bodyPr wrap="none">
            <a:spAutoFit/>
          </a:bodyPr>
          <a:lstStyle/>
          <a:p>
            <a:pPr marL="285750" indent="-285750">
              <a:buFont typeface="Wingdings" panose="05000000000000000000" pitchFamily="2" charset="2"/>
              <a:buChar char="Ø"/>
            </a:pPr>
            <a:r>
              <a:rPr lang="es-MX" sz="3200" b="1" dirty="0" smtClean="0">
                <a:solidFill>
                  <a:schemeClr val="accent2"/>
                </a:solidFill>
                <a:latin typeface="Lucida Handwriting" pitchFamily="66" charset="0"/>
              </a:rPr>
              <a:t>D</a:t>
            </a:r>
            <a:r>
              <a:rPr lang="es-MX" sz="3200" b="1" dirty="0" smtClean="0">
                <a:solidFill>
                  <a:srgbClr val="00B0F0"/>
                </a:solidFill>
                <a:latin typeface="Lucida Handwriting" pitchFamily="66" charset="0"/>
              </a:rPr>
              <a:t>i</a:t>
            </a:r>
            <a:r>
              <a:rPr lang="es-MX" sz="3200" b="1" dirty="0" smtClean="0">
                <a:solidFill>
                  <a:schemeClr val="accent6"/>
                </a:solidFill>
                <a:latin typeface="Lucida Handwriting" pitchFamily="66" charset="0"/>
              </a:rPr>
              <a:t>a</a:t>
            </a:r>
            <a:r>
              <a:rPr lang="es-MX" sz="3200" b="1" dirty="0" smtClean="0">
                <a:solidFill>
                  <a:srgbClr val="7030A0"/>
                </a:solidFill>
                <a:latin typeface="Lucida Handwriting" pitchFamily="66" charset="0"/>
              </a:rPr>
              <a:t>r</a:t>
            </a:r>
            <a:r>
              <a:rPr lang="es-MX" sz="3200" b="1" dirty="0" smtClean="0">
                <a:solidFill>
                  <a:schemeClr val="accent4"/>
                </a:solidFill>
                <a:latin typeface="Lucida Handwriting" pitchFamily="66" charset="0"/>
              </a:rPr>
              <a:t>i</a:t>
            </a:r>
            <a:r>
              <a:rPr lang="es-MX" sz="3200" b="1" dirty="0" smtClean="0">
                <a:solidFill>
                  <a:srgbClr val="FF6699"/>
                </a:solidFill>
                <a:latin typeface="Lucida Handwriting" pitchFamily="66" charset="0"/>
              </a:rPr>
              <a:t>o</a:t>
            </a:r>
            <a:r>
              <a:rPr lang="es-MX" sz="3200" b="1" dirty="0" smtClean="0">
                <a:solidFill>
                  <a:schemeClr val="accent2"/>
                </a:solidFill>
                <a:latin typeface="Lucida Handwriting" pitchFamily="66" charset="0"/>
              </a:rPr>
              <a:t> </a:t>
            </a:r>
            <a:r>
              <a:rPr lang="es-MX" sz="3200" b="1" dirty="0" smtClean="0">
                <a:solidFill>
                  <a:srgbClr val="00B0F0"/>
                </a:solidFill>
                <a:latin typeface="Lucida Handwriting" pitchFamily="66" charset="0"/>
              </a:rPr>
              <a:t>d</a:t>
            </a:r>
            <a:r>
              <a:rPr lang="es-MX" sz="3200" b="1" dirty="0" smtClean="0">
                <a:solidFill>
                  <a:srgbClr val="FFC000"/>
                </a:solidFill>
                <a:latin typeface="Lucida Handwriting" pitchFamily="66" charset="0"/>
              </a:rPr>
              <a:t>e</a:t>
            </a:r>
            <a:r>
              <a:rPr lang="es-MX" sz="3200" b="1" dirty="0" smtClean="0">
                <a:solidFill>
                  <a:schemeClr val="accent2"/>
                </a:solidFill>
                <a:latin typeface="Lucida Handwriting" pitchFamily="66" charset="0"/>
              </a:rPr>
              <a:t> </a:t>
            </a:r>
            <a:r>
              <a:rPr lang="es-MX" sz="3200" b="1" dirty="0" smtClean="0">
                <a:solidFill>
                  <a:schemeClr val="accent6">
                    <a:lumMod val="75000"/>
                  </a:schemeClr>
                </a:solidFill>
                <a:latin typeface="Lucida Handwriting" pitchFamily="66" charset="0"/>
              </a:rPr>
              <a:t>l</a:t>
            </a:r>
            <a:r>
              <a:rPr lang="es-MX" sz="3200" b="1" dirty="0" smtClean="0">
                <a:solidFill>
                  <a:srgbClr val="7030A0"/>
                </a:solidFill>
                <a:latin typeface="Lucida Handwriting" pitchFamily="66" charset="0"/>
              </a:rPr>
              <a:t>a</a:t>
            </a:r>
            <a:r>
              <a:rPr lang="es-MX" sz="3200" b="1" dirty="0" smtClean="0">
                <a:solidFill>
                  <a:schemeClr val="accent2"/>
                </a:solidFill>
                <a:latin typeface="Lucida Handwriting" pitchFamily="66" charset="0"/>
              </a:rPr>
              <a:t> </a:t>
            </a:r>
            <a:r>
              <a:rPr lang="es-MX" sz="3200" b="1" dirty="0" smtClean="0">
                <a:solidFill>
                  <a:srgbClr val="66CCFF"/>
                </a:solidFill>
                <a:latin typeface="Lucida Handwriting" pitchFamily="66" charset="0"/>
              </a:rPr>
              <a:t>a</a:t>
            </a:r>
            <a:r>
              <a:rPr lang="es-MX" sz="3200" b="1" dirty="0" smtClean="0">
                <a:solidFill>
                  <a:srgbClr val="996633"/>
                </a:solidFill>
                <a:latin typeface="Lucida Handwriting" pitchFamily="66" charset="0"/>
              </a:rPr>
              <a:t>l</a:t>
            </a:r>
            <a:r>
              <a:rPr lang="es-MX" sz="3200" b="1" dirty="0" smtClean="0">
                <a:solidFill>
                  <a:schemeClr val="accent6">
                    <a:lumMod val="60000"/>
                    <a:lumOff val="40000"/>
                  </a:schemeClr>
                </a:solidFill>
                <a:latin typeface="Lucida Handwriting" pitchFamily="66" charset="0"/>
              </a:rPr>
              <a:t>u</a:t>
            </a:r>
            <a:r>
              <a:rPr lang="es-MX" sz="3200" b="1" dirty="0" smtClean="0">
                <a:solidFill>
                  <a:srgbClr val="FF6699"/>
                </a:solidFill>
                <a:latin typeface="Lucida Handwriting" pitchFamily="66" charset="0"/>
              </a:rPr>
              <a:t>m</a:t>
            </a:r>
            <a:r>
              <a:rPr lang="es-MX" sz="3200" b="1" dirty="0" smtClean="0">
                <a:solidFill>
                  <a:schemeClr val="bg2">
                    <a:lumMod val="50000"/>
                  </a:schemeClr>
                </a:solidFill>
                <a:latin typeface="Lucida Handwriting" pitchFamily="66" charset="0"/>
              </a:rPr>
              <a:t>n</a:t>
            </a:r>
            <a:r>
              <a:rPr lang="es-MX" sz="3200" b="1" dirty="0" smtClean="0">
                <a:solidFill>
                  <a:schemeClr val="accent2"/>
                </a:solidFill>
                <a:latin typeface="Lucida Handwriting" pitchFamily="66" charset="0"/>
              </a:rPr>
              <a:t>a</a:t>
            </a:r>
            <a:endParaRPr lang="es-MX" sz="3200" b="1" dirty="0">
              <a:solidFill>
                <a:schemeClr val="accent2"/>
              </a:solidFill>
              <a:latin typeface="Lucida Handwriting" pitchFamily="66"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 y="584775"/>
            <a:ext cx="6857999" cy="848092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0" y="584775"/>
            <a:ext cx="4156365" cy="1077218"/>
          </a:xfrm>
          <a:prstGeom prst="rect">
            <a:avLst/>
          </a:prstGeom>
          <a:solidFill>
            <a:schemeClr val="accent4">
              <a:lumMod val="20000"/>
              <a:lumOff val="80000"/>
            </a:schemeClr>
          </a:solidFill>
        </p:spPr>
        <p:txBody>
          <a:bodyPr wrap="square" rtlCol="0">
            <a:spAutoFit/>
          </a:bodyPr>
          <a:lstStyle/>
          <a:p>
            <a:pPr algn="ctr"/>
            <a:r>
              <a:rPr lang="es-MX" sz="1600" b="1" dirty="0" smtClean="0">
                <a:solidFill>
                  <a:srgbClr val="996633"/>
                </a:solidFill>
                <a:latin typeface="Century Gothic" panose="020B0502020202020204" pitchFamily="34" charset="0"/>
              </a:rPr>
              <a:t>J.N. María L. Pérez de Arreola</a:t>
            </a:r>
          </a:p>
          <a:p>
            <a:pPr algn="ctr"/>
            <a:r>
              <a:rPr lang="es-MX" sz="1600" b="1" dirty="0" smtClean="0">
                <a:solidFill>
                  <a:srgbClr val="FF6699"/>
                </a:solidFill>
                <a:latin typeface="Century Gothic" panose="020B0502020202020204" pitchFamily="34" charset="0"/>
              </a:rPr>
              <a:t>2° C y 3° Sección B</a:t>
            </a:r>
          </a:p>
          <a:p>
            <a:pPr algn="ctr"/>
            <a:r>
              <a:rPr lang="es-MX" sz="1600" b="1" dirty="0" smtClean="0">
                <a:solidFill>
                  <a:srgbClr val="00B0F0"/>
                </a:solidFill>
                <a:latin typeface="Century Gothic" panose="020B0502020202020204" pitchFamily="34" charset="0"/>
              </a:rPr>
              <a:t>Educadora practicante</a:t>
            </a:r>
            <a:r>
              <a:rPr lang="es-MX" sz="1600" b="1" dirty="0" smtClean="0">
                <a:solidFill>
                  <a:srgbClr val="0070C0"/>
                </a:solidFill>
                <a:latin typeface="Century Gothic" panose="020B0502020202020204" pitchFamily="34" charset="0"/>
              </a:rPr>
              <a:t>: </a:t>
            </a:r>
            <a:r>
              <a:rPr lang="es-MX" sz="1600" b="1" dirty="0" smtClean="0">
                <a:solidFill>
                  <a:srgbClr val="7030A0"/>
                </a:solidFill>
                <a:latin typeface="Century Gothic" panose="020B0502020202020204" pitchFamily="34" charset="0"/>
              </a:rPr>
              <a:t>Jimena Guadalupe Charles H.</a:t>
            </a:r>
          </a:p>
        </p:txBody>
      </p:sp>
      <p:sp>
        <p:nvSpPr>
          <p:cNvPr id="8" name="CuadroTexto 7"/>
          <p:cNvSpPr txBox="1"/>
          <p:nvPr/>
        </p:nvSpPr>
        <p:spPr>
          <a:xfrm>
            <a:off x="4006359" y="1166265"/>
            <a:ext cx="2701635" cy="369332"/>
          </a:xfrm>
          <a:prstGeom prst="rect">
            <a:avLst/>
          </a:prstGeom>
          <a:noFill/>
        </p:spPr>
        <p:txBody>
          <a:bodyPr wrap="square" rtlCol="0">
            <a:spAutoFit/>
          </a:bodyPr>
          <a:lstStyle/>
          <a:p>
            <a:pPr algn="ctr"/>
            <a:r>
              <a:rPr lang="es-MX" b="1" dirty="0" smtClean="0">
                <a:latin typeface="Century Gothic" panose="020B0502020202020204" pitchFamily="34" charset="0"/>
              </a:rPr>
              <a:t>20</a:t>
            </a:r>
            <a:r>
              <a:rPr lang="es-MX" b="1" dirty="0" smtClean="0">
                <a:latin typeface="Century Gothic" panose="020B0502020202020204" pitchFamily="34" charset="0"/>
              </a:rPr>
              <a:t> </a:t>
            </a:r>
            <a:r>
              <a:rPr lang="es-MX" b="1" dirty="0" smtClean="0">
                <a:latin typeface="Century Gothic" panose="020B0502020202020204" pitchFamily="34" charset="0"/>
              </a:rPr>
              <a:t>de Abril de 2021</a:t>
            </a:r>
            <a:endParaRPr lang="es-MX" b="1" dirty="0">
              <a:latin typeface="Century Gothic" panose="020B0502020202020204" pitchFamily="34" charset="0"/>
            </a:endParaRPr>
          </a:p>
        </p:txBody>
      </p:sp>
      <p:sp>
        <p:nvSpPr>
          <p:cNvPr id="12" name="Estrella de 5 puntas 11"/>
          <p:cNvSpPr/>
          <p:nvPr/>
        </p:nvSpPr>
        <p:spPr>
          <a:xfrm>
            <a:off x="4410174"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strella de 5 puntas 12"/>
          <p:cNvSpPr/>
          <p:nvPr/>
        </p:nvSpPr>
        <p:spPr>
          <a:xfrm>
            <a:off x="6159126"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306512" y="6575143"/>
            <a:ext cx="6182423" cy="1938992"/>
          </a:xfrm>
          <a:prstGeom prst="rect">
            <a:avLst/>
          </a:prstGeom>
          <a:noFill/>
        </p:spPr>
        <p:txBody>
          <a:bodyPr wrap="square" rtlCol="0">
            <a:spAutoFit/>
          </a:bodyPr>
          <a:lstStyle/>
          <a:p>
            <a:pPr algn="just">
              <a:lnSpc>
                <a:spcPct val="200000"/>
              </a:lnSpc>
            </a:pPr>
            <a:r>
              <a:rPr lang="es-MX" sz="1200" dirty="0" smtClean="0">
                <a:latin typeface="Century Gothic" panose="020B0502020202020204" pitchFamily="34" charset="0"/>
              </a:rPr>
              <a:t>El día de </a:t>
            </a:r>
            <a:r>
              <a:rPr lang="es-MX" sz="1200" dirty="0" smtClean="0">
                <a:latin typeface="Century Gothic" panose="020B0502020202020204" pitchFamily="34" charset="0"/>
              </a:rPr>
              <a:t>hoy</a:t>
            </a:r>
            <a:r>
              <a:rPr lang="es-MX" sz="1200" dirty="0">
                <a:latin typeface="Century Gothic" panose="020B0502020202020204" pitchFamily="34" charset="0"/>
              </a:rPr>
              <a:t> </a:t>
            </a:r>
            <a:r>
              <a:rPr lang="es-MX" sz="1200" dirty="0" smtClean="0">
                <a:latin typeface="Century Gothic" panose="020B0502020202020204" pitchFamily="34" charset="0"/>
              </a:rPr>
              <a:t>la asistencia fue menor en relación con clases anteriores, algunos padres de familia se comunicaron para informar que tenían inconvenientes con la luz eléctrica o el internet, sin embargo, está disponible el vídeo de la sesión en la plataforma de Facebook, y se han puesto al corriente con las evidencias correspondientes. </a:t>
            </a:r>
            <a:endParaRPr lang="es-MX" sz="1200" dirty="0" smtClean="0">
              <a:latin typeface="Century Gothic" panose="020B0502020202020204" pitchFamily="34" charset="0"/>
            </a:endParaRPr>
          </a:p>
        </p:txBody>
      </p:sp>
      <p:sp>
        <p:nvSpPr>
          <p:cNvPr id="15" name="CuadroTexto 14"/>
          <p:cNvSpPr txBox="1"/>
          <p:nvPr/>
        </p:nvSpPr>
        <p:spPr>
          <a:xfrm>
            <a:off x="2348880" y="5719074"/>
            <a:ext cx="4351987" cy="400110"/>
          </a:xfrm>
          <a:prstGeom prst="rect">
            <a:avLst/>
          </a:prstGeom>
          <a:solidFill>
            <a:srgbClr val="E6B8D9"/>
          </a:solidFill>
          <a:ln>
            <a:solidFill>
              <a:srgbClr val="E6B8D9"/>
            </a:solidFill>
          </a:ln>
        </p:spPr>
        <p:txBody>
          <a:bodyPr wrap="square" rtlCol="0">
            <a:spAutoFit/>
          </a:bodyPr>
          <a:lstStyle/>
          <a:p>
            <a:r>
              <a:rPr lang="es-MX" sz="1000" dirty="0" smtClean="0">
                <a:latin typeface="Century Gothic" pitchFamily="34" charset="0"/>
              </a:rPr>
              <a:t>7 </a:t>
            </a:r>
            <a:r>
              <a:rPr lang="es-MX" sz="1000" dirty="0" smtClean="0">
                <a:latin typeface="Century Gothic" pitchFamily="34" charset="0"/>
              </a:rPr>
              <a:t>alumnos </a:t>
            </a:r>
            <a:r>
              <a:rPr lang="es-MX" sz="1000" dirty="0" smtClean="0">
                <a:latin typeface="Century Gothic" pitchFamily="34" charset="0"/>
              </a:rPr>
              <a:t>de 2º y 7  alumnos de 3º en la conexión vía Zoom. </a:t>
            </a:r>
          </a:p>
          <a:p>
            <a:r>
              <a:rPr lang="es-MX" sz="1000" dirty="0" smtClean="0">
                <a:latin typeface="Century Gothic" pitchFamily="34" charset="0"/>
              </a:rPr>
              <a:t>Las evidencias se cargan los días viernes </a:t>
            </a:r>
            <a:r>
              <a:rPr lang="es-MX" sz="800" dirty="0" smtClean="0">
                <a:latin typeface="Century Gothic" pitchFamily="34" charset="0"/>
              </a:rPr>
              <a:t> </a:t>
            </a:r>
            <a:r>
              <a:rPr lang="es-MX" sz="1000" dirty="0" smtClean="0">
                <a:latin typeface="Century Gothic" pitchFamily="34" charset="0"/>
              </a:rPr>
              <a:t>en Facebook. </a:t>
            </a:r>
            <a:endParaRPr lang="es-MX" sz="1000" dirty="0">
              <a:latin typeface="Century Gothic" pitchFamily="34" charset="0"/>
            </a:endParaRPr>
          </a:p>
        </p:txBody>
      </p:sp>
      <p:cxnSp>
        <p:nvCxnSpPr>
          <p:cNvPr id="17" name="Conector curvado 16"/>
          <p:cNvCxnSpPr/>
          <p:nvPr/>
        </p:nvCxnSpPr>
        <p:spPr>
          <a:xfrm rot="16200000" flipH="1">
            <a:off x="5545422" y="4867081"/>
            <a:ext cx="1183530" cy="159328"/>
          </a:xfrm>
          <a:prstGeom prst="curvedConnector3">
            <a:avLst>
              <a:gd name="adj1" fmla="val 50000"/>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2" name="1 Elipse"/>
          <p:cNvSpPr/>
          <p:nvPr/>
        </p:nvSpPr>
        <p:spPr>
          <a:xfrm>
            <a:off x="5517230" y="1964557"/>
            <a:ext cx="338437" cy="216024"/>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strella de 5 puntas 11"/>
          <p:cNvSpPr/>
          <p:nvPr/>
        </p:nvSpPr>
        <p:spPr>
          <a:xfrm>
            <a:off x="4410174" y="3555989"/>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9047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393382"/>
          </a:xfrm>
          <a:prstGeom prst="rect">
            <a:avLst/>
          </a:prstGeom>
        </p:spPr>
      </p:pic>
      <p:sp>
        <p:nvSpPr>
          <p:cNvPr id="5" name="CuadroTexto 4"/>
          <p:cNvSpPr txBox="1"/>
          <p:nvPr/>
        </p:nvSpPr>
        <p:spPr>
          <a:xfrm>
            <a:off x="1801337" y="5301009"/>
            <a:ext cx="2088312" cy="369332"/>
          </a:xfrm>
          <a:prstGeom prst="rect">
            <a:avLst/>
          </a:prstGeom>
          <a:solidFill>
            <a:schemeClr val="accent4">
              <a:lumMod val="20000"/>
              <a:lumOff val="80000"/>
            </a:schemeClr>
          </a:solidFill>
        </p:spPr>
        <p:txBody>
          <a:bodyPr wrap="square" rtlCol="0">
            <a:spAutoFit/>
          </a:bodyPr>
          <a:lstStyle/>
          <a:p>
            <a:pPr algn="ctr"/>
            <a:r>
              <a:rPr lang="es-MX" b="1" spc="300" dirty="0" smtClean="0">
                <a:latin typeface="Century Gothic" panose="020B0502020202020204" pitchFamily="34" charset="0"/>
              </a:rPr>
              <a:t>Fotografías </a:t>
            </a:r>
            <a:endParaRPr lang="es-MX" b="1" spc="300" dirty="0">
              <a:latin typeface="Century Gothic" panose="020B0502020202020204" pitchFamily="34" charset="0"/>
            </a:endParaRPr>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3753" b="89008" l="3355" r="95847">
                        <a14:foregroundMark x1="16933" y1="20375" x2="18690" y2="32976"/>
                        <a14:foregroundMark x1="48083" y1="22788" x2="48882" y2="36729"/>
                        <a14:foregroundMark x1="77796" y1="20107" x2="77796" y2="31635"/>
                      </a14:backgroundRemoval>
                    </a14:imgEffect>
                  </a14:imgLayer>
                </a14:imgProps>
              </a:ext>
            </a:extLst>
          </a:blip>
          <a:srcRect l="7131" t="12954" r="4806" b="12174"/>
          <a:stretch/>
        </p:blipFill>
        <p:spPr>
          <a:xfrm>
            <a:off x="459052" y="5334587"/>
            <a:ext cx="4821772" cy="3717462"/>
          </a:xfrm>
          <a:prstGeom prst="rect">
            <a:avLst/>
          </a:prstGeom>
        </p:spPr>
      </p:pic>
      <p:sp>
        <p:nvSpPr>
          <p:cNvPr id="2" name="1 Rectángulo"/>
          <p:cNvSpPr/>
          <p:nvPr/>
        </p:nvSpPr>
        <p:spPr>
          <a:xfrm>
            <a:off x="459052" y="586373"/>
            <a:ext cx="5713002" cy="4870564"/>
          </a:xfrm>
          <a:prstGeom prst="rect">
            <a:avLst/>
          </a:prstGeom>
        </p:spPr>
        <p:txBody>
          <a:bodyPr wrap="square">
            <a:spAutoFit/>
          </a:bodyPr>
          <a:lstStyle/>
          <a:p>
            <a:pPr>
              <a:lnSpc>
                <a:spcPct val="150000"/>
              </a:lnSpc>
            </a:pPr>
            <a:r>
              <a:rPr lang="es-MX" sz="900" b="1" dirty="0" smtClean="0">
                <a:latin typeface="Century Gothic" pitchFamily="34" charset="0"/>
              </a:rPr>
              <a:t>De la intervención de la clase virtual reflexiona acerca de:</a:t>
            </a:r>
          </a:p>
          <a:p>
            <a:pPr>
              <a:lnSpc>
                <a:spcPct val="150000"/>
              </a:lnSpc>
            </a:pPr>
            <a:r>
              <a:rPr lang="es-MX" sz="900" b="1" dirty="0" smtClean="0">
                <a:solidFill>
                  <a:schemeClr val="accent2"/>
                </a:solidFill>
                <a:latin typeface="Century Gothic" pitchFamily="34" charset="0"/>
              </a:rPr>
              <a:t>¿Cómo desarrollé la clase?</a:t>
            </a:r>
            <a:r>
              <a:rPr lang="es-MX" sz="900" dirty="0" smtClean="0">
                <a:solidFill>
                  <a:schemeClr val="accent2"/>
                </a:solidFill>
                <a:latin typeface="Century Gothic" pitchFamily="34" charset="0"/>
              </a:rPr>
              <a:t> </a:t>
            </a:r>
            <a:r>
              <a:rPr lang="es-MX" sz="900" dirty="0">
                <a:latin typeface="Century Gothic" pitchFamily="34" charset="0"/>
              </a:rPr>
              <a:t> </a:t>
            </a:r>
            <a:endParaRPr lang="es-MX" sz="900" dirty="0" smtClean="0">
              <a:latin typeface="Century Gothic" pitchFamily="34" charset="0"/>
            </a:endParaRPr>
          </a:p>
          <a:p>
            <a:pPr>
              <a:lnSpc>
                <a:spcPct val="150000"/>
              </a:lnSpc>
            </a:pPr>
            <a:r>
              <a:rPr lang="es-MX" sz="900" dirty="0" smtClean="0">
                <a:latin typeface="Century Gothic" pitchFamily="34" charset="0"/>
              </a:rPr>
              <a:t>Desarrollé las clases con </a:t>
            </a:r>
            <a:r>
              <a:rPr lang="es-MX" sz="900" dirty="0" smtClean="0">
                <a:latin typeface="Century Gothic" pitchFamily="34" charset="0"/>
              </a:rPr>
              <a:t>buen entusiasmo y actitud ante las repuestas positivas de los alumnos, quizá se trate del mismo número de niños los que participan y asisten a las sesiones virtuales, aproximadamente la mitad del grupo, sin embargo, he percibido el alcance de los aprendizajes esperados, su constancia ha sido clave y los padres de familia han externado que el ambiente de trabajo ha resultado favorecedor, es la mejor recompensa. </a:t>
            </a:r>
            <a:r>
              <a:rPr lang="es-MX" sz="900" dirty="0" smtClean="0">
                <a:latin typeface="Century Gothic" pitchFamily="34" charset="0"/>
              </a:rPr>
              <a:t>Después de dar la bienvenida a la reunión, nos saludamos y comenzaron a platicar acerca de las actividades que realizan en un día, me sorprendió la manera en cómo organizan cada acción, y la noción del tiempo, principalmente con 2º. </a:t>
            </a:r>
            <a:r>
              <a:rPr lang="es-MX" sz="900" dirty="0" smtClean="0">
                <a:latin typeface="Century Gothic" pitchFamily="34" charset="0"/>
              </a:rPr>
              <a:t>Observaron las imágenes de la presentación, posteriormente organizaron las secuencias en el orden correcto, esto en forma de juego interactivo con animaciones. </a:t>
            </a:r>
            <a:r>
              <a:rPr lang="es-MX" sz="900" dirty="0" smtClean="0">
                <a:latin typeface="Century Gothic" pitchFamily="34" charset="0"/>
              </a:rPr>
              <a:t>Al final, se les encargó una tarea referente al tema, se aclararon dudas y brind</a:t>
            </a:r>
            <a:r>
              <a:rPr lang="es-MX" sz="900" dirty="0" smtClean="0">
                <a:latin typeface="Century Gothic" pitchFamily="34" charset="0"/>
              </a:rPr>
              <a:t>é indicaciones para mañana, de igual forma se les agradeció su asistencia. </a:t>
            </a:r>
            <a:endParaRPr lang="es-MX" sz="900" dirty="0" smtClean="0">
              <a:latin typeface="Century Gothic" pitchFamily="34" charset="0"/>
            </a:endParaRPr>
          </a:p>
          <a:p>
            <a:pPr>
              <a:lnSpc>
                <a:spcPct val="150000"/>
              </a:lnSpc>
            </a:pPr>
            <a:r>
              <a:rPr lang="es-MX" sz="900" b="1" dirty="0" smtClean="0">
                <a:solidFill>
                  <a:schemeClr val="accent2"/>
                </a:solidFill>
                <a:latin typeface="Century Gothic" pitchFamily="34" charset="0"/>
              </a:rPr>
              <a:t>¿</a:t>
            </a:r>
            <a:r>
              <a:rPr lang="es-MX" sz="900" b="1" dirty="0" smtClean="0">
                <a:solidFill>
                  <a:schemeClr val="accent2"/>
                </a:solidFill>
                <a:latin typeface="Century Gothic" pitchFamily="34" charset="0"/>
              </a:rPr>
              <a:t>Qué mejoras puedo realizar? </a:t>
            </a:r>
            <a:r>
              <a:rPr lang="es-MX" sz="900" dirty="0" smtClean="0">
                <a:latin typeface="Century Gothic" pitchFamily="34" charset="0"/>
              </a:rPr>
              <a:t> </a:t>
            </a:r>
            <a:r>
              <a:rPr lang="es-MX" sz="900" dirty="0" smtClean="0">
                <a:latin typeface="Century Gothic" pitchFamily="34" charset="0"/>
              </a:rPr>
              <a:t>Hay momentos en los que la participación es activa, tanto en las sesiones virtuales, como en el grupo de WhatsApp</a:t>
            </a:r>
            <a:r>
              <a:rPr lang="es-MX" sz="900" dirty="0">
                <a:latin typeface="Century Gothic" pitchFamily="34" charset="0"/>
              </a:rPr>
              <a:t> </a:t>
            </a:r>
            <a:r>
              <a:rPr lang="es-MX" sz="900" dirty="0" smtClean="0">
                <a:latin typeface="Century Gothic" pitchFamily="34" charset="0"/>
              </a:rPr>
              <a:t>y la carga de evidencias en Facebook, por otra parte, hay días en los que resulta todo lo contrario, debo buscar estrategias que permitan tener un equilibrio de dicha participación,  con la finalidad de que ésta sea constante y no sólo repentina. </a:t>
            </a:r>
            <a:endParaRPr lang="es-MX" sz="900" dirty="0" smtClean="0">
              <a:latin typeface="Century Gothic" pitchFamily="34" charset="0"/>
            </a:endParaRPr>
          </a:p>
          <a:p>
            <a:pPr>
              <a:lnSpc>
                <a:spcPct val="150000"/>
              </a:lnSpc>
            </a:pPr>
            <a:r>
              <a:rPr lang="es-MX" sz="900" b="1" dirty="0" smtClean="0">
                <a:solidFill>
                  <a:schemeClr val="accent2"/>
                </a:solidFill>
                <a:latin typeface="Century Gothic" pitchFamily="34" charset="0"/>
              </a:rPr>
              <a:t>Señalar </a:t>
            </a:r>
            <a:r>
              <a:rPr lang="es-MX" sz="900" b="1" dirty="0" smtClean="0">
                <a:solidFill>
                  <a:schemeClr val="accent2"/>
                </a:solidFill>
                <a:latin typeface="Century Gothic" pitchFamily="34" charset="0"/>
              </a:rPr>
              <a:t>y describir cómo se realizó la evaluación del aprendizaje esperado: </a:t>
            </a:r>
            <a:r>
              <a:rPr lang="es-MX" sz="900" dirty="0">
                <a:latin typeface="Century Gothic" pitchFamily="34" charset="0"/>
              </a:rPr>
              <a:t> </a:t>
            </a:r>
            <a:r>
              <a:rPr lang="es-MX" sz="900" dirty="0" smtClean="0">
                <a:latin typeface="Century Gothic" pitchFamily="34" charset="0"/>
              </a:rPr>
              <a:t>La evaluación del aprendizaje esperado se realizó al observar directamente el proceso </a:t>
            </a:r>
            <a:r>
              <a:rPr lang="es-MX" sz="900" dirty="0" smtClean="0">
                <a:latin typeface="Century Gothic" pitchFamily="34" charset="0"/>
              </a:rPr>
              <a:t>para ordenar las actividades diarias </a:t>
            </a:r>
            <a:r>
              <a:rPr lang="es-MX" sz="900" dirty="0" smtClean="0">
                <a:latin typeface="Century Gothic" pitchFamily="34" charset="0"/>
              </a:rPr>
              <a:t>de </a:t>
            </a:r>
            <a:r>
              <a:rPr lang="es-MX" sz="900" dirty="0" smtClean="0">
                <a:latin typeface="Century Gothic" pitchFamily="34" charset="0"/>
              </a:rPr>
              <a:t>cada alumno, todos lo hicieron de manera autónoma, </a:t>
            </a:r>
            <a:r>
              <a:rPr lang="es-MX" sz="900" dirty="0" smtClean="0">
                <a:latin typeface="Century Gothic" pitchFamily="34" charset="0"/>
              </a:rPr>
              <a:t>también fue primordial la reflexión a la que ellos llegaron referente a porqué hay acciones que se realizan en la mañana  o en la noche, además de cómo cambian las actividades de cada persona, pues estas dependen de sus necesidades. De igual forma están presentes los indicadores de la ev. Continua. </a:t>
            </a:r>
            <a:endParaRPr lang="es-MX" sz="900" dirty="0" smtClean="0">
              <a:latin typeface="Century Gothic" pitchFamily="34" charset="0"/>
            </a:endParaRPr>
          </a:p>
        </p:txBody>
      </p:sp>
      <p:sp>
        <p:nvSpPr>
          <p:cNvPr id="7" name="6 Rectángulo"/>
          <p:cNvSpPr/>
          <p:nvPr/>
        </p:nvSpPr>
        <p:spPr>
          <a:xfrm>
            <a:off x="548680" y="8231015"/>
            <a:ext cx="2448272" cy="200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596"/>
          <a:stretch/>
        </p:blipFill>
        <p:spPr bwMode="auto">
          <a:xfrm>
            <a:off x="459052" y="6438473"/>
            <a:ext cx="1457780" cy="173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5261" t="13442" r="14753" b="18093"/>
          <a:stretch/>
        </p:blipFill>
        <p:spPr bwMode="auto">
          <a:xfrm>
            <a:off x="2030986" y="6438473"/>
            <a:ext cx="1542030" cy="199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1468" b="10861"/>
          <a:stretch/>
        </p:blipFill>
        <p:spPr bwMode="auto">
          <a:xfrm>
            <a:off x="3626545" y="6353256"/>
            <a:ext cx="1656184" cy="168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333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489</Words>
  <Application>Microsoft Office PowerPoint</Application>
  <PresentationFormat>Presentación en pantalla (4:3)</PresentationFormat>
  <Paragraphs>17</Paragraphs>
  <Slides>3</Slides>
  <Notes>1</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6</cp:revision>
  <dcterms:created xsi:type="dcterms:W3CDTF">2021-04-20T18:26:53Z</dcterms:created>
  <dcterms:modified xsi:type="dcterms:W3CDTF">2021-04-20T19:22:54Z</dcterms:modified>
</cp:coreProperties>
</file>