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Lst>
  <p:sldSz cx="7559675"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35" autoAdjust="0"/>
    <p:restoredTop sz="94660"/>
  </p:normalViewPr>
  <p:slideViewPr>
    <p:cSldViewPr snapToGrid="0" showGuides="1">
      <p:cViewPr>
        <p:scale>
          <a:sx n="50" d="100"/>
          <a:sy n="50" d="100"/>
        </p:scale>
        <p:origin x="2484" y="24"/>
      </p:cViewPr>
      <p:guideLst>
        <p:guide orient="horz" pos="3175"/>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649770"/>
            <a:ext cx="6425724" cy="3509551"/>
          </a:xfrm>
        </p:spPr>
        <p:txBody>
          <a:bodyPr anchor="b"/>
          <a:lstStyle>
            <a:lvl1pPr algn="ctr">
              <a:defRPr sz="496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294662"/>
            <a:ext cx="5669756" cy="2433817"/>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350879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236079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36700"/>
            <a:ext cx="1630055"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36700"/>
            <a:ext cx="4795669"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1815057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356534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513159"/>
            <a:ext cx="6520220" cy="4193259"/>
          </a:xfrm>
        </p:spPr>
        <p:txBody>
          <a:bodyPr anchor="b"/>
          <a:lstStyle>
            <a:lvl1pPr>
              <a:defRPr sz="496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746088"/>
            <a:ext cx="6520220" cy="2205136"/>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3248578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456499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36702"/>
            <a:ext cx="6520220"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3" y="2471154"/>
            <a:ext cx="3198096"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4" name="Content Placeholder 3"/>
          <p:cNvSpPr>
            <a:spLocks noGrp="1"/>
          </p:cNvSpPr>
          <p:nvPr>
            <p:ph sz="half" idx="2"/>
          </p:nvPr>
        </p:nvSpPr>
        <p:spPr>
          <a:xfrm>
            <a:off x="520713" y="3682228"/>
            <a:ext cx="3198096"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471154"/>
            <a:ext cx="3213847"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682228"/>
            <a:ext cx="32138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2459390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4144533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1895332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451426"/>
            <a:ext cx="3827085" cy="716377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2070133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451426"/>
            <a:ext cx="3827085" cy="716377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F1C2DAB-8F10-42AE-93A9-FCBE010A82EB}" type="datetimeFigureOut">
              <a:rPr lang="es-MX" smtClean="0"/>
              <a:t>20/04/2021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F9E765E6-DBED-410B-8F7C-FCB63EF8F373}" type="slidenum">
              <a:rPr lang="es-MX" smtClean="0"/>
              <a:t>‹Nº›</a:t>
            </a:fld>
            <a:endParaRPr lang="es-MX" dirty="0"/>
          </a:p>
        </p:txBody>
      </p:sp>
    </p:spTree>
    <p:extLst>
      <p:ext uri="{BB962C8B-B14F-4D97-AF65-F5344CB8AC3E}">
        <p14:creationId xmlns:p14="http://schemas.microsoft.com/office/powerpoint/2010/main" val="232174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36702"/>
            <a:ext cx="6520220"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683500"/>
            <a:ext cx="6520220"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343248"/>
            <a:ext cx="1700927" cy="536700"/>
          </a:xfrm>
          <a:prstGeom prst="rect">
            <a:avLst/>
          </a:prstGeom>
        </p:spPr>
        <p:txBody>
          <a:bodyPr vert="horz" lIns="91440" tIns="45720" rIns="91440" bIns="45720" rtlCol="0" anchor="ctr"/>
          <a:lstStyle>
            <a:lvl1pPr algn="l">
              <a:defRPr sz="992">
                <a:solidFill>
                  <a:schemeClr val="tx1">
                    <a:tint val="75000"/>
                  </a:schemeClr>
                </a:solidFill>
              </a:defRPr>
            </a:lvl1pPr>
          </a:lstStyle>
          <a:p>
            <a:fld id="{AF1C2DAB-8F10-42AE-93A9-FCBE010A82EB}" type="datetimeFigureOut">
              <a:rPr lang="es-MX" smtClean="0"/>
              <a:t>20/04/2021</a:t>
            </a:fld>
            <a:endParaRPr lang="es-MX" dirty="0"/>
          </a:p>
        </p:txBody>
      </p:sp>
      <p:sp>
        <p:nvSpPr>
          <p:cNvPr id="5" name="Footer Placeholder 4"/>
          <p:cNvSpPr>
            <a:spLocks noGrp="1"/>
          </p:cNvSpPr>
          <p:nvPr>
            <p:ph type="ftr" sz="quarter" idx="3"/>
          </p:nvPr>
        </p:nvSpPr>
        <p:spPr>
          <a:xfrm>
            <a:off x="2504143" y="9343248"/>
            <a:ext cx="2551390" cy="53670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339020" y="9343248"/>
            <a:ext cx="1700927" cy="536700"/>
          </a:xfrm>
          <a:prstGeom prst="rect">
            <a:avLst/>
          </a:prstGeom>
        </p:spPr>
        <p:txBody>
          <a:bodyPr vert="horz" lIns="91440" tIns="45720" rIns="91440" bIns="45720" rtlCol="0" anchor="ctr"/>
          <a:lstStyle>
            <a:lvl1pPr algn="r">
              <a:defRPr sz="992">
                <a:solidFill>
                  <a:schemeClr val="tx1">
                    <a:tint val="75000"/>
                  </a:schemeClr>
                </a:solidFill>
              </a:defRPr>
            </a:lvl1pPr>
          </a:lstStyle>
          <a:p>
            <a:fld id="{F9E765E6-DBED-410B-8F7C-FCB63EF8F373}" type="slidenum">
              <a:rPr lang="es-MX" smtClean="0"/>
              <a:t>‹Nº›</a:t>
            </a:fld>
            <a:endParaRPr lang="es-MX" dirty="0"/>
          </a:p>
        </p:txBody>
      </p:sp>
    </p:spTree>
    <p:extLst>
      <p:ext uri="{BB962C8B-B14F-4D97-AF65-F5344CB8AC3E}">
        <p14:creationId xmlns:p14="http://schemas.microsoft.com/office/powerpoint/2010/main" val="322877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5D5603C-13B0-47CB-87A7-911976505E4A}"/>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23926" y="1344261"/>
            <a:ext cx="6163765" cy="6538854"/>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A4864214-8F64-4B83-A5DE-92592901AB2D}"/>
              </a:ext>
            </a:extLst>
          </p:cNvPr>
          <p:cNvSpPr/>
          <p:nvPr/>
        </p:nvSpPr>
        <p:spPr>
          <a:xfrm>
            <a:off x="297929" y="415174"/>
            <a:ext cx="3496791" cy="545662"/>
          </a:xfrm>
          <a:prstGeom prst="rect">
            <a:avLst/>
          </a:prstGeom>
        </p:spPr>
        <p:txBody>
          <a:bodyPr wrap="none">
            <a:spAutoFit/>
          </a:bodyPr>
          <a:lstStyle/>
          <a:p>
            <a:pPr marL="300650" indent="-300650">
              <a:buFont typeface="Wingdings" panose="05000000000000000000" pitchFamily="2" charset="2"/>
              <a:buChar char="Ø"/>
            </a:pPr>
            <a:r>
              <a:rPr lang="es-MX" sz="2946" dirty="0">
                <a:solidFill>
                  <a:schemeClr val="accent1"/>
                </a:solidFill>
                <a:latin typeface="Ink Free" panose="03080402000500000000" pitchFamily="66" charset="0"/>
              </a:rPr>
              <a:t>Diario de la alumna</a:t>
            </a:r>
            <a:endParaRPr lang="es-MX" sz="2946" dirty="0">
              <a:solidFill>
                <a:schemeClr val="accent1"/>
              </a:solidFill>
            </a:endParaRPr>
          </a:p>
        </p:txBody>
      </p:sp>
      <p:sp>
        <p:nvSpPr>
          <p:cNvPr id="6" name="CuadroTexto 5">
            <a:extLst>
              <a:ext uri="{FF2B5EF4-FFF2-40B4-BE49-F238E27FC236}">
                <a16:creationId xmlns:a16="http://schemas.microsoft.com/office/drawing/2014/main" id="{E30FF41B-9B3F-4FA2-9299-43298DB9BACA}"/>
              </a:ext>
            </a:extLst>
          </p:cNvPr>
          <p:cNvSpPr txBox="1"/>
          <p:nvPr/>
        </p:nvSpPr>
        <p:spPr>
          <a:xfrm>
            <a:off x="297927" y="914065"/>
            <a:ext cx="3457582" cy="1258293"/>
          </a:xfrm>
          <a:prstGeom prst="rect">
            <a:avLst/>
          </a:prstGeom>
          <a:solidFill>
            <a:schemeClr val="bg2">
              <a:lumMod val="90000"/>
            </a:schemeClr>
          </a:solidFill>
        </p:spPr>
        <p:txBody>
          <a:bodyPr wrap="square" rtlCol="0">
            <a:spAutoFit/>
          </a:bodyPr>
          <a:lstStyle/>
          <a:p>
            <a:pPr algn="ctr"/>
            <a:endParaRPr lang="es-MX" sz="1894" dirty="0"/>
          </a:p>
          <a:p>
            <a:pPr algn="ctr"/>
            <a:endParaRPr lang="es-MX" sz="1894" dirty="0"/>
          </a:p>
          <a:p>
            <a:pPr algn="ctr"/>
            <a:endParaRPr lang="es-MX" sz="1894" dirty="0"/>
          </a:p>
          <a:p>
            <a:pPr algn="ctr"/>
            <a:endParaRPr lang="es-MX" sz="1894" dirty="0"/>
          </a:p>
        </p:txBody>
      </p:sp>
      <p:pic>
        <p:nvPicPr>
          <p:cNvPr id="7" name="Imagen 6">
            <a:extLst>
              <a:ext uri="{FF2B5EF4-FFF2-40B4-BE49-F238E27FC236}">
                <a16:creationId xmlns:a16="http://schemas.microsoft.com/office/drawing/2014/main" id="{EE1E30FC-BE54-4826-9475-239779B5B45E}"/>
              </a:ext>
            </a:extLst>
          </p:cNvPr>
          <p:cNvPicPr>
            <a:picLocks noChangeAspect="1"/>
          </p:cNvPicPr>
          <p:nvPr/>
        </p:nvPicPr>
        <p:blipFill>
          <a:blip r:embed="rId3"/>
          <a:stretch>
            <a:fillRect/>
          </a:stretch>
        </p:blipFill>
        <p:spPr>
          <a:xfrm>
            <a:off x="458558" y="6991961"/>
            <a:ext cx="1132055" cy="2764510"/>
          </a:xfrm>
          <a:prstGeom prst="rect">
            <a:avLst/>
          </a:prstGeom>
        </p:spPr>
      </p:pic>
      <p:sp>
        <p:nvSpPr>
          <p:cNvPr id="8" name="CuadroTexto 7">
            <a:extLst>
              <a:ext uri="{FF2B5EF4-FFF2-40B4-BE49-F238E27FC236}">
                <a16:creationId xmlns:a16="http://schemas.microsoft.com/office/drawing/2014/main" id="{2F8060AB-7111-4017-88B0-763536F4DFBB}"/>
              </a:ext>
            </a:extLst>
          </p:cNvPr>
          <p:cNvSpPr txBox="1"/>
          <p:nvPr/>
        </p:nvSpPr>
        <p:spPr>
          <a:xfrm>
            <a:off x="4111112" y="334216"/>
            <a:ext cx="3357939" cy="1258293"/>
          </a:xfrm>
          <a:prstGeom prst="rect">
            <a:avLst/>
          </a:prstGeom>
          <a:noFill/>
        </p:spPr>
        <p:txBody>
          <a:bodyPr wrap="square" rtlCol="0">
            <a:spAutoFit/>
          </a:bodyPr>
          <a:lstStyle/>
          <a:p>
            <a:r>
              <a:rPr lang="es-MX" sz="189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BF03A648-E19F-4915-87A9-6D2BC0412280}"/>
              </a:ext>
            </a:extLst>
          </p:cNvPr>
          <p:cNvSpPr/>
          <p:nvPr/>
        </p:nvSpPr>
        <p:spPr>
          <a:xfrm>
            <a:off x="1438244" y="5830286"/>
            <a:ext cx="5687041" cy="3916124"/>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894" dirty="0"/>
          </a:p>
        </p:txBody>
      </p:sp>
      <p:sp>
        <p:nvSpPr>
          <p:cNvPr id="11" name="Rectángulo 10">
            <a:extLst>
              <a:ext uri="{FF2B5EF4-FFF2-40B4-BE49-F238E27FC236}">
                <a16:creationId xmlns:a16="http://schemas.microsoft.com/office/drawing/2014/main" id="{DE7D9CD1-1E57-4568-B83A-9669B52643D8}"/>
              </a:ext>
            </a:extLst>
          </p:cNvPr>
          <p:cNvSpPr/>
          <p:nvPr/>
        </p:nvSpPr>
        <p:spPr>
          <a:xfrm>
            <a:off x="171404" y="967068"/>
            <a:ext cx="3606339" cy="1149802"/>
          </a:xfrm>
          <a:prstGeom prst="rect">
            <a:avLst/>
          </a:prstGeom>
        </p:spPr>
        <p:txBody>
          <a:bodyPr>
            <a:spAutoFit/>
          </a:bodyPr>
          <a:lstStyle/>
          <a:p>
            <a:pPr algn="ctr"/>
            <a:r>
              <a:rPr lang="es-MX" sz="1718" b="1" dirty="0">
                <a:solidFill>
                  <a:srgbClr val="0070C0"/>
                </a:solidFill>
                <a:latin typeface="Ink Free" panose="03080402000500000000" pitchFamily="66" charset="0"/>
              </a:rPr>
              <a:t>Jardín de niños Ramón G. Bonfil</a:t>
            </a:r>
          </a:p>
          <a:p>
            <a:pPr algn="ctr"/>
            <a:r>
              <a:rPr lang="es-MX" sz="1718" b="1" dirty="0">
                <a:solidFill>
                  <a:srgbClr val="0070C0"/>
                </a:solidFill>
                <a:latin typeface="Ink Free" panose="03080402000500000000" pitchFamily="66" charset="0"/>
              </a:rPr>
              <a:t>2° y 3° B</a:t>
            </a:r>
          </a:p>
          <a:p>
            <a:pPr algn="ctr"/>
            <a:r>
              <a:rPr lang="es-MX" sz="1718" b="1" dirty="0">
                <a:solidFill>
                  <a:srgbClr val="0070C0"/>
                </a:solidFill>
                <a:latin typeface="Ink Free" panose="03080402000500000000" pitchFamily="66" charset="0"/>
              </a:rPr>
              <a:t>Educadora practicante: Belén Zapata Castillo </a:t>
            </a:r>
          </a:p>
        </p:txBody>
      </p:sp>
      <p:sp>
        <p:nvSpPr>
          <p:cNvPr id="12" name="Rectángulo 11">
            <a:extLst>
              <a:ext uri="{FF2B5EF4-FFF2-40B4-BE49-F238E27FC236}">
                <a16:creationId xmlns:a16="http://schemas.microsoft.com/office/drawing/2014/main" id="{75769379-B2AD-4AD9-AEAA-F65BD3C27A6B}"/>
              </a:ext>
            </a:extLst>
          </p:cNvPr>
          <p:cNvSpPr/>
          <p:nvPr/>
        </p:nvSpPr>
        <p:spPr>
          <a:xfrm rot="21416216">
            <a:off x="5611599" y="1600814"/>
            <a:ext cx="1702845" cy="440659"/>
          </a:xfrm>
          <a:prstGeom prst="rect">
            <a:avLst/>
          </a:prstGeom>
        </p:spPr>
        <p:txBody>
          <a:bodyPr wrap="square">
            <a:spAutoFit/>
          </a:bodyPr>
          <a:lstStyle/>
          <a:p>
            <a:pPr algn="ctr"/>
            <a:r>
              <a:rPr lang="es-MX" sz="2291" dirty="0">
                <a:latin typeface="Berlin Sans FB" panose="020E0602020502020306" pitchFamily="34" charset="0"/>
              </a:rPr>
              <a:t>20/04/2021</a:t>
            </a:r>
          </a:p>
        </p:txBody>
      </p:sp>
      <p:sp>
        <p:nvSpPr>
          <p:cNvPr id="16" name="Signo de multiplicación 15">
            <a:extLst>
              <a:ext uri="{FF2B5EF4-FFF2-40B4-BE49-F238E27FC236}">
                <a16:creationId xmlns:a16="http://schemas.microsoft.com/office/drawing/2014/main" id="{FCDE360B-A831-474D-B2C4-2CF27B8F51FF}"/>
              </a:ext>
            </a:extLst>
          </p:cNvPr>
          <p:cNvSpPr/>
          <p:nvPr/>
        </p:nvSpPr>
        <p:spPr>
          <a:xfrm>
            <a:off x="5178372" y="3338738"/>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17" name="CuadroTexto 16">
            <a:extLst>
              <a:ext uri="{FF2B5EF4-FFF2-40B4-BE49-F238E27FC236}">
                <a16:creationId xmlns:a16="http://schemas.microsoft.com/office/drawing/2014/main" id="{095723EB-62FC-4D09-A30E-A76084042566}"/>
              </a:ext>
            </a:extLst>
          </p:cNvPr>
          <p:cNvSpPr txBox="1"/>
          <p:nvPr/>
        </p:nvSpPr>
        <p:spPr>
          <a:xfrm>
            <a:off x="6419010" y="4956538"/>
            <a:ext cx="722759" cy="562333"/>
          </a:xfrm>
          <a:prstGeom prst="rect">
            <a:avLst/>
          </a:prstGeom>
          <a:noFill/>
        </p:spPr>
        <p:txBody>
          <a:bodyPr wrap="square" rtlCol="0">
            <a:spAutoFit/>
          </a:bodyPr>
          <a:lstStyle/>
          <a:p>
            <a:pPr algn="ctr"/>
            <a:r>
              <a:rPr lang="es-MX" sz="3054" dirty="0">
                <a:latin typeface="Berlin Sans FB" panose="020E0602020502020306" pitchFamily="34" charset="0"/>
              </a:rPr>
              <a:t>24</a:t>
            </a:r>
          </a:p>
        </p:txBody>
      </p:sp>
      <p:sp>
        <p:nvSpPr>
          <p:cNvPr id="18" name="Rectángulo 17">
            <a:extLst>
              <a:ext uri="{FF2B5EF4-FFF2-40B4-BE49-F238E27FC236}">
                <a16:creationId xmlns:a16="http://schemas.microsoft.com/office/drawing/2014/main" id="{B1221EFD-E84F-4E31-8F5F-94BC6FAA5E09}"/>
              </a:ext>
            </a:extLst>
          </p:cNvPr>
          <p:cNvSpPr/>
          <p:nvPr/>
        </p:nvSpPr>
        <p:spPr>
          <a:xfrm>
            <a:off x="6581897" y="4055520"/>
            <a:ext cx="364203" cy="562333"/>
          </a:xfrm>
          <a:prstGeom prst="rect">
            <a:avLst/>
          </a:prstGeom>
        </p:spPr>
        <p:txBody>
          <a:bodyPr wrap="none">
            <a:spAutoFit/>
          </a:bodyPr>
          <a:lstStyle/>
          <a:p>
            <a:pPr algn="ctr"/>
            <a:r>
              <a:rPr lang="es-MX" sz="3054" dirty="0">
                <a:latin typeface="Berlin Sans FB" panose="020E0602020502020306" pitchFamily="34" charset="0"/>
              </a:rPr>
              <a:t>8</a:t>
            </a:r>
          </a:p>
        </p:txBody>
      </p:sp>
      <p:sp>
        <p:nvSpPr>
          <p:cNvPr id="19" name="Rectángulo 18">
            <a:extLst>
              <a:ext uri="{FF2B5EF4-FFF2-40B4-BE49-F238E27FC236}">
                <a16:creationId xmlns:a16="http://schemas.microsoft.com/office/drawing/2014/main" id="{441D1DCF-5762-4A14-81C7-B4A56C46B654}"/>
              </a:ext>
            </a:extLst>
          </p:cNvPr>
          <p:cNvSpPr/>
          <p:nvPr/>
        </p:nvSpPr>
        <p:spPr>
          <a:xfrm>
            <a:off x="6617163" y="4432712"/>
            <a:ext cx="293671" cy="562333"/>
          </a:xfrm>
          <a:prstGeom prst="rect">
            <a:avLst/>
          </a:prstGeom>
        </p:spPr>
        <p:txBody>
          <a:bodyPr wrap="none">
            <a:spAutoFit/>
          </a:bodyPr>
          <a:lstStyle/>
          <a:p>
            <a:pPr algn="ctr"/>
            <a:r>
              <a:rPr lang="es-MX" sz="3054" dirty="0">
                <a:latin typeface="Berlin Sans FB" panose="020E0602020502020306" pitchFamily="34" charset="0"/>
              </a:rPr>
              <a:t>1</a:t>
            </a:r>
          </a:p>
        </p:txBody>
      </p:sp>
      <p:sp>
        <p:nvSpPr>
          <p:cNvPr id="23" name="Signo de multiplicación 22">
            <a:extLst>
              <a:ext uri="{FF2B5EF4-FFF2-40B4-BE49-F238E27FC236}">
                <a16:creationId xmlns:a16="http://schemas.microsoft.com/office/drawing/2014/main" id="{1DAADB8F-4B68-4682-AAE2-817641B12E63}"/>
              </a:ext>
            </a:extLst>
          </p:cNvPr>
          <p:cNvSpPr/>
          <p:nvPr/>
        </p:nvSpPr>
        <p:spPr>
          <a:xfrm>
            <a:off x="5178372" y="3620429"/>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25" name="Signo de multiplicación 24">
            <a:extLst>
              <a:ext uri="{FF2B5EF4-FFF2-40B4-BE49-F238E27FC236}">
                <a16:creationId xmlns:a16="http://schemas.microsoft.com/office/drawing/2014/main" id="{C2F73701-1C6C-4C9B-908B-0DB30426F552}"/>
              </a:ext>
            </a:extLst>
          </p:cNvPr>
          <p:cNvSpPr/>
          <p:nvPr/>
        </p:nvSpPr>
        <p:spPr>
          <a:xfrm>
            <a:off x="6757860" y="3874373"/>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26" name="Rectángulo 25">
            <a:extLst>
              <a:ext uri="{FF2B5EF4-FFF2-40B4-BE49-F238E27FC236}">
                <a16:creationId xmlns:a16="http://schemas.microsoft.com/office/drawing/2014/main" id="{13DB1E1A-2291-4E8C-BE08-60198FCCE93E}"/>
              </a:ext>
            </a:extLst>
          </p:cNvPr>
          <p:cNvSpPr/>
          <p:nvPr/>
        </p:nvSpPr>
        <p:spPr>
          <a:xfrm>
            <a:off x="5909236" y="3796140"/>
            <a:ext cx="1019549" cy="386131"/>
          </a:xfrm>
          <a:prstGeom prst="rect">
            <a:avLst/>
          </a:prstGeom>
        </p:spPr>
        <p:txBody>
          <a:bodyPr wrap="square">
            <a:spAutoFit/>
          </a:bodyPr>
          <a:lstStyle/>
          <a:p>
            <a:pPr algn="ctr"/>
            <a:r>
              <a:rPr lang="es-MX" sz="1909" dirty="0">
                <a:latin typeface="Berlin Sans FB" panose="020E0602020502020306" pitchFamily="34" charset="0"/>
              </a:rPr>
              <a:t>Meet</a:t>
            </a:r>
          </a:p>
        </p:txBody>
      </p:sp>
      <p:sp>
        <p:nvSpPr>
          <p:cNvPr id="27" name="CuadroTexto 26">
            <a:extLst>
              <a:ext uri="{FF2B5EF4-FFF2-40B4-BE49-F238E27FC236}">
                <a16:creationId xmlns:a16="http://schemas.microsoft.com/office/drawing/2014/main" id="{F314528C-1793-4395-A3EA-A7E4AE583B1D}"/>
              </a:ext>
            </a:extLst>
          </p:cNvPr>
          <p:cNvSpPr txBox="1"/>
          <p:nvPr/>
        </p:nvSpPr>
        <p:spPr>
          <a:xfrm>
            <a:off x="1438244" y="5832481"/>
            <a:ext cx="5687041" cy="297902"/>
          </a:xfrm>
          <a:prstGeom prst="rect">
            <a:avLst/>
          </a:prstGeom>
          <a:noFill/>
        </p:spPr>
        <p:txBody>
          <a:bodyPr wrap="square" rtlCol="0">
            <a:spAutoFit/>
          </a:bodyPr>
          <a:lstStyle/>
          <a:p>
            <a:pPr algn="ctr"/>
            <a:r>
              <a:rPr lang="es-MX" sz="1336" dirty="0">
                <a:solidFill>
                  <a:srgbClr val="0496B9"/>
                </a:solidFill>
                <a:latin typeface="Berlin Sans FB" panose="020E0602020502020306" pitchFamily="34" charset="0"/>
              </a:rPr>
              <a:t>De la intervención de la clase virtual reflexiona acerca de:</a:t>
            </a:r>
          </a:p>
        </p:txBody>
      </p:sp>
      <p:sp>
        <p:nvSpPr>
          <p:cNvPr id="28" name="Rectángulo 27">
            <a:extLst>
              <a:ext uri="{FF2B5EF4-FFF2-40B4-BE49-F238E27FC236}">
                <a16:creationId xmlns:a16="http://schemas.microsoft.com/office/drawing/2014/main" id="{B19A5919-D5CF-4FC2-BCC7-10FD56AFF703}"/>
              </a:ext>
            </a:extLst>
          </p:cNvPr>
          <p:cNvSpPr/>
          <p:nvPr/>
        </p:nvSpPr>
        <p:spPr>
          <a:xfrm>
            <a:off x="1605351" y="6130334"/>
            <a:ext cx="5435167" cy="3323987"/>
          </a:xfrm>
          <a:prstGeom prst="rect">
            <a:avLst/>
          </a:prstGeom>
        </p:spPr>
        <p:txBody>
          <a:bodyPr wrap="square">
            <a:spAutoFit/>
          </a:bodyPr>
          <a:lstStyle/>
          <a:p>
            <a:r>
              <a:rPr lang="es-MX" sz="1000" dirty="0">
                <a:solidFill>
                  <a:schemeClr val="accent1"/>
                </a:solidFill>
                <a:latin typeface="Berlin Sans FB" panose="020E0602020502020306" pitchFamily="34" charset="0"/>
              </a:rPr>
              <a:t>¿Cómo desarrolle la clase?</a:t>
            </a:r>
          </a:p>
          <a:p>
            <a:r>
              <a:rPr lang="es-MX" sz="1000" dirty="0">
                <a:latin typeface="Berlin Sans FB" panose="020E0602020502020306" pitchFamily="34" charset="0"/>
              </a:rPr>
              <a:t>Comencé la clase pidiendo ayuda a los alumno para identificar en que portador decía Martes, y los números que conforman la fecha. </a:t>
            </a:r>
          </a:p>
          <a:p>
            <a:r>
              <a:rPr lang="es-MX" sz="1000" dirty="0">
                <a:latin typeface="Berlin Sans FB" panose="020E0602020502020306" pitchFamily="34" charset="0"/>
              </a:rPr>
              <a:t>Cuestioné sobre el trabajo de los detectives y di una breve explicación. Recordamos el cuento de las Emociones de Nacho, y como se veía el personaje cuando tenia cada emoción. Y como lo expresan ellos cuando sienten cada una de las emociones. Mostré una parte del video con el cuento, en donde se veía como sabia Nacho que estaba feliz. Cuestioné como expresan esa emoción. Luego de ver la fracción del video, solicité que buscaran en sus imágenes a alguien con esa emoción y comentaran que creían que le había pasado a esa persona para  estar feliz. De la misma manera con cada una de las emociones. </a:t>
            </a:r>
          </a:p>
          <a:p>
            <a:r>
              <a:rPr lang="es-MX" sz="1000" dirty="0">
                <a:latin typeface="Berlin Sans FB" panose="020E0602020502020306" pitchFamily="34" charset="0"/>
              </a:rPr>
              <a:t>La mayoría de los alumnos al responder que creían que le había pasado a las personas, respondieron con experiencias propias.</a:t>
            </a:r>
          </a:p>
          <a:p>
            <a:r>
              <a:rPr lang="es-MX" sz="1000" dirty="0">
                <a:latin typeface="Berlin Sans FB" panose="020E0602020502020306" pitchFamily="34" charset="0"/>
              </a:rPr>
              <a:t>Al terminar con cada una de las emociones, recordamos lo que hicimos durante la clase. </a:t>
            </a:r>
          </a:p>
          <a:p>
            <a:r>
              <a:rPr lang="es-MX" sz="1000" dirty="0">
                <a:latin typeface="Berlin Sans FB" panose="020E0602020502020306" pitchFamily="34" charset="0"/>
              </a:rPr>
              <a:t>Expliqué como se jugaban las escondidas  y di la indicación de que cuando los encuentre se podrían salir de la reunión, antes de jugar nos despedimos. </a:t>
            </a:r>
            <a:endParaRPr lang="es-MX" sz="1000" dirty="0">
              <a:solidFill>
                <a:schemeClr val="accent1"/>
              </a:solidFill>
              <a:latin typeface="Berlin Sans FB" panose="020E0602020502020306" pitchFamily="34" charset="0"/>
            </a:endParaRPr>
          </a:p>
          <a:p>
            <a:r>
              <a:rPr lang="es-MX" sz="1000" dirty="0">
                <a:solidFill>
                  <a:schemeClr val="accent1"/>
                </a:solidFill>
                <a:latin typeface="Berlin Sans FB" panose="020E0602020502020306" pitchFamily="34" charset="0"/>
              </a:rPr>
              <a:t>¿Que mejoras puedo realizar?</a:t>
            </a:r>
          </a:p>
          <a:p>
            <a:r>
              <a:rPr lang="es-MX" sz="1000" dirty="0">
                <a:latin typeface="Berlin Sans FB" panose="020E0602020502020306" pitchFamily="34" charset="0"/>
              </a:rPr>
              <a:t>Sesiones cortas o actividades como pausas activas.</a:t>
            </a:r>
          </a:p>
          <a:p>
            <a:r>
              <a:rPr lang="es-MX" sz="1000" dirty="0">
                <a:latin typeface="Berlin Sans FB" panose="020E0602020502020306" pitchFamily="34" charset="0"/>
              </a:rPr>
              <a:t>Explicaciones mas adecuadas a su edad.</a:t>
            </a:r>
            <a:endParaRPr lang="es-MX" sz="1000" dirty="0">
              <a:solidFill>
                <a:schemeClr val="accent1"/>
              </a:solidFill>
              <a:latin typeface="Berlin Sans FB" panose="020E0602020502020306" pitchFamily="34" charset="0"/>
            </a:endParaRPr>
          </a:p>
          <a:p>
            <a:r>
              <a:rPr lang="es-MX" sz="1000" dirty="0">
                <a:solidFill>
                  <a:schemeClr val="accent1"/>
                </a:solidFill>
                <a:latin typeface="Berlin Sans FB" panose="020E0602020502020306" pitchFamily="34" charset="0"/>
              </a:rPr>
              <a:t>Señalar y describir cómo se realizó la evaluación del aprendizaje esperado. </a:t>
            </a:r>
          </a:p>
          <a:p>
            <a:r>
              <a:rPr lang="es-MX" sz="1000" dirty="0">
                <a:latin typeface="Berlin Sans FB" panose="020E0602020502020306" pitchFamily="34" charset="0"/>
              </a:rPr>
              <a:t>Durante la actividad de la ficha de trabajo, cuestione sobre que situaciones les hacen sentir cada emoción.</a:t>
            </a:r>
          </a:p>
        </p:txBody>
      </p:sp>
      <p:sp>
        <p:nvSpPr>
          <p:cNvPr id="20" name="Signo de multiplicación 19">
            <a:extLst>
              <a:ext uri="{FF2B5EF4-FFF2-40B4-BE49-F238E27FC236}">
                <a16:creationId xmlns:a16="http://schemas.microsoft.com/office/drawing/2014/main" id="{EC6D45E0-51AA-45EF-8294-874D2CF43AB1}"/>
              </a:ext>
            </a:extLst>
          </p:cNvPr>
          <p:cNvSpPr/>
          <p:nvPr/>
        </p:nvSpPr>
        <p:spPr>
          <a:xfrm>
            <a:off x="3856565" y="2866509"/>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Tree>
    <p:extLst>
      <p:ext uri="{BB962C8B-B14F-4D97-AF65-F5344CB8AC3E}">
        <p14:creationId xmlns:p14="http://schemas.microsoft.com/office/powerpoint/2010/main" val="335566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F7BE0BBB-EF6D-49C7-AD56-6D8447E807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7559675" cy="10080625"/>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200470C8-E2C6-4604-B9B5-A646053E664E}"/>
              </a:ext>
            </a:extLst>
          </p:cNvPr>
          <p:cNvPicPr>
            <a:picLocks noChangeAspect="1"/>
          </p:cNvPicPr>
          <p:nvPr/>
        </p:nvPicPr>
        <p:blipFill>
          <a:blip r:embed="rId3"/>
          <a:stretch>
            <a:fillRect/>
          </a:stretch>
        </p:blipFill>
        <p:spPr>
          <a:xfrm>
            <a:off x="-1" y="-36697"/>
            <a:ext cx="7559675" cy="2846259"/>
          </a:xfrm>
          <a:prstGeom prst="rect">
            <a:avLst/>
          </a:prstGeom>
        </p:spPr>
      </p:pic>
      <p:sp>
        <p:nvSpPr>
          <p:cNvPr id="7" name="Rectángulo 6">
            <a:extLst>
              <a:ext uri="{FF2B5EF4-FFF2-40B4-BE49-F238E27FC236}">
                <a16:creationId xmlns:a16="http://schemas.microsoft.com/office/drawing/2014/main" id="{DA54F49C-8932-49C8-B6DC-3E6C0399F020}"/>
              </a:ext>
            </a:extLst>
          </p:cNvPr>
          <p:cNvSpPr/>
          <p:nvPr/>
        </p:nvSpPr>
        <p:spPr>
          <a:xfrm>
            <a:off x="475190" y="375635"/>
            <a:ext cx="6609295" cy="9292657"/>
          </a:xfrm>
          <a:prstGeom prst="rect">
            <a:avLst/>
          </a:prstGeom>
          <a:noFill/>
          <a:ln w="57150">
            <a:solidFill>
              <a:srgbClr val="D1CA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18" dirty="0"/>
          </a:p>
        </p:txBody>
      </p:sp>
      <p:sp>
        <p:nvSpPr>
          <p:cNvPr id="5" name="CuadroTexto 4">
            <a:extLst>
              <a:ext uri="{FF2B5EF4-FFF2-40B4-BE49-F238E27FC236}">
                <a16:creationId xmlns:a16="http://schemas.microsoft.com/office/drawing/2014/main" id="{C794CB84-C3A5-454C-844E-863D47509B08}"/>
              </a:ext>
            </a:extLst>
          </p:cNvPr>
          <p:cNvSpPr txBox="1"/>
          <p:nvPr/>
        </p:nvSpPr>
        <p:spPr>
          <a:xfrm>
            <a:off x="3256566" y="7799528"/>
            <a:ext cx="4065514" cy="1846659"/>
          </a:xfrm>
          <a:prstGeom prst="rect">
            <a:avLst/>
          </a:prstGeom>
          <a:noFill/>
        </p:spPr>
        <p:txBody>
          <a:bodyPr wrap="square" rtlCol="0">
            <a:spAutoFit/>
          </a:bodyPr>
          <a:lstStyle/>
          <a:p>
            <a:pPr algn="ctr"/>
            <a:r>
              <a:rPr lang="es-MX" sz="1600" dirty="0">
                <a:latin typeface="Berlin Sans FB" panose="020E0602020502020306" pitchFamily="34" charset="0"/>
              </a:rPr>
              <a:t>Asistencia: </a:t>
            </a:r>
          </a:p>
          <a:p>
            <a:pPr marL="285750" indent="-285750">
              <a:buFont typeface="Arial" panose="020B0604020202020204" pitchFamily="34" charset="0"/>
              <a:buChar char="•"/>
            </a:pPr>
            <a:r>
              <a:rPr lang="es-MX" sz="1600" dirty="0">
                <a:latin typeface="Berlin Sans FB" panose="020E0602020502020306" pitchFamily="34" charset="0"/>
              </a:rPr>
              <a:t>Amairany Guadalupe Cardona Flores</a:t>
            </a:r>
          </a:p>
          <a:p>
            <a:pPr marL="285750" indent="-285750">
              <a:buFont typeface="Arial" panose="020B0604020202020204" pitchFamily="34" charset="0"/>
              <a:buChar char="•"/>
            </a:pPr>
            <a:r>
              <a:rPr lang="es-MX" sz="1600" dirty="0">
                <a:latin typeface="Berlin Sans FB" panose="020E0602020502020306" pitchFamily="34" charset="0"/>
              </a:rPr>
              <a:t>Mateo García Espinoza </a:t>
            </a:r>
          </a:p>
          <a:p>
            <a:pPr marL="285750" indent="-285750">
              <a:buFont typeface="Arial" panose="020B0604020202020204" pitchFamily="34" charset="0"/>
              <a:buChar char="•"/>
            </a:pPr>
            <a:r>
              <a:rPr lang="es-MX" sz="1600" dirty="0">
                <a:latin typeface="Berlin Sans FB" panose="020E0602020502020306" pitchFamily="34" charset="0"/>
              </a:rPr>
              <a:t>Dylan Adolfo Macias Martínez  </a:t>
            </a:r>
          </a:p>
          <a:p>
            <a:pPr marL="285750" indent="-285750">
              <a:buFont typeface="Arial" panose="020B0604020202020204" pitchFamily="34" charset="0"/>
              <a:buChar char="•"/>
            </a:pPr>
            <a:r>
              <a:rPr lang="es-MX" sz="1600" dirty="0">
                <a:latin typeface="Berlin Sans FB" panose="020E0602020502020306" pitchFamily="34" charset="0"/>
              </a:rPr>
              <a:t>Isaac Alejandro Coronado Calderón </a:t>
            </a:r>
          </a:p>
          <a:p>
            <a:pPr marL="285750" indent="-285750">
              <a:buFont typeface="Arial" panose="020B0604020202020204" pitchFamily="34" charset="0"/>
              <a:buChar char="•"/>
            </a:pPr>
            <a:r>
              <a:rPr lang="es-MX" sz="1600" dirty="0">
                <a:latin typeface="Berlin Sans FB" panose="020E0602020502020306" pitchFamily="34" charset="0"/>
              </a:rPr>
              <a:t>Keila Valdés Rodríguez </a:t>
            </a:r>
          </a:p>
          <a:p>
            <a:pPr marL="285750" indent="-285750">
              <a:buFont typeface="Arial" panose="020B0604020202020204" pitchFamily="34" charset="0"/>
              <a:buChar char="•"/>
            </a:pPr>
            <a:r>
              <a:rPr lang="es-MX" sz="1600" dirty="0">
                <a:latin typeface="Berlin Sans FB" panose="020E0602020502020306" pitchFamily="34" charset="0"/>
              </a:rPr>
              <a:t>Siomara Yamileth Gaona Hernández </a:t>
            </a:r>
          </a:p>
        </p:txBody>
      </p:sp>
      <p:pic>
        <p:nvPicPr>
          <p:cNvPr id="1026" name="Picture 2">
            <a:extLst>
              <a:ext uri="{FF2B5EF4-FFF2-40B4-BE49-F238E27FC236}">
                <a16:creationId xmlns:a16="http://schemas.microsoft.com/office/drawing/2014/main" id="{AEE541A8-8AD9-46F2-964B-E87ADADD88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2822" y="2037662"/>
            <a:ext cx="2714817" cy="572517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a:extLst>
              <a:ext uri="{FF2B5EF4-FFF2-40B4-BE49-F238E27FC236}">
                <a16:creationId xmlns:a16="http://schemas.microsoft.com/office/drawing/2014/main" id="{FF165936-736E-4A24-BC43-F1C6E18773F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5676" y="2037661"/>
            <a:ext cx="2859149" cy="5725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6793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373</TotalTime>
  <Words>351</Words>
  <Application>Microsoft Office PowerPoint</Application>
  <PresentationFormat>Personalizado</PresentationFormat>
  <Paragraphs>31</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Berlin Sans FB</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16</cp:revision>
  <dcterms:created xsi:type="dcterms:W3CDTF">2021-04-20T22:17:21Z</dcterms:created>
  <dcterms:modified xsi:type="dcterms:W3CDTF">2021-04-21T04:31:00Z</dcterms:modified>
</cp:coreProperties>
</file>