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98" d="100"/>
          <a:sy n="98" d="100"/>
        </p:scale>
        <p:origin x="1902" y="-34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3B1FB4CD-9E73-4A7F-82EA-1CDFEE6B822E}" type="datetimeFigureOut">
              <a:rPr lang="es-MX" smtClean="0"/>
              <a:t>23/04/2021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01BDF87-25D7-44A1-AC30-7BE3B6FCB735}" type="slidenum">
              <a:rPr lang="es-MX" smtClean="0"/>
              <a:t>‹Nº›</a:t>
            </a:fld>
            <a:endParaRPr lang="es-MX"/>
          </a:p>
        </p:txBody>
      </p:sp>
    </p:spTree>
    <p:extLst>
      <p:ext uri="{BB962C8B-B14F-4D97-AF65-F5344CB8AC3E}">
        <p14:creationId xmlns:p14="http://schemas.microsoft.com/office/powerpoint/2010/main" val="3587097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B1FB4CD-9E73-4A7F-82EA-1CDFEE6B822E}" type="datetimeFigureOut">
              <a:rPr lang="es-MX" smtClean="0"/>
              <a:t>23/04/2021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01BDF87-25D7-44A1-AC30-7BE3B6FCB735}" type="slidenum">
              <a:rPr lang="es-MX" smtClean="0"/>
              <a:t>‹Nº›</a:t>
            </a:fld>
            <a:endParaRPr lang="es-MX"/>
          </a:p>
        </p:txBody>
      </p:sp>
    </p:spTree>
    <p:extLst>
      <p:ext uri="{BB962C8B-B14F-4D97-AF65-F5344CB8AC3E}">
        <p14:creationId xmlns:p14="http://schemas.microsoft.com/office/powerpoint/2010/main" val="682801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B1FB4CD-9E73-4A7F-82EA-1CDFEE6B822E}" type="datetimeFigureOut">
              <a:rPr lang="es-MX" smtClean="0"/>
              <a:t>23/04/2021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01BDF87-25D7-44A1-AC30-7BE3B6FCB735}" type="slidenum">
              <a:rPr lang="es-MX" smtClean="0"/>
              <a:t>‹Nº›</a:t>
            </a:fld>
            <a:endParaRPr lang="es-MX"/>
          </a:p>
        </p:txBody>
      </p:sp>
    </p:spTree>
    <p:extLst>
      <p:ext uri="{BB962C8B-B14F-4D97-AF65-F5344CB8AC3E}">
        <p14:creationId xmlns:p14="http://schemas.microsoft.com/office/powerpoint/2010/main" val="3809217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B1FB4CD-9E73-4A7F-82EA-1CDFEE6B822E}" type="datetimeFigureOut">
              <a:rPr lang="es-MX" smtClean="0"/>
              <a:t>23/04/2021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01BDF87-25D7-44A1-AC30-7BE3B6FCB735}" type="slidenum">
              <a:rPr lang="es-MX" smtClean="0"/>
              <a:t>‹Nº›</a:t>
            </a:fld>
            <a:endParaRPr lang="es-MX"/>
          </a:p>
        </p:txBody>
      </p:sp>
    </p:spTree>
    <p:extLst>
      <p:ext uri="{BB962C8B-B14F-4D97-AF65-F5344CB8AC3E}">
        <p14:creationId xmlns:p14="http://schemas.microsoft.com/office/powerpoint/2010/main" val="586281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B1FB4CD-9E73-4A7F-82EA-1CDFEE6B822E}" type="datetimeFigureOut">
              <a:rPr lang="es-MX" smtClean="0"/>
              <a:t>23/04/2021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01BDF87-25D7-44A1-AC30-7BE3B6FCB735}" type="slidenum">
              <a:rPr lang="es-MX" smtClean="0"/>
              <a:t>‹Nº›</a:t>
            </a:fld>
            <a:endParaRPr lang="es-MX"/>
          </a:p>
        </p:txBody>
      </p:sp>
    </p:spTree>
    <p:extLst>
      <p:ext uri="{BB962C8B-B14F-4D97-AF65-F5344CB8AC3E}">
        <p14:creationId xmlns:p14="http://schemas.microsoft.com/office/powerpoint/2010/main" val="3048726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B1FB4CD-9E73-4A7F-82EA-1CDFEE6B822E}" type="datetimeFigureOut">
              <a:rPr lang="es-MX" smtClean="0"/>
              <a:t>23/04/2021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01BDF87-25D7-44A1-AC30-7BE3B6FCB735}" type="slidenum">
              <a:rPr lang="es-MX" smtClean="0"/>
              <a:t>‹Nº›</a:t>
            </a:fld>
            <a:endParaRPr lang="es-MX"/>
          </a:p>
        </p:txBody>
      </p:sp>
    </p:spTree>
    <p:extLst>
      <p:ext uri="{BB962C8B-B14F-4D97-AF65-F5344CB8AC3E}">
        <p14:creationId xmlns:p14="http://schemas.microsoft.com/office/powerpoint/2010/main" val="2503778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4453467"/>
            <a:ext cx="2901255"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4453467"/>
            <a:ext cx="2915543"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B1FB4CD-9E73-4A7F-82EA-1CDFEE6B822E}" type="datetimeFigureOut">
              <a:rPr lang="es-MX" smtClean="0"/>
              <a:t>23/04/2021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01BDF87-25D7-44A1-AC30-7BE3B6FCB735}" type="slidenum">
              <a:rPr lang="es-MX" smtClean="0"/>
              <a:t>‹Nº›</a:t>
            </a:fld>
            <a:endParaRPr lang="es-MX"/>
          </a:p>
        </p:txBody>
      </p:sp>
    </p:spTree>
    <p:extLst>
      <p:ext uri="{BB962C8B-B14F-4D97-AF65-F5344CB8AC3E}">
        <p14:creationId xmlns:p14="http://schemas.microsoft.com/office/powerpoint/2010/main" val="450189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B1FB4CD-9E73-4A7F-82EA-1CDFEE6B822E}" type="datetimeFigureOut">
              <a:rPr lang="es-MX" smtClean="0"/>
              <a:t>23/04/2021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01BDF87-25D7-44A1-AC30-7BE3B6FCB735}" type="slidenum">
              <a:rPr lang="es-MX" smtClean="0"/>
              <a:t>‹Nº›</a:t>
            </a:fld>
            <a:endParaRPr lang="es-MX"/>
          </a:p>
        </p:txBody>
      </p:sp>
    </p:spTree>
    <p:extLst>
      <p:ext uri="{BB962C8B-B14F-4D97-AF65-F5344CB8AC3E}">
        <p14:creationId xmlns:p14="http://schemas.microsoft.com/office/powerpoint/2010/main" val="3224192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1FB4CD-9E73-4A7F-82EA-1CDFEE6B822E}" type="datetimeFigureOut">
              <a:rPr lang="es-MX" smtClean="0"/>
              <a:t>23/04/2021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01BDF87-25D7-44A1-AC30-7BE3B6FCB735}" type="slidenum">
              <a:rPr lang="es-MX" smtClean="0"/>
              <a:t>‹Nº›</a:t>
            </a:fld>
            <a:endParaRPr lang="es-MX"/>
          </a:p>
        </p:txBody>
      </p:sp>
    </p:spTree>
    <p:extLst>
      <p:ext uri="{BB962C8B-B14F-4D97-AF65-F5344CB8AC3E}">
        <p14:creationId xmlns:p14="http://schemas.microsoft.com/office/powerpoint/2010/main" val="166565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B1FB4CD-9E73-4A7F-82EA-1CDFEE6B822E}" type="datetimeFigureOut">
              <a:rPr lang="es-MX" smtClean="0"/>
              <a:t>23/04/2021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01BDF87-25D7-44A1-AC30-7BE3B6FCB735}" type="slidenum">
              <a:rPr lang="es-MX" smtClean="0"/>
              <a:t>‹Nº›</a:t>
            </a:fld>
            <a:endParaRPr lang="es-MX"/>
          </a:p>
        </p:txBody>
      </p:sp>
    </p:spTree>
    <p:extLst>
      <p:ext uri="{BB962C8B-B14F-4D97-AF65-F5344CB8AC3E}">
        <p14:creationId xmlns:p14="http://schemas.microsoft.com/office/powerpoint/2010/main" val="944406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B1FB4CD-9E73-4A7F-82EA-1CDFEE6B822E}" type="datetimeFigureOut">
              <a:rPr lang="es-MX" smtClean="0"/>
              <a:t>23/04/2021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01BDF87-25D7-44A1-AC30-7BE3B6FCB735}" type="slidenum">
              <a:rPr lang="es-MX" smtClean="0"/>
              <a:t>‹Nº›</a:t>
            </a:fld>
            <a:endParaRPr lang="es-MX"/>
          </a:p>
        </p:txBody>
      </p:sp>
    </p:spTree>
    <p:extLst>
      <p:ext uri="{BB962C8B-B14F-4D97-AF65-F5344CB8AC3E}">
        <p14:creationId xmlns:p14="http://schemas.microsoft.com/office/powerpoint/2010/main" val="2455171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3B1FB4CD-9E73-4A7F-82EA-1CDFEE6B822E}" type="datetimeFigureOut">
              <a:rPr lang="es-MX" smtClean="0"/>
              <a:t>23/04/2021</a:t>
            </a:fld>
            <a:endParaRPr lang="es-MX"/>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C01BDF87-25D7-44A1-AC30-7BE3B6FCB735}" type="slidenum">
              <a:rPr lang="es-MX" smtClean="0"/>
              <a:t>‹Nº›</a:t>
            </a:fld>
            <a:endParaRPr lang="es-MX"/>
          </a:p>
        </p:txBody>
      </p:sp>
    </p:spTree>
    <p:extLst>
      <p:ext uri="{BB962C8B-B14F-4D97-AF65-F5344CB8AC3E}">
        <p14:creationId xmlns:p14="http://schemas.microsoft.com/office/powerpoint/2010/main" val="28060076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1"/>
          <p:cNvPicPr>
            <a:picLocks noChangeAspect="1"/>
          </p:cNvPicPr>
          <p:nvPr/>
        </p:nvPicPr>
        <p:blipFill>
          <a:blip r:embed="rId2"/>
          <a:stretch>
            <a:fillRect/>
          </a:stretch>
        </p:blipFill>
        <p:spPr>
          <a:xfrm>
            <a:off x="0" y="0"/>
            <a:ext cx="6858000" cy="12036490"/>
          </a:xfrm>
          <a:prstGeom prst="rect">
            <a:avLst/>
          </a:prstGeom>
        </p:spPr>
      </p:pic>
      <p:sp>
        <p:nvSpPr>
          <p:cNvPr id="5" name="CuadroTexto 2"/>
          <p:cNvSpPr txBox="1"/>
          <p:nvPr/>
        </p:nvSpPr>
        <p:spPr>
          <a:xfrm>
            <a:off x="1527813" y="5990195"/>
            <a:ext cx="2805643" cy="646331"/>
          </a:xfrm>
          <a:prstGeom prst="rect">
            <a:avLst/>
          </a:prstGeom>
          <a:noFill/>
        </p:spPr>
        <p:txBody>
          <a:bodyPr wrap="square" rtlCol="0">
            <a:spAutoFit/>
          </a:bodyPr>
          <a:lstStyle/>
          <a:p>
            <a:pPr algn="ctr"/>
            <a:r>
              <a:rPr lang="es-MX" sz="3600" b="1" dirty="0">
                <a:latin typeface="Century Gothic" panose="020B0502020202020204" pitchFamily="34" charset="0"/>
              </a:rPr>
              <a:t>Practicante</a:t>
            </a:r>
          </a:p>
        </p:txBody>
      </p:sp>
      <p:sp>
        <p:nvSpPr>
          <p:cNvPr id="2" name="CuadroTexto 1"/>
          <p:cNvSpPr txBox="1"/>
          <p:nvPr/>
        </p:nvSpPr>
        <p:spPr>
          <a:xfrm>
            <a:off x="1609530" y="2764265"/>
            <a:ext cx="3638939" cy="461665"/>
          </a:xfrm>
          <a:prstGeom prst="rect">
            <a:avLst/>
          </a:prstGeom>
          <a:noFill/>
        </p:spPr>
        <p:txBody>
          <a:bodyPr wrap="square" rtlCol="0">
            <a:spAutoFit/>
          </a:bodyPr>
          <a:lstStyle/>
          <a:p>
            <a:pPr algn="ctr"/>
            <a:r>
              <a:rPr lang="es-MX" sz="2400" b="1" dirty="0" smtClean="0">
                <a:solidFill>
                  <a:srgbClr val="7030A0"/>
                </a:solidFill>
                <a:latin typeface="Lucida Handwriting" panose="03010101010101010101" pitchFamily="66" charset="0"/>
              </a:rPr>
              <a:t>Octavo semestre </a:t>
            </a:r>
            <a:endParaRPr lang="es-MX" sz="2400" b="1" dirty="0">
              <a:solidFill>
                <a:srgbClr val="7030A0"/>
              </a:solidFill>
              <a:latin typeface="Lucida Handwriting" panose="03010101010101010101" pitchFamily="66" charset="0"/>
            </a:endParaRPr>
          </a:p>
        </p:txBody>
      </p:sp>
    </p:spTree>
    <p:extLst>
      <p:ext uri="{BB962C8B-B14F-4D97-AF65-F5344CB8AC3E}">
        <p14:creationId xmlns:p14="http://schemas.microsoft.com/office/powerpoint/2010/main" val="19937510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827002" y="0"/>
            <a:ext cx="3667490" cy="523220"/>
          </a:xfrm>
          <a:prstGeom prst="rect">
            <a:avLst/>
          </a:prstGeom>
        </p:spPr>
        <p:txBody>
          <a:bodyPr wrap="square">
            <a:spAutoFit/>
          </a:bodyPr>
          <a:lstStyle/>
          <a:p>
            <a:pPr marL="202511" indent="-202511">
              <a:buFont typeface="Wingdings" panose="05000000000000000000" pitchFamily="2" charset="2"/>
              <a:buChar char="Ø"/>
            </a:pPr>
            <a:r>
              <a:rPr lang="es-MX" sz="2800" b="1" dirty="0">
                <a:solidFill>
                  <a:schemeClr val="accent2"/>
                </a:solidFill>
                <a:latin typeface="Ink Free" panose="03080402000500000000" pitchFamily="66" charset="0"/>
              </a:rPr>
              <a:t>D</a:t>
            </a:r>
            <a:r>
              <a:rPr lang="es-MX" sz="2800" b="1" dirty="0">
                <a:solidFill>
                  <a:srgbClr val="00B0F0"/>
                </a:solidFill>
                <a:latin typeface="Ink Free" panose="03080402000500000000" pitchFamily="66" charset="0"/>
              </a:rPr>
              <a:t>i</a:t>
            </a:r>
            <a:r>
              <a:rPr lang="es-MX" sz="2800" b="1" dirty="0">
                <a:solidFill>
                  <a:schemeClr val="accent6"/>
                </a:solidFill>
                <a:latin typeface="Ink Free" panose="03080402000500000000" pitchFamily="66" charset="0"/>
              </a:rPr>
              <a:t>a</a:t>
            </a:r>
            <a:r>
              <a:rPr lang="es-MX" sz="2800" b="1" dirty="0">
                <a:solidFill>
                  <a:srgbClr val="7030A0"/>
                </a:solidFill>
                <a:latin typeface="Ink Free" panose="03080402000500000000" pitchFamily="66" charset="0"/>
              </a:rPr>
              <a:t>r</a:t>
            </a:r>
            <a:r>
              <a:rPr lang="es-MX" sz="2800" b="1" dirty="0">
                <a:solidFill>
                  <a:schemeClr val="accent4"/>
                </a:solidFill>
                <a:latin typeface="Ink Free" panose="03080402000500000000" pitchFamily="66" charset="0"/>
              </a:rPr>
              <a:t>i</a:t>
            </a:r>
            <a:r>
              <a:rPr lang="es-MX" sz="2800" b="1" dirty="0">
                <a:solidFill>
                  <a:srgbClr val="FF6699"/>
                </a:solidFill>
                <a:latin typeface="Ink Free" panose="03080402000500000000" pitchFamily="66" charset="0"/>
              </a:rPr>
              <a:t>o</a:t>
            </a:r>
            <a:r>
              <a:rPr lang="es-MX" sz="2800" b="1" dirty="0">
                <a:solidFill>
                  <a:schemeClr val="accent2"/>
                </a:solidFill>
                <a:latin typeface="Ink Free" panose="03080402000500000000" pitchFamily="66" charset="0"/>
              </a:rPr>
              <a:t> </a:t>
            </a:r>
            <a:r>
              <a:rPr lang="es-MX" sz="2800" b="1" dirty="0">
                <a:solidFill>
                  <a:srgbClr val="00B0F0"/>
                </a:solidFill>
                <a:latin typeface="Ink Free" panose="03080402000500000000" pitchFamily="66" charset="0"/>
              </a:rPr>
              <a:t>d</a:t>
            </a:r>
            <a:r>
              <a:rPr lang="es-MX" sz="2800" b="1" dirty="0">
                <a:solidFill>
                  <a:srgbClr val="FFC000"/>
                </a:solidFill>
                <a:latin typeface="Ink Free" panose="03080402000500000000" pitchFamily="66" charset="0"/>
              </a:rPr>
              <a:t>e</a:t>
            </a:r>
            <a:r>
              <a:rPr lang="es-MX" sz="2800" b="1" dirty="0">
                <a:solidFill>
                  <a:schemeClr val="accent2"/>
                </a:solidFill>
                <a:latin typeface="Ink Free" panose="03080402000500000000" pitchFamily="66" charset="0"/>
              </a:rPr>
              <a:t> </a:t>
            </a:r>
            <a:r>
              <a:rPr lang="es-MX" sz="2800" b="1" dirty="0">
                <a:solidFill>
                  <a:schemeClr val="accent6">
                    <a:lumMod val="75000"/>
                  </a:schemeClr>
                </a:solidFill>
                <a:latin typeface="Ink Free" panose="03080402000500000000" pitchFamily="66" charset="0"/>
              </a:rPr>
              <a:t>l</a:t>
            </a:r>
            <a:r>
              <a:rPr lang="es-MX" sz="2800" b="1" dirty="0">
                <a:solidFill>
                  <a:srgbClr val="7030A0"/>
                </a:solidFill>
                <a:latin typeface="Ink Free" panose="03080402000500000000" pitchFamily="66" charset="0"/>
              </a:rPr>
              <a:t>a</a:t>
            </a:r>
            <a:r>
              <a:rPr lang="es-MX" sz="2800" b="1" dirty="0">
                <a:solidFill>
                  <a:schemeClr val="accent2"/>
                </a:solidFill>
                <a:latin typeface="Ink Free" panose="03080402000500000000" pitchFamily="66" charset="0"/>
              </a:rPr>
              <a:t> </a:t>
            </a:r>
            <a:r>
              <a:rPr lang="es-MX" sz="2800" b="1" dirty="0">
                <a:solidFill>
                  <a:srgbClr val="66CCFF"/>
                </a:solidFill>
                <a:latin typeface="Ink Free" panose="03080402000500000000" pitchFamily="66" charset="0"/>
              </a:rPr>
              <a:t>a</a:t>
            </a:r>
            <a:r>
              <a:rPr lang="es-MX" sz="2800" b="1" dirty="0">
                <a:solidFill>
                  <a:srgbClr val="996633"/>
                </a:solidFill>
                <a:latin typeface="Ink Free" panose="03080402000500000000" pitchFamily="66" charset="0"/>
              </a:rPr>
              <a:t>l</a:t>
            </a:r>
            <a:r>
              <a:rPr lang="es-MX" sz="2800" b="1" dirty="0">
                <a:solidFill>
                  <a:schemeClr val="accent6">
                    <a:lumMod val="60000"/>
                    <a:lumOff val="40000"/>
                  </a:schemeClr>
                </a:solidFill>
                <a:latin typeface="Ink Free" panose="03080402000500000000" pitchFamily="66" charset="0"/>
              </a:rPr>
              <a:t>u</a:t>
            </a:r>
            <a:r>
              <a:rPr lang="es-MX" sz="2800" b="1" dirty="0">
                <a:solidFill>
                  <a:srgbClr val="FF6699"/>
                </a:solidFill>
                <a:latin typeface="Ink Free" panose="03080402000500000000" pitchFamily="66" charset="0"/>
              </a:rPr>
              <a:t>m</a:t>
            </a:r>
            <a:r>
              <a:rPr lang="es-MX" sz="2800" b="1" dirty="0">
                <a:solidFill>
                  <a:schemeClr val="bg2">
                    <a:lumMod val="50000"/>
                  </a:schemeClr>
                </a:solidFill>
                <a:latin typeface="Ink Free" panose="03080402000500000000" pitchFamily="66" charset="0"/>
              </a:rPr>
              <a:t>n</a:t>
            </a:r>
            <a:r>
              <a:rPr lang="es-MX" sz="2800" b="1" dirty="0">
                <a:solidFill>
                  <a:schemeClr val="accent2"/>
                </a:solidFill>
                <a:latin typeface="Ink Free" panose="03080402000500000000" pitchFamily="66" charset="0"/>
              </a:rPr>
              <a:t>a</a:t>
            </a:r>
            <a:endParaRPr lang="es-MX" sz="2800" b="1" dirty="0">
              <a:solidFill>
                <a:schemeClr val="accent2"/>
              </a:solidFill>
            </a:endParaRPr>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377070"/>
            <a:ext cx="6858000" cy="11750661"/>
          </a:xfrm>
          <a:prstGeom prst="rect">
            <a:avLst/>
          </a:prstGeom>
          <a:ln>
            <a:noFill/>
          </a:ln>
          <a:extLst>
            <a:ext uri="{53640926-AAD7-44D8-BBD7-CCE9431645EC}">
              <a14:shadowObscured xmlns:a14="http://schemas.microsoft.com/office/drawing/2010/main"/>
            </a:ext>
          </a:extLst>
        </p:spPr>
      </p:pic>
      <p:sp>
        <p:nvSpPr>
          <p:cNvPr id="7" name="CuadroTexto 6"/>
          <p:cNvSpPr txBox="1"/>
          <p:nvPr/>
        </p:nvSpPr>
        <p:spPr>
          <a:xfrm>
            <a:off x="187128" y="712862"/>
            <a:ext cx="3143900" cy="790473"/>
          </a:xfrm>
          <a:prstGeom prst="rect">
            <a:avLst/>
          </a:prstGeom>
          <a:solidFill>
            <a:schemeClr val="accent2">
              <a:lumMod val="20000"/>
              <a:lumOff val="80000"/>
            </a:schemeClr>
          </a:solidFill>
        </p:spPr>
        <p:txBody>
          <a:bodyPr wrap="square" rtlCol="0">
            <a:spAutoFit/>
          </a:bodyPr>
          <a:lstStyle/>
          <a:p>
            <a:pPr algn="ctr"/>
            <a:r>
              <a:rPr lang="es-MX" sz="1134" b="1" dirty="0">
                <a:solidFill>
                  <a:srgbClr val="996633"/>
                </a:solidFill>
                <a:latin typeface="Century Gothic" panose="020B0502020202020204" pitchFamily="34" charset="0"/>
              </a:rPr>
              <a:t>J.N. María L. Pérez de Arreola</a:t>
            </a:r>
          </a:p>
          <a:p>
            <a:pPr algn="ctr"/>
            <a:r>
              <a:rPr lang="es-MX" sz="1134" b="1" dirty="0">
                <a:solidFill>
                  <a:srgbClr val="FF6699"/>
                </a:solidFill>
                <a:latin typeface="Century Gothic" panose="020B0502020202020204" pitchFamily="34" charset="0"/>
              </a:rPr>
              <a:t>2° C y 3° Sección B</a:t>
            </a:r>
          </a:p>
          <a:p>
            <a:pPr algn="ctr"/>
            <a:r>
              <a:rPr lang="es-MX" sz="1134" b="1" dirty="0">
                <a:solidFill>
                  <a:srgbClr val="00B0F0"/>
                </a:solidFill>
                <a:latin typeface="Century Gothic" panose="020B0502020202020204" pitchFamily="34" charset="0"/>
              </a:rPr>
              <a:t>Educadora practicante</a:t>
            </a:r>
            <a:r>
              <a:rPr lang="es-MX" sz="1134" b="1" dirty="0">
                <a:solidFill>
                  <a:srgbClr val="0070C0"/>
                </a:solidFill>
                <a:latin typeface="Century Gothic" panose="020B0502020202020204" pitchFamily="34" charset="0"/>
              </a:rPr>
              <a:t>: </a:t>
            </a:r>
            <a:r>
              <a:rPr lang="es-MX" sz="1134" b="1" dirty="0">
                <a:solidFill>
                  <a:srgbClr val="7030A0"/>
                </a:solidFill>
                <a:latin typeface="Century Gothic" panose="020B0502020202020204" pitchFamily="34" charset="0"/>
              </a:rPr>
              <a:t>Jimena Guadalupe Charles H.</a:t>
            </a:r>
          </a:p>
        </p:txBody>
      </p:sp>
      <p:sp>
        <p:nvSpPr>
          <p:cNvPr id="14" name="CuadroTexto 13"/>
          <p:cNvSpPr txBox="1"/>
          <p:nvPr/>
        </p:nvSpPr>
        <p:spPr>
          <a:xfrm>
            <a:off x="324957" y="8498681"/>
            <a:ext cx="6208086" cy="3300904"/>
          </a:xfrm>
          <a:prstGeom prst="rect">
            <a:avLst/>
          </a:prstGeom>
          <a:noFill/>
        </p:spPr>
        <p:txBody>
          <a:bodyPr wrap="square" rtlCol="0">
            <a:spAutoFit/>
          </a:bodyPr>
          <a:lstStyle/>
          <a:p>
            <a:pPr algn="ctr">
              <a:lnSpc>
                <a:spcPct val="150000"/>
              </a:lnSpc>
            </a:pPr>
            <a:r>
              <a:rPr lang="es-MX" sz="1100" b="1" dirty="0">
                <a:solidFill>
                  <a:srgbClr val="002060"/>
                </a:solidFill>
                <a:latin typeface="Bookman Old Style" panose="02050604050505020204" pitchFamily="18" charset="0"/>
              </a:rPr>
              <a:t>PROGRAMACIÓN APRENDE EN </a:t>
            </a:r>
            <a:r>
              <a:rPr lang="es-MX" sz="1100" b="1" dirty="0" smtClean="0">
                <a:solidFill>
                  <a:srgbClr val="002060"/>
                </a:solidFill>
                <a:latin typeface="Bookman Old Style" panose="02050604050505020204" pitchFamily="18" charset="0"/>
              </a:rPr>
              <a:t>CASA </a:t>
            </a:r>
            <a:endParaRPr lang="es-MX" sz="1050" dirty="0">
              <a:latin typeface="Century Gothic" panose="020B0502020202020204" pitchFamily="34" charset="0"/>
            </a:endParaRPr>
          </a:p>
          <a:p>
            <a:pPr>
              <a:lnSpc>
                <a:spcPct val="150000"/>
              </a:lnSpc>
            </a:pPr>
            <a:r>
              <a:rPr lang="es-MX" sz="800" dirty="0">
                <a:latin typeface="Century Gothic" panose="020B0502020202020204" pitchFamily="34" charset="0"/>
              </a:rPr>
              <a:t>La programación de Aprende en Casa comenzó con el Campo de Formación Académica de Exploración y Comprensión del Mundo Natural y </a:t>
            </a:r>
            <a:r>
              <a:rPr lang="es-MX" sz="800" dirty="0" smtClean="0">
                <a:latin typeface="Century Gothic" panose="020B0502020202020204" pitchFamily="34" charset="0"/>
              </a:rPr>
              <a:t>Social, </a:t>
            </a:r>
            <a:r>
              <a:rPr lang="es-MX" sz="800" dirty="0">
                <a:latin typeface="Century Gothic" panose="020B0502020202020204" pitchFamily="34" charset="0"/>
              </a:rPr>
              <a:t> </a:t>
            </a:r>
            <a:r>
              <a:rPr lang="es-MX" sz="800" dirty="0" smtClean="0">
                <a:latin typeface="Century Gothic" panose="020B0502020202020204" pitchFamily="34" charset="0"/>
              </a:rPr>
              <a:t>la maestra Zohar estaba escondida, pasaba desapercibida porque tenía en ella colores de camuflaje. Explicaron después el significado de esta palabra , y por qué los animales recurren a él como un método de protección. </a:t>
            </a:r>
          </a:p>
          <a:p>
            <a:pPr>
              <a:lnSpc>
                <a:spcPct val="150000"/>
              </a:lnSpc>
            </a:pPr>
            <a:r>
              <a:rPr lang="es-MX" sz="800" dirty="0" smtClean="0">
                <a:latin typeface="Century Gothic" panose="020B0502020202020204" pitchFamily="34" charset="0"/>
              </a:rPr>
              <a:t>Pasaron una serie de imágenes con ejemplos, desde las hormigas, hasta los camaleones, incluso hay flores que disimulan para poder ser fertilizadas por las abejas. </a:t>
            </a:r>
            <a:endParaRPr lang="es-MX" sz="800" dirty="0">
              <a:latin typeface="Century Gothic" panose="020B0502020202020204" pitchFamily="34" charset="0"/>
            </a:endParaRPr>
          </a:p>
          <a:p>
            <a:pPr>
              <a:lnSpc>
                <a:spcPct val="150000"/>
              </a:lnSpc>
            </a:pPr>
            <a:r>
              <a:rPr lang="es-MX" sz="800" dirty="0" smtClean="0">
                <a:latin typeface="Century Gothic" panose="020B0502020202020204" pitchFamily="34" charset="0"/>
              </a:rPr>
              <a:t>En Estados Unidos Americanos, los hombres acostumbran a disfrazarse de aves para alimentar a ciertos animales y que éstos no se acostumbren a los humanos, también hay especies que cambian de color según la estación del año, tal es el caso de un tipo de ardilla. Las maestras jugaron a las adivinanzas de animales camuflados, el primero fue el saltamontes, previo a esto, algunos niños compartieron su video hablando sobre el camuflaje. El segundo animal fue la serpiente, así consecutivamente hasta llegar al leopardo de las nieves. En la sección de inglés contaron un pequeño cuento sobre el uso de cubre bocas en tiempos de coronavirus, después recordaron el vocabulario de la semana pasada, enfocado a los sentimientos: Tristeza, asombro, alegría, miedo, repasaron escritura y pronunciación. Pasaron vídeos de niños haciendo el juego de la memoria, con ayuda del títere Rigoberto, finalmente, contaron el cuento de la mascota de Patty. En la actividad de cuadernillo los niños podían agregar la investigación de la clase del día jueves, con la finalida</a:t>
            </a:r>
            <a:r>
              <a:rPr lang="es-MX" sz="800" dirty="0" smtClean="0">
                <a:latin typeface="Century Gothic" panose="020B0502020202020204" pitchFamily="34" charset="0"/>
              </a:rPr>
              <a:t>d de ampliar su conocimiento en relación con elementos naturales. </a:t>
            </a:r>
            <a:endParaRPr lang="es-MX" sz="800" dirty="0" smtClean="0">
              <a:latin typeface="Century Gothic" panose="020B0502020202020204" pitchFamily="34" charset="0"/>
            </a:endParaRPr>
          </a:p>
        </p:txBody>
      </p:sp>
      <p:sp>
        <p:nvSpPr>
          <p:cNvPr id="3" name="2 Elipse"/>
          <p:cNvSpPr/>
          <p:nvPr/>
        </p:nvSpPr>
        <p:spPr>
          <a:xfrm>
            <a:off x="4386672" y="4000248"/>
            <a:ext cx="348932" cy="34587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76"/>
          </a:p>
        </p:txBody>
      </p:sp>
      <p:sp>
        <p:nvSpPr>
          <p:cNvPr id="10" name="CuadroTexto 9"/>
          <p:cNvSpPr txBox="1"/>
          <p:nvPr/>
        </p:nvSpPr>
        <p:spPr>
          <a:xfrm>
            <a:off x="3575666" y="1238543"/>
            <a:ext cx="3037696" cy="400110"/>
          </a:xfrm>
          <a:prstGeom prst="rect">
            <a:avLst/>
          </a:prstGeom>
          <a:noFill/>
        </p:spPr>
        <p:txBody>
          <a:bodyPr wrap="square" rtlCol="0">
            <a:spAutoFit/>
          </a:bodyPr>
          <a:lstStyle/>
          <a:p>
            <a:pPr algn="ctr"/>
            <a:r>
              <a:rPr lang="es-MX" sz="2000" b="1" dirty="0" smtClean="0">
                <a:latin typeface="Century Gothic" panose="020B0502020202020204" pitchFamily="34" charset="0"/>
              </a:rPr>
              <a:t>23</a:t>
            </a:r>
            <a:r>
              <a:rPr lang="es-MX" sz="2000" b="1" dirty="0" smtClean="0">
                <a:latin typeface="Century Gothic" panose="020B0502020202020204" pitchFamily="34" charset="0"/>
              </a:rPr>
              <a:t> </a:t>
            </a:r>
            <a:r>
              <a:rPr lang="es-MX" sz="2000" b="1" dirty="0" smtClean="0">
                <a:latin typeface="Century Gothic" panose="020B0502020202020204" pitchFamily="34" charset="0"/>
              </a:rPr>
              <a:t>de Abril de 2021</a:t>
            </a:r>
            <a:endParaRPr lang="es-MX" sz="2000" b="1" dirty="0">
              <a:latin typeface="Century Gothic" panose="020B0502020202020204" pitchFamily="34" charset="0"/>
            </a:endParaRPr>
          </a:p>
        </p:txBody>
      </p:sp>
    </p:spTree>
    <p:extLst>
      <p:ext uri="{BB962C8B-B14F-4D97-AF65-F5344CB8AC3E}">
        <p14:creationId xmlns:p14="http://schemas.microsoft.com/office/powerpoint/2010/main" val="135579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TotalTime>
  <Words>333</Words>
  <Application>Microsoft Office PowerPoint</Application>
  <PresentationFormat>Panorámica</PresentationFormat>
  <Paragraphs>11</Paragraphs>
  <Slides>2</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vt:i4>
      </vt:variant>
    </vt:vector>
  </HeadingPairs>
  <TitlesOfParts>
    <vt:vector size="11" baseType="lpstr">
      <vt:lpstr>Arial</vt:lpstr>
      <vt:lpstr>Bookman Old Style</vt:lpstr>
      <vt:lpstr>Calibri</vt:lpstr>
      <vt:lpstr>Calibri Light</vt:lpstr>
      <vt:lpstr>Century Gothic</vt:lpstr>
      <vt:lpstr>Ink Free</vt:lpstr>
      <vt:lpstr>Lucida Handwriting</vt:lpstr>
      <vt:lpstr>Wingdings</vt:lpstr>
      <vt:lpstr>Tema de Office</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WIN8</dc:creator>
  <cp:lastModifiedBy>WIN8</cp:lastModifiedBy>
  <cp:revision>3</cp:revision>
  <dcterms:created xsi:type="dcterms:W3CDTF">2021-04-23T22:16:14Z</dcterms:created>
  <dcterms:modified xsi:type="dcterms:W3CDTF">2021-04-23T22:44:32Z</dcterms:modified>
</cp:coreProperties>
</file>