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99CCFF"/>
    <a:srgbClr val="FFFF99"/>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49" d="100"/>
          <a:sy n="49"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04EF4-308D-475D-9475-66792C5E4C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A383E11-9EB6-4DA4-834F-642C17094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7A83D6-8983-4905-9BD3-C950CB2B2AD6}"/>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53889472-A815-472D-A52D-7C9A6110512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8978C43-A985-4DE8-A516-39E69E6A6499}"/>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3050838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41234-5E32-480A-B580-33B8B3A7FDB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6BB8C44-4B87-41F9-9B10-835F79CB064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7EA3F20-A69C-4334-85CD-D9FAD5A7B589}"/>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751935F3-CDA5-4743-8297-6B02CCCB6A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5E9407-7239-477C-A3A6-D9B606216BD1}"/>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329898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7BFC4C-927A-4F9A-90CA-7BE9756AD6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2797E1D-6FB4-4B9A-8ABA-F10DFC14ED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ECDCA33-C57D-4F5E-B880-EA673D6148EA}"/>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BE636D1A-B380-44D7-9FBB-C5292E50F45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42A0363-E544-4D4C-832F-01D9A1543ADE}"/>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78487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7E31F-1632-496C-A36E-F7147281CF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319299-44EC-4EA8-ABC9-59068B2F47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1F731B5-DC13-4B3F-8171-C90A931BD654}"/>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10BED15E-5149-4592-AB53-E5EC3F432B8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670DC54-9BC5-46DC-9951-083DA4760224}"/>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374932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83673-8529-4CB2-8379-1F1089D91E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4044ED9-4359-4FD4-AADD-10FF5F8E34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A4F413-F6DC-4751-B6F5-3DD820FCC87E}"/>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E40C04BD-62D6-4AFC-8D4D-77ED61C7C0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282F80-16C5-4598-A340-6D4BCD3C71CE}"/>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212227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F67D3-0AFD-47F6-9733-C8F71B18AF0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C71A9C9-A1A0-480B-9C3F-771C9C5D3C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3EB4574-EADF-4FFB-A94E-32506DB32B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99BD295-8F4D-45B2-9D6A-1AA1353779EC}"/>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6" name="Marcador de pie de página 5">
            <a:extLst>
              <a:ext uri="{FF2B5EF4-FFF2-40B4-BE49-F238E27FC236}">
                <a16:creationId xmlns:a16="http://schemas.microsoft.com/office/drawing/2014/main" id="{443AE84A-294F-4301-92B6-13F33325559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9433046-0067-4D91-A63D-3B805A7D1E9B}"/>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242268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9B579-4281-4CA8-9CDD-A86F0AF1DDD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DC0538-A5AF-473B-800B-C1CB072A9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CFE832-43F4-4709-B3A5-3A49D5AE70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12CC39A-3977-437D-B8E0-9BD44CFFF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0EDC1D-E3EC-43AD-ACDE-88A2467B15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08B7762-0FEF-4F33-9215-F20FBE273B6E}"/>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8" name="Marcador de pie de página 7">
            <a:extLst>
              <a:ext uri="{FF2B5EF4-FFF2-40B4-BE49-F238E27FC236}">
                <a16:creationId xmlns:a16="http://schemas.microsoft.com/office/drawing/2014/main" id="{F9A5E4BB-F8D5-493F-8842-34FE10AF739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7C86832-5C12-436A-9BE9-B40FCB1CDD29}"/>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195580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F4FE1-32D9-47AF-AEDF-3DF97F234B7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4149A97B-B63E-4E7C-917B-2521D1A1BC24}"/>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4" name="Marcador de pie de página 3">
            <a:extLst>
              <a:ext uri="{FF2B5EF4-FFF2-40B4-BE49-F238E27FC236}">
                <a16:creationId xmlns:a16="http://schemas.microsoft.com/office/drawing/2014/main" id="{3D0E60C5-92AE-4F17-B3D2-501861FEFCB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2B483F6-223B-4C84-A22B-115016C97AEC}"/>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34516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0C2B0C-39D8-4782-85A9-61C63C30ACA2}"/>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3" name="Marcador de pie de página 2">
            <a:extLst>
              <a:ext uri="{FF2B5EF4-FFF2-40B4-BE49-F238E27FC236}">
                <a16:creationId xmlns:a16="http://schemas.microsoft.com/office/drawing/2014/main" id="{B0D40CB3-AE7F-485B-B0F4-B98E3E9BAF6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01B8614-32AB-41CB-AC0C-87E3A3655CA8}"/>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261297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529A1-8F89-4C50-A4B7-EB7CD73F78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A473316-7B4F-4DC7-AB4D-BA308E22C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B6D33A2-6D99-4425-BA62-3F4070845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EF5E06-2EB1-41B5-9527-AB0971AFC92D}"/>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6" name="Marcador de pie de página 5">
            <a:extLst>
              <a:ext uri="{FF2B5EF4-FFF2-40B4-BE49-F238E27FC236}">
                <a16:creationId xmlns:a16="http://schemas.microsoft.com/office/drawing/2014/main" id="{2ECD025D-742A-4CF4-910B-8DC28551EF9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7E5F126-58AA-4CA7-A6AE-9D85C567806D}"/>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15365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EE608-8DEA-4BFB-A5FB-EF74BE4FC5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E71BA54-6FFE-4ECE-A2F0-C051DB8E0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8FE50C2-7A6D-4462-AC66-0FBA78191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D80D89-D2B6-46D8-BAE0-89DA4FEFFB4A}"/>
              </a:ext>
            </a:extLst>
          </p:cNvPr>
          <p:cNvSpPr>
            <a:spLocks noGrp="1"/>
          </p:cNvSpPr>
          <p:nvPr>
            <p:ph type="dt" sz="half" idx="10"/>
          </p:nvPr>
        </p:nvSpPr>
        <p:spPr/>
        <p:txBody>
          <a:bodyPr/>
          <a:lstStyle/>
          <a:p>
            <a:fld id="{7342EDAE-0BD9-4CEA-944B-317AA23AAFC4}" type="datetimeFigureOut">
              <a:rPr lang="es-MX" smtClean="0"/>
              <a:t>20/04/2021</a:t>
            </a:fld>
            <a:endParaRPr lang="es-MX"/>
          </a:p>
        </p:txBody>
      </p:sp>
      <p:sp>
        <p:nvSpPr>
          <p:cNvPr id="6" name="Marcador de pie de página 5">
            <a:extLst>
              <a:ext uri="{FF2B5EF4-FFF2-40B4-BE49-F238E27FC236}">
                <a16:creationId xmlns:a16="http://schemas.microsoft.com/office/drawing/2014/main" id="{140F37C9-CB1F-4677-BE1E-B7BA3C0F79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31CE773-6221-49E4-B56C-633C960FAF7C}"/>
              </a:ext>
            </a:extLst>
          </p:cNvPr>
          <p:cNvSpPr>
            <a:spLocks noGrp="1"/>
          </p:cNvSpPr>
          <p:nvPr>
            <p:ph type="sldNum" sz="quarter" idx="12"/>
          </p:nvPr>
        </p:nvSpPr>
        <p:spPr/>
        <p:txBody>
          <a:bodyPr/>
          <a:lstStyle/>
          <a:p>
            <a:fld id="{F63A633A-8CBF-40A7-8E81-CDA07D310F16}" type="slidenum">
              <a:rPr lang="es-MX" smtClean="0"/>
              <a:t>‹Nº›</a:t>
            </a:fld>
            <a:endParaRPr lang="es-MX"/>
          </a:p>
        </p:txBody>
      </p:sp>
    </p:spTree>
    <p:extLst>
      <p:ext uri="{BB962C8B-B14F-4D97-AF65-F5344CB8AC3E}">
        <p14:creationId xmlns:p14="http://schemas.microsoft.com/office/powerpoint/2010/main" val="195949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42784C8-71A8-47F9-A517-FDFACAA2D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4DA68FF-AD29-49F8-A83F-C2AE02452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63AF502-2DB0-4A47-8D59-BCCF792F1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2EDAE-0BD9-4CEA-944B-317AA23AAFC4}" type="datetimeFigureOut">
              <a:rPr lang="es-MX" smtClean="0"/>
              <a:t>20/04/2021</a:t>
            </a:fld>
            <a:endParaRPr lang="es-MX"/>
          </a:p>
        </p:txBody>
      </p:sp>
      <p:sp>
        <p:nvSpPr>
          <p:cNvPr id="5" name="Marcador de pie de página 4">
            <a:extLst>
              <a:ext uri="{FF2B5EF4-FFF2-40B4-BE49-F238E27FC236}">
                <a16:creationId xmlns:a16="http://schemas.microsoft.com/office/drawing/2014/main" id="{F4F05464-FD1C-45BF-BFF9-EE16E26B5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6EC2F1B-3FA9-43CB-9263-43612C20D3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A633A-8CBF-40A7-8E81-CDA07D310F16}" type="slidenum">
              <a:rPr lang="es-MX" smtClean="0"/>
              <a:t>‹Nº›</a:t>
            </a:fld>
            <a:endParaRPr lang="es-MX"/>
          </a:p>
        </p:txBody>
      </p:sp>
    </p:spTree>
    <p:extLst>
      <p:ext uri="{BB962C8B-B14F-4D97-AF65-F5344CB8AC3E}">
        <p14:creationId xmlns:p14="http://schemas.microsoft.com/office/powerpoint/2010/main" val="209402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A8C4F02-ACBC-4826-A301-90114105D60F}"/>
              </a:ext>
            </a:extLst>
          </p:cNvPr>
          <p:cNvSpPr>
            <a:spLocks noChangeArrowheads="1"/>
          </p:cNvSpPr>
          <p:nvPr/>
        </p:nvSpPr>
        <p:spPr bwMode="auto">
          <a:xfrm>
            <a:off x="376136" y="120402"/>
            <a:ext cx="11439728" cy="661719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s-MX" altLang="es-MX" sz="2800"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Licenciatura en educación preescolar. </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Ciclo Escolar 2020-2021</a:t>
            </a:r>
            <a:r>
              <a:rPr kumimoji="0" lang="es-MX" altLang="es-MX" sz="2000"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  </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Curso:</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 Creación literaria.</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Maestra:</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Silvia Banda Servín.</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Alumnas:</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Valeria Elizabeth Preciado Villalobos No.14</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Vanessa Rico Velázquez No. 16</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Vanessa Elizabeth Sánchez Gallegos No. 18</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“Recreación de cuento” </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332C33"/>
                </a:solidFill>
                <a:effectLst/>
                <a:latin typeface="Arial" panose="020B0604020202020204" pitchFamily="34" charset="0"/>
                <a:ea typeface="Calibri" panose="020F0502020204030204" pitchFamily="34" charset="0"/>
                <a:cs typeface="Arial" panose="020B0604020202020204" pitchFamily="34" charset="0"/>
              </a:rPr>
              <a:t>Competencias de la unidad:</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s-MX" altLang="es-MX"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Detecta los procesos de aprendizaje de sus alumnos para favorecer el desarrollo cognitivo y socioemocional.</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Plantea las necesidades formativas de los alumnos de los alumnos de acuerdo con su proceso de desarrollo y de aprendizaje, con base en los nuevos enfoques pedagógicos.</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-Integra recursos de la investigación para enriquecer su práctica profesional, expresando su interés por el conocimiento, la ciencia y la mejora de la educación.</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-Usa los resultados de la investigación para profundizar en el conocimiento y los procesos de aprendizaje de sus alumnos. </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-Utiliza los recursos metodológicos y técnicos de la investigación para explicar, comprender situaciones educativas y mejorar su docencia.</a:t>
            </a:r>
            <a:endParaRPr kumimoji="0" lang="es-MX" altLang="es-MX"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Saltillo, Coahuila                                       20 de abril del 2021.</a:t>
            </a:r>
            <a:endParaRPr kumimoji="0" lang="es-MX" altLang="es-MX"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049" name="image1.png">
            <a:extLst>
              <a:ext uri="{FF2B5EF4-FFF2-40B4-BE49-F238E27FC236}">
                <a16:creationId xmlns:a16="http://schemas.microsoft.com/office/drawing/2014/main" id="{26946C8B-6F98-4E91-ADBE-B49CC7771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674" r="14641"/>
          <a:stretch>
            <a:fillRect/>
          </a:stretch>
        </p:blipFill>
        <p:spPr bwMode="auto">
          <a:xfrm>
            <a:off x="479898" y="335300"/>
            <a:ext cx="1595336" cy="18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9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14498C3-07D7-41CF-BE84-8C8B8EC3DF25}"/>
              </a:ext>
            </a:extLst>
          </p:cNvPr>
          <p:cNvSpPr/>
          <p:nvPr/>
        </p:nvSpPr>
        <p:spPr>
          <a:xfrm>
            <a:off x="288587" y="4763103"/>
            <a:ext cx="11614825" cy="1918923"/>
          </a:xfrm>
          <a:prstGeom prst="rect">
            <a:avLst/>
          </a:prstGeom>
          <a:solidFill>
            <a:schemeClr val="bg1"/>
          </a:solidFill>
        </p:spPr>
        <p:txBody>
          <a:bodyPr wrap="square">
            <a:spAutoFit/>
          </a:bodyPr>
          <a:lstStyle/>
          <a:p>
            <a:pPr algn="just">
              <a:lnSpc>
                <a:spcPct val="107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En ese momento, me enfurecí tanto que salí de mi escondite para impedir que Blancanieves se fuera con el príncipe, pero entonces, por accidente golpeé la caja donde estaba Blancanieves recostada, calló al suelo, y de su boca, salió un pequeño trozo de la manzana que yo le había dado. </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Muy confundida Blancanieves despertó sin saber que estaba sucediendo.</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Blancanieves y el príncipe se casaron y fueron muy felices… en cuanto a mí, no se me vio más por el reino.</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280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44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13FEFEF-E820-4CD1-B513-5F705D2D1934}"/>
              </a:ext>
            </a:extLst>
          </p:cNvPr>
          <p:cNvSpPr/>
          <p:nvPr/>
        </p:nvSpPr>
        <p:spPr>
          <a:xfrm>
            <a:off x="1350523" y="1321980"/>
            <a:ext cx="9490953" cy="4214039"/>
          </a:xfrm>
          <a:prstGeom prst="rect">
            <a:avLst/>
          </a:prstGeom>
        </p:spPr>
        <p:txBody>
          <a:bodyPr wrap="square">
            <a:spAutoFit/>
          </a:bodyPr>
          <a:lstStyle/>
          <a:p>
            <a:pPr algn="ctr">
              <a:lnSpc>
                <a:spcPct val="115000"/>
              </a:lnSpc>
              <a:spcAft>
                <a:spcPts val="800"/>
              </a:spcAft>
            </a:pPr>
            <a:r>
              <a:rPr lang="es-MX" sz="8000" dirty="0">
                <a:solidFill>
                  <a:schemeClr val="bg1"/>
                </a:solidFill>
                <a:effectLst>
                  <a:outerShdw blurRad="50800" dist="38100" dir="2700000" algn="tl" rotWithShape="0">
                    <a:prstClr val="black">
                      <a:alpha val="40000"/>
                    </a:prstClr>
                  </a:outerShdw>
                </a:effectLst>
                <a:latin typeface="Berlin Sans FB" panose="020E0602020502020306" pitchFamily="34" charset="0"/>
                <a:ea typeface="Calibri" panose="020F0502020204030204" pitchFamily="34" charset="0"/>
                <a:cs typeface="Arial" panose="020B0604020202020204" pitchFamily="34" charset="0"/>
              </a:rPr>
              <a:t>Cuento de Blancanieves desde el personaje de la bruja</a:t>
            </a:r>
            <a:endParaRPr lang="es-MX" sz="7200" dirty="0">
              <a:solidFill>
                <a:schemeClr val="bg1"/>
              </a:solidFill>
              <a:effectLst>
                <a:outerShdw blurRad="50800" dist="38100" dir="2700000" algn="tl" rotWithShape="0">
                  <a:prstClr val="black">
                    <a:alpha val="40000"/>
                  </a:prstClr>
                </a:outerShdw>
              </a:effectLst>
              <a:latin typeface="Berlin Sans FB" panose="020E0602020502020306"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EF9DBE2C-C539-493A-88D9-CB6138D7F352}"/>
              </a:ext>
            </a:extLst>
          </p:cNvPr>
          <p:cNvSpPr/>
          <p:nvPr/>
        </p:nvSpPr>
        <p:spPr>
          <a:xfrm>
            <a:off x="1288912" y="1283069"/>
            <a:ext cx="9490953" cy="4214039"/>
          </a:xfrm>
          <a:prstGeom prst="rect">
            <a:avLst/>
          </a:prstGeom>
        </p:spPr>
        <p:txBody>
          <a:bodyPr wrap="square">
            <a:spAutoFit/>
          </a:bodyPr>
          <a:lstStyle/>
          <a:p>
            <a:pPr algn="ctr">
              <a:lnSpc>
                <a:spcPct val="115000"/>
              </a:lnSpc>
              <a:spcAft>
                <a:spcPts val="800"/>
              </a:spcAft>
            </a:pPr>
            <a:r>
              <a:rPr lang="es-MX" sz="8000" dirty="0">
                <a:latin typeface="Berlin Sans FB" panose="020E0602020502020306" pitchFamily="34" charset="0"/>
                <a:ea typeface="Calibri" panose="020F0502020204030204" pitchFamily="34" charset="0"/>
                <a:cs typeface="Arial" panose="020B0604020202020204" pitchFamily="34" charset="0"/>
              </a:rPr>
              <a:t>Cuento de Blancanieves desde el personaje de la bruja</a:t>
            </a:r>
            <a:endParaRPr lang="es-MX" sz="7200" dirty="0">
              <a:effectLst/>
              <a:latin typeface="Berlin Sans FB" panose="020E06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897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9C516C-56B4-4520-A59E-56CB47423674}"/>
              </a:ext>
            </a:extLst>
          </p:cNvPr>
          <p:cNvSpPr>
            <a:spLocks noChangeArrowheads="1"/>
          </p:cNvSpPr>
          <p:nvPr/>
        </p:nvSpPr>
        <p:spPr bwMode="auto">
          <a:xfrm>
            <a:off x="395591" y="4646089"/>
            <a:ext cx="7425447" cy="163121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s-MX" altLang="es-MX" sz="2000" dirty="0">
                <a:latin typeface="Berlin Sans FB" panose="020E0602020502020306" pitchFamily="34" charset="0"/>
              </a:rPr>
              <a:t>- </a:t>
            </a:r>
            <a:r>
              <a:rPr kumimoji="0" lang="es-MX" altLang="es-MX" sz="20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Arial" panose="020B0604020202020204" pitchFamily="34" charset="0"/>
              </a:rPr>
              <a:t>Espejito, espejito, contestadme una cosa ¿No soy yo la más hermosa?</a:t>
            </a:r>
          </a:p>
          <a:p>
            <a:pPr marR="0" lvl="0" algn="l" defTabSz="914400" rtl="0" eaLnBrk="0" fontAlgn="base" latinLnBrk="0" hangingPunct="0">
              <a:lnSpc>
                <a:spcPct val="100000"/>
              </a:lnSpc>
              <a:spcBef>
                <a:spcPct val="0"/>
              </a:spcBef>
              <a:spcAft>
                <a:spcPct val="0"/>
              </a:spcAft>
              <a:buClrTx/>
              <a:buSzTx/>
              <a:tabLst/>
            </a:pPr>
            <a:endParaRPr kumimoji="0" lang="es-MX" altLang="es-MX" sz="2000" b="0" i="0" u="none" strike="noStrike" cap="none" normalizeH="0" baseline="0" dirty="0">
              <a:ln>
                <a:noFill/>
              </a:ln>
              <a:solidFill>
                <a:schemeClr val="tx1"/>
              </a:solidFill>
              <a:effectLst/>
              <a:latin typeface="Berlin Sans FB" panose="020E06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Arial" panose="020B0604020202020204" pitchFamily="34" charset="0"/>
              </a:rPr>
              <a:t>Y el espejo siempre contestaba:</a:t>
            </a:r>
          </a:p>
          <a:p>
            <a:r>
              <a:rPr lang="es-MX" altLang="es-MX" sz="2000" dirty="0">
                <a:latin typeface="Berlin Sans FB" panose="020E0602020502020306" pitchFamily="34" charset="0"/>
                <a:ea typeface="Calibri" panose="020F0502020204030204" pitchFamily="34" charset="0"/>
                <a:cs typeface="Arial" panose="020B0604020202020204" pitchFamily="34" charset="0"/>
              </a:rPr>
              <a:t>- Si, mi reina. Vos sois la m</a:t>
            </a:r>
            <a:r>
              <a:rPr kumimoji="0" lang="es-MX" altLang="es-MX" sz="20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Arial" panose="020B0604020202020204" pitchFamily="34" charset="0"/>
              </a:rPr>
              <a:t>á</a:t>
            </a:r>
            <a:r>
              <a:rPr lang="es-MX" altLang="es-MX" sz="2000" dirty="0">
                <a:latin typeface="Berlin Sans FB" panose="020E0602020502020306" pitchFamily="34" charset="0"/>
                <a:ea typeface="Calibri" panose="020F0502020204030204" pitchFamily="34" charset="0"/>
                <a:cs typeface="Arial" panose="020B0604020202020204" pitchFamily="34" charset="0"/>
              </a:rPr>
              <a:t>s hermosa.</a:t>
            </a:r>
            <a:endParaRPr lang="es-MX" altLang="es-MX" sz="2000" dirty="0">
              <a:latin typeface="Berlin Sans FB" panose="020E0602020502020306" pitchFamily="34" charset="0"/>
            </a:endParaRPr>
          </a:p>
        </p:txBody>
      </p:sp>
      <p:sp>
        <p:nvSpPr>
          <p:cNvPr id="5" name="Rectángulo 4">
            <a:extLst>
              <a:ext uri="{FF2B5EF4-FFF2-40B4-BE49-F238E27FC236}">
                <a16:creationId xmlns:a16="http://schemas.microsoft.com/office/drawing/2014/main" id="{5D93C03F-82C7-449A-B670-EA080353BFB5}"/>
              </a:ext>
            </a:extLst>
          </p:cNvPr>
          <p:cNvSpPr/>
          <p:nvPr/>
        </p:nvSpPr>
        <p:spPr>
          <a:xfrm>
            <a:off x="0" y="0"/>
            <a:ext cx="12192000" cy="861774"/>
          </a:xfrm>
          <a:prstGeom prst="rect">
            <a:avLst/>
          </a:prstGeom>
          <a:solidFill>
            <a:schemeClr val="bg1"/>
          </a:solidFill>
        </p:spPr>
        <p:txBody>
          <a:bodyPr wrap="square">
            <a:spAutoFit/>
          </a:bodyPr>
          <a:lstStyle/>
          <a:p>
            <a:pPr lvl="0" eaLnBrk="0" fontAlgn="base" hangingPunct="0">
              <a:spcBef>
                <a:spcPct val="0"/>
              </a:spcBef>
              <a:spcAft>
                <a:spcPct val="0"/>
              </a:spcAft>
            </a:pPr>
            <a:r>
              <a:rPr lang="es-MX" altLang="es-MX" sz="2500" dirty="0">
                <a:latin typeface="Berlin Sans FB" panose="020E0602020502020306" pitchFamily="34" charset="0"/>
                <a:ea typeface="Calibri" panose="020F0502020204030204" pitchFamily="34" charset="0"/>
                <a:cs typeface="Arial" panose="020B0604020202020204" pitchFamily="34" charset="0"/>
              </a:rPr>
              <a:t>Hola soy la bruja malvada y madrastra de Blancanieves, siempre he buscado tener lo mejor y ser la mejor, junto con mi espejo mágico que cada día yo cuestiono:</a:t>
            </a:r>
          </a:p>
        </p:txBody>
      </p:sp>
    </p:spTree>
    <p:extLst>
      <p:ext uri="{BB962C8B-B14F-4D97-AF65-F5344CB8AC3E}">
        <p14:creationId xmlns:p14="http://schemas.microsoft.com/office/powerpoint/2010/main" val="87132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0D86A3-A979-4755-857C-2F33371D2D84}"/>
              </a:ext>
            </a:extLst>
          </p:cNvPr>
          <p:cNvSpPr/>
          <p:nvPr/>
        </p:nvSpPr>
        <p:spPr>
          <a:xfrm>
            <a:off x="265888" y="218050"/>
            <a:ext cx="11562945" cy="1482970"/>
          </a:xfrm>
          <a:prstGeom prst="rect">
            <a:avLst/>
          </a:prstGeom>
          <a:solidFill>
            <a:schemeClr val="bg1"/>
          </a:solidFill>
        </p:spPr>
        <p:txBody>
          <a:bodyPr wrap="square">
            <a:spAutoFit/>
          </a:bodyPr>
          <a:lstStyle/>
          <a:p>
            <a:pPr algn="just">
              <a:lnSpc>
                <a:spcPct val="115000"/>
              </a:lnSpc>
              <a:spcAft>
                <a:spcPts val="800"/>
              </a:spcAft>
            </a:pPr>
            <a:r>
              <a:rPr lang="es-MX" sz="2500" dirty="0">
                <a:latin typeface="Berlin Sans FB" panose="020E0602020502020306" pitchFamily="34" charset="0"/>
                <a:ea typeface="Calibri" panose="020F0502020204030204" pitchFamily="34" charset="0"/>
                <a:cs typeface="Arial" panose="020B0604020202020204" pitchFamily="34" charset="0"/>
              </a:rPr>
              <a:t>Pero el día en que la pequeña Blancanieves cumplió siete años el espejo me contestó otra cosa:</a:t>
            </a:r>
            <a:endParaRPr lang="es-MX" sz="2500" dirty="0">
              <a:effectLst/>
              <a:latin typeface="Berlin Sans FB" panose="020E0602020502020306"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Arial" panose="020B0604020202020204" pitchFamily="34" charset="0"/>
              <a:buChar char="-"/>
            </a:pPr>
            <a:r>
              <a:rPr lang="es-MX" sz="2500" dirty="0">
                <a:latin typeface="Berlin Sans FB" panose="020E0602020502020306" pitchFamily="34" charset="0"/>
                <a:ea typeface="Calibri" panose="020F0502020204030204" pitchFamily="34" charset="0"/>
                <a:cs typeface="Arial" panose="020B0604020202020204" pitchFamily="34" charset="0"/>
              </a:rPr>
              <a:t>No, mi reina. La más hermosa es ahora Blancanieves.</a:t>
            </a:r>
            <a:endParaRPr lang="es-MX" sz="2500" dirty="0">
              <a:effectLst/>
              <a:latin typeface="Berlin Sans FB" panose="020E06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63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0C9F862-A938-4039-AFEE-090506EAEE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 name="Rectangle 3">
            <a:extLst>
              <a:ext uri="{FF2B5EF4-FFF2-40B4-BE49-F238E27FC236}">
                <a16:creationId xmlns:a16="http://schemas.microsoft.com/office/drawing/2014/main" id="{34A7DDA4-6494-437F-97FB-86FE086C7E4A}"/>
              </a:ext>
            </a:extLst>
          </p:cNvPr>
          <p:cNvSpPr>
            <a:spLocks noChangeArrowheads="1"/>
          </p:cNvSpPr>
          <p:nvPr/>
        </p:nvSpPr>
        <p:spPr bwMode="auto">
          <a:xfrm>
            <a:off x="327498" y="4813597"/>
            <a:ext cx="6656961" cy="193899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s-MX" altLang="es-MX" sz="20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Arial" panose="020B0604020202020204" pitchFamily="34" charset="0"/>
              </a:rPr>
              <a:t>Llévala a lo más profundo del bosque, ahí mátala y tráeme su corazón como prueba de que has cumplido mis órdenes.</a:t>
            </a:r>
          </a:p>
          <a:p>
            <a:pPr algn="just"/>
            <a:r>
              <a:rPr lang="es-MX" sz="2000" dirty="0">
                <a:latin typeface="Berlin Sans FB" panose="020E0602020502020306" pitchFamily="34" charset="0"/>
                <a:ea typeface="Calibri" panose="020F0502020204030204" pitchFamily="34" charset="0"/>
                <a:cs typeface="Arial" panose="020B0604020202020204" pitchFamily="34" charset="0"/>
              </a:rPr>
              <a:t>El cazador se fue para ese mismo día regresar en la noche, y me entregó un pequeño cofre con un corazón que prometió era el de Blancanieves.</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F2DABFF-A0B5-4A0D-B776-03FE9E7E161C}"/>
              </a:ext>
            </a:extLst>
          </p:cNvPr>
          <p:cNvSpPr/>
          <p:nvPr/>
        </p:nvSpPr>
        <p:spPr>
          <a:xfrm>
            <a:off x="6303522" y="228600"/>
            <a:ext cx="5716621" cy="1323439"/>
          </a:xfrm>
          <a:prstGeom prst="rect">
            <a:avLst/>
          </a:prstGeom>
          <a:solidFill>
            <a:schemeClr val="bg1"/>
          </a:solidFill>
        </p:spPr>
        <p:txBody>
          <a:bodyPr wrap="square">
            <a:spAutoFit/>
          </a:bodyPr>
          <a:lstStyle/>
          <a:p>
            <a:pPr lvl="0" algn="just" eaLnBrk="0" fontAlgn="base" hangingPunct="0">
              <a:spcBef>
                <a:spcPct val="0"/>
              </a:spcBef>
              <a:spcAft>
                <a:spcPct val="0"/>
              </a:spcAft>
            </a:pPr>
            <a:r>
              <a:rPr lang="es-MX" altLang="es-MX" sz="2000" dirty="0">
                <a:latin typeface="Berlin Sans FB" panose="020E0602020502020306" pitchFamily="34" charset="0"/>
                <a:ea typeface="Calibri" panose="020F0502020204030204" pitchFamily="34" charset="0"/>
                <a:cs typeface="Arial" panose="020B0604020202020204" pitchFamily="34" charset="0"/>
              </a:rPr>
              <a:t>Al oír eso me enfade demasiado, la envidia me comía por dentro, y no pude dejar las cosas así yo tengo que ser la más hermosa, así que ordene a un cazador lo siguiente:</a:t>
            </a:r>
          </a:p>
        </p:txBody>
      </p:sp>
    </p:spTree>
    <p:extLst>
      <p:ext uri="{BB962C8B-B14F-4D97-AF65-F5344CB8AC3E}">
        <p14:creationId xmlns:p14="http://schemas.microsoft.com/office/powerpoint/2010/main" val="268290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E687B37-4DF3-42E2-9453-FE712F34C4B0}"/>
              </a:ext>
            </a:extLst>
          </p:cNvPr>
          <p:cNvSpPr/>
          <p:nvPr/>
        </p:nvSpPr>
        <p:spPr>
          <a:xfrm>
            <a:off x="162127" y="180242"/>
            <a:ext cx="8443609" cy="768865"/>
          </a:xfrm>
          <a:prstGeom prst="rect">
            <a:avLst/>
          </a:prstGeom>
          <a:solidFill>
            <a:schemeClr val="bg1"/>
          </a:solidFill>
        </p:spPr>
        <p:txBody>
          <a:bodyPr wrap="square">
            <a:spAutoFit/>
          </a:bodyPr>
          <a:lstStyle/>
          <a:p>
            <a:pPr algn="just">
              <a:lnSpc>
                <a:spcPct val="115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Fue unos de los días más felices de mi vida, por fin soy la más hermosa de este lugar, así que, como de costumbre me acerqué a mi espejo mágico y le dije:</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B511AD3-AAA1-42F6-A614-6B49193D7288}"/>
              </a:ext>
            </a:extLst>
          </p:cNvPr>
          <p:cNvSpPr/>
          <p:nvPr/>
        </p:nvSpPr>
        <p:spPr>
          <a:xfrm>
            <a:off x="259625" y="4744472"/>
            <a:ext cx="11672749" cy="1933286"/>
          </a:xfrm>
          <a:prstGeom prst="rect">
            <a:avLst/>
          </a:prstGeom>
          <a:solidFill>
            <a:schemeClr val="bg1"/>
          </a:solidFill>
        </p:spPr>
        <p:txBody>
          <a:bodyPr wrap="square">
            <a:spAutoFit/>
          </a:bodyPr>
          <a:lstStyle/>
          <a:p>
            <a:pPr marL="342900" lvl="0" indent="-342900" algn="just">
              <a:lnSpc>
                <a:spcPct val="115000"/>
              </a:lnSpc>
              <a:spcAft>
                <a:spcPts val="0"/>
              </a:spcAft>
              <a:buFont typeface="Arial" panose="020B0604020202020204" pitchFamily="34" charset="0"/>
              <a:buChar char="-"/>
            </a:pPr>
            <a:r>
              <a:rPr lang="es-MX" sz="2000" dirty="0">
                <a:latin typeface="Berlin Sans FB" panose="020E0602020502020306" pitchFamily="34" charset="0"/>
                <a:ea typeface="Calibri" panose="020F0502020204030204" pitchFamily="34" charset="0"/>
                <a:cs typeface="Arial" panose="020B0604020202020204" pitchFamily="34" charset="0"/>
              </a:rPr>
              <a:t>Espejito, espejito contestadme a una cosa ¿no soy yo la más hermosa?</a:t>
            </a:r>
          </a:p>
          <a:p>
            <a:pPr marL="342900" lvl="0" indent="-342900" algn="just">
              <a:lnSpc>
                <a:spcPct val="115000"/>
              </a:lnSpc>
              <a:spcAft>
                <a:spcPts val="800"/>
              </a:spcAft>
              <a:buFont typeface="Arial" panose="020B0604020202020204" pitchFamily="34" charset="0"/>
              <a:buChar char="-"/>
            </a:pPr>
            <a:r>
              <a:rPr lang="es-MX" sz="2000" dirty="0">
                <a:latin typeface="Berlin Sans FB" panose="020E0602020502020306" pitchFamily="34" charset="0"/>
                <a:ea typeface="Calibri" panose="020F0502020204030204" pitchFamily="34" charset="0"/>
                <a:cs typeface="Arial" panose="020B0604020202020204" pitchFamily="34" charset="0"/>
              </a:rPr>
              <a:t>Mi Reina, vos sois una estrella, pero siento deciros que Blancanieves, sigue siendo la más bella.</a:t>
            </a:r>
          </a:p>
          <a:p>
            <a:pPr algn="just">
              <a:lnSpc>
                <a:spcPct val="115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Eso no me gustó para nada escucharlo, así que furiosa utilice mis poderes para saber dónde se escondía la muchacha. Cuando supe que se encontraba en casa de los enanitos, comencé a preparar una manzana envenenada, me vestí de campesina y emprendí mi camino hacia la montaña.</a:t>
            </a:r>
          </a:p>
        </p:txBody>
      </p:sp>
    </p:spTree>
    <p:extLst>
      <p:ext uri="{BB962C8B-B14F-4D97-AF65-F5344CB8AC3E}">
        <p14:creationId xmlns:p14="http://schemas.microsoft.com/office/powerpoint/2010/main" val="91097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BE48B53-202C-4F6F-AF9F-6548F496D8CD}"/>
              </a:ext>
            </a:extLst>
          </p:cNvPr>
          <p:cNvSpPr/>
          <p:nvPr/>
        </p:nvSpPr>
        <p:spPr>
          <a:xfrm>
            <a:off x="259404" y="3775659"/>
            <a:ext cx="11673192" cy="2700226"/>
          </a:xfrm>
          <a:prstGeom prst="rect">
            <a:avLst/>
          </a:prstGeom>
          <a:solidFill>
            <a:schemeClr val="bg1"/>
          </a:solidFill>
        </p:spPr>
        <p:txBody>
          <a:bodyPr wrap="square">
            <a:spAutoFit/>
          </a:bodyPr>
          <a:lstStyle/>
          <a:p>
            <a:r>
              <a:rPr lang="es-MX" sz="2000" dirty="0">
                <a:latin typeface="Berlin Sans FB" panose="020E0602020502020306" pitchFamily="34" charset="0"/>
              </a:rPr>
              <a:t>Cuando llegue, llame a la puerta, Blancanieves se asomó por la ventana y dijo: </a:t>
            </a:r>
          </a:p>
          <a:p>
            <a:r>
              <a:rPr lang="es-MX" sz="2000" dirty="0">
                <a:latin typeface="Berlin Sans FB" panose="020E0602020502020306" pitchFamily="34" charset="0"/>
              </a:rPr>
              <a:t>-No puedo abrir a nadie, me lo han prohibido los enanitos. </a:t>
            </a:r>
          </a:p>
          <a:p>
            <a:r>
              <a:rPr lang="es-MX" sz="2000" dirty="0">
                <a:latin typeface="Berlin Sans FB" panose="020E0602020502020306" pitchFamily="34" charset="0"/>
              </a:rPr>
              <a:t>A lo que respondí con voz dulce y tierna: </a:t>
            </a:r>
          </a:p>
          <a:p>
            <a:pPr algn="just">
              <a:lnSpc>
                <a:spcPct val="107000"/>
              </a:lnSpc>
              <a:spcAft>
                <a:spcPts val="800"/>
              </a:spcAft>
            </a:pPr>
            <a:r>
              <a:rPr lang="es-MX" sz="2000" dirty="0">
                <a:latin typeface="Berlin Sans FB" panose="020E0602020502020306" pitchFamily="34" charset="0"/>
              </a:rPr>
              <a:t>-No temas hija mía, solo vengo a traerte una dulce manzana, tengo muchas y son pesadas para mí. Te dejare aquí una manzana, por si te apetece más tarde. </a:t>
            </a:r>
          </a:p>
          <a:p>
            <a:r>
              <a:rPr lang="es-MX" sz="2000" dirty="0">
                <a:latin typeface="Berlin Sans FB" panose="020E0602020502020306" pitchFamily="34" charset="0"/>
              </a:rPr>
              <a:t>Blancanieves inocentemente confió en mí, por lo que mordió la manzana y… de repente cayó al suelo.</a:t>
            </a:r>
          </a:p>
          <a:p>
            <a:r>
              <a:rPr lang="es-MX" sz="2000" dirty="0">
                <a:latin typeface="Berlin Sans FB" panose="020E0602020502020306" pitchFamily="34" charset="0"/>
              </a:rPr>
              <a:t>Me marche riéndome por haberme salido con la mía. Ahora solo deseaba llegar a mi hermoso palacio y preguntar a mi espejo mágico quien era la más bella ahora. </a:t>
            </a:r>
          </a:p>
        </p:txBody>
      </p:sp>
    </p:spTree>
    <p:extLst>
      <p:ext uri="{BB962C8B-B14F-4D97-AF65-F5344CB8AC3E}">
        <p14:creationId xmlns:p14="http://schemas.microsoft.com/office/powerpoint/2010/main" val="286684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65BF3D-818C-4022-AE64-80EDF79D6114}"/>
              </a:ext>
            </a:extLst>
          </p:cNvPr>
          <p:cNvSpPr/>
          <p:nvPr/>
        </p:nvSpPr>
        <p:spPr>
          <a:xfrm>
            <a:off x="235527" y="4260859"/>
            <a:ext cx="11720945" cy="2248244"/>
          </a:xfrm>
          <a:prstGeom prst="rect">
            <a:avLst/>
          </a:prstGeom>
          <a:solidFill>
            <a:schemeClr val="bg1"/>
          </a:solidFill>
        </p:spPr>
        <p:txBody>
          <a:bodyPr wrap="square">
            <a:spAutoFit/>
          </a:bodyPr>
          <a:lstStyle/>
          <a:p>
            <a:pPr algn="just">
              <a:lnSpc>
                <a:spcPct val="107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Llegue y pregunte a mi espejo mágico: </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Arial" panose="020B0604020202020204" pitchFamily="34" charset="0"/>
              <a:buChar char="-"/>
            </a:pPr>
            <a:r>
              <a:rPr lang="es-MX" sz="2000" dirty="0">
                <a:latin typeface="Berlin Sans FB" panose="020E0602020502020306" pitchFamily="34" charset="0"/>
                <a:ea typeface="Calibri" panose="020F0502020204030204" pitchFamily="34" charset="0"/>
                <a:cs typeface="Arial" panose="020B0604020202020204" pitchFamily="34" charset="0"/>
              </a:rPr>
              <a:t>Espejito, espejito contestadme a una cosa ¿no soy yo la más hermosa?</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panose="020B0604020202020204" pitchFamily="34" charset="0"/>
              <a:buChar char="-"/>
            </a:pPr>
            <a:r>
              <a:rPr lang="es-MX" sz="2000" dirty="0">
                <a:latin typeface="Berlin Sans FB" panose="020E0602020502020306" pitchFamily="34" charset="0"/>
                <a:ea typeface="Calibri" panose="020F0502020204030204" pitchFamily="34" charset="0"/>
                <a:cs typeface="Arial" panose="020B0604020202020204" pitchFamily="34" charset="0"/>
              </a:rPr>
              <a:t>Si mi Reina. De nuevo vos sois la más hermosa. </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2000" dirty="0">
                <a:latin typeface="Berlin Sans FB" panose="020E0602020502020306" pitchFamily="34" charset="0"/>
                <a:ea typeface="Calibri" panose="020F0502020204030204" pitchFamily="34" charset="0"/>
                <a:cs typeface="Arial" panose="020B0604020202020204" pitchFamily="34" charset="0"/>
              </a:rPr>
              <a:t>Satisfactoriamente pedí a mi espejo mágico que me mostrara la casa de los enanitos para reírme de su reacción. Los enanitos llegaron y la encontraron en el suelo muerta, trataron de hacer algo, pero yo sabía que no podían hacer nada, Blancanieves estaba muerta</a:t>
            </a:r>
            <a:endParaRPr lang="es-MX" sz="2000" dirty="0">
              <a:effectLst/>
              <a:latin typeface="Berlin Sans FB" panose="020E0602020502020306"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870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3D9BDBE-62D3-455D-945A-5780C5280213}"/>
              </a:ext>
            </a:extLst>
          </p:cNvPr>
          <p:cNvSpPr/>
          <p:nvPr/>
        </p:nvSpPr>
        <p:spPr>
          <a:xfrm>
            <a:off x="266700" y="4770672"/>
            <a:ext cx="11658600" cy="1866986"/>
          </a:xfrm>
          <a:prstGeom prst="rect">
            <a:avLst/>
          </a:prstGeom>
          <a:solidFill>
            <a:schemeClr val="bg1"/>
          </a:solidFill>
        </p:spPr>
        <p:txBody>
          <a:bodyPr wrap="square">
            <a:spAutoFit/>
          </a:bodyPr>
          <a:lstStyle/>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Desde lejos, pude observar que entre los enanos y los animales del bosque lloraban por Blancanieves, mientras yo estaba muy feliz, ya que, por fin, era la más hermosa de todo el reino.</a:t>
            </a:r>
            <a:endParaRPr lang="es-MX"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Al ver tanto alboroto, un príncipe se acercó y al ver a Blancanieves quedó completamente enamorado de ella. </a:t>
            </a:r>
            <a:endParaRPr lang="es-MX"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A lo lejos, escuche:</a:t>
            </a:r>
            <a:endParaRPr lang="es-MX"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dirty="0">
                <a:latin typeface="Arial" panose="020B0604020202020204" pitchFamily="34" charset="0"/>
                <a:ea typeface="Calibri" panose="020F0502020204030204" pitchFamily="34" charset="0"/>
                <a:cs typeface="Arial" panose="020B0604020202020204" pitchFamily="34" charset="0"/>
              </a:rPr>
              <a:t>- “Permítanme intentar salvarla, es la mujer más hermosa que he visto en mi vida”</a:t>
            </a:r>
            <a:endParaRPr lang="es-MX"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03504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896</Words>
  <Application>Microsoft Office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Berlin Sans FB</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 ELIZABETH PRECIADO VILLALOBOS</dc:creator>
  <cp:lastModifiedBy>VALERIA ELIZABETH PRECIADO VILLALOBOS</cp:lastModifiedBy>
  <cp:revision>6</cp:revision>
  <dcterms:created xsi:type="dcterms:W3CDTF">2021-04-20T21:43:39Z</dcterms:created>
  <dcterms:modified xsi:type="dcterms:W3CDTF">2021-04-20T22:30:49Z</dcterms:modified>
</cp:coreProperties>
</file>