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9144000"/>
  <p:notesSz cx="6858000" cy="9144000"/>
  <p:defaultTextStyle>
    <a:defPPr lvl="0">
      <a:defRPr lang="es-E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FC5580-5B95-458F-A95A-245449087300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7AE3474-D852-49E3-AB3C-576A739AEFD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7700" y="1648065"/>
            <a:ext cx="7848600" cy="1003920"/>
          </a:xfrm>
        </p:spPr>
        <p:txBody>
          <a:bodyPr/>
          <a:lstStyle/>
          <a:p>
            <a:pPr algn="ctr"/>
            <a:r>
              <a:rPr lang="es-ES_tradnl" dirty="0"/>
              <a:t>EL LOBO LOBITO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622504" cy="700816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Configuración del cuento de Los tres cerditos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71" y="3771900"/>
            <a:ext cx="4637145" cy="3429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19672" y="5118749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ALUMNAS:</a:t>
            </a:r>
          </a:p>
          <a:p>
            <a:r>
              <a:rPr lang="es-ES_tradnl" dirty="0"/>
              <a:t>Briseida Guadalupe Medrano Gallegos #11</a:t>
            </a:r>
          </a:p>
          <a:p>
            <a:r>
              <a:rPr lang="es-ES_tradnl" dirty="0"/>
              <a:t>Sofia Mali Siller Valdes #19 </a:t>
            </a:r>
            <a:endParaRPr lang="es-ES" dirty="0"/>
          </a:p>
        </p:txBody>
      </p:sp>
      <p:sp>
        <p:nvSpPr>
          <p:cNvPr id="6" name="5 Triángulo isósceles"/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riángulo isósceles"/>
          <p:cNvSpPr/>
          <p:nvPr/>
        </p:nvSpPr>
        <p:spPr>
          <a:xfrm rot="13481469">
            <a:off x="-762145" y="5932170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17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960" l="9852" r="89655">
                        <a14:foregroundMark x1="46798" y1="17671" x2="55665" y2="17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44" y="3425392"/>
            <a:ext cx="2251106" cy="3429673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44898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latin typeface="Britannic Bold" pitchFamily="34" charset="0"/>
              </a:rPr>
              <a:t>HABIA UNA VEZ…  </a:t>
            </a:r>
            <a:endParaRPr lang="es-ES" sz="2800" b="1" dirty="0">
              <a:latin typeface="Britannic Bol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0029" y="972205"/>
            <a:ext cx="67942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Esta historia es diferente pues yo quite al narrador para poder contarles la historia de verdad… siempre había querido contarles mi historia.</a:t>
            </a: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Hola soy el lobo feroz en el cuento de los 3 cerditos </a:t>
            </a: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Como ya saben yo siempre tenia hambre, y ya abría comido todos los animales del bosque, un día desperté con muchas ganas de comer algo diferente, así que fui a buscar  por el bosque y de repente me dio un olor muy diferente pero a la vez muy rico, fui tras el olor, y a lo lejos vi a tres cerditos y sabia que eran mi almuerzo pues no había comido nada en 2 días. </a:t>
            </a:r>
          </a:p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Vi que los tres cerditos estaban trabajando en sus casas y pensé “serán unas presas fácil de conseguir”.</a:t>
            </a:r>
          </a:p>
        </p:txBody>
      </p:sp>
      <p:sp>
        <p:nvSpPr>
          <p:cNvPr id="7" name="6 Triángulo isósceles"/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53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4647" y="836712"/>
            <a:ext cx="84969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Escuche la platica de los cerditos mientras descansaban, ellos decían que su mamá podría estar preocupada pues ellos decidieron venirse a vivir al bosque porque ya eran grandes. </a:t>
            </a:r>
          </a:p>
          <a:p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Pues </a:t>
            </a:r>
            <a:r>
              <a:rPr lang="es-MX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mamá de los cerditos les dijo que e</a:t>
            </a:r>
            <a:r>
              <a:rPr lang="es-MX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 bosque era un lugar muy hermoso, con grandes árboles, pasto y abundantes flores. Había un arroyo de agua cristalina y un pequeño lago donde se reflejaba el cielo azul. En el bosque vivían otros animalitos: conejos, ardillas, colibríes, tortugas, patos, venados, zorrillos, gorriones, búhos, pavos, cabras y palomas, pero también vivía un terrible lobo feroz, malvado </a:t>
            </a: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peligroso que amenazaba con comérselos.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4 Triángulo isósceles"/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LOS TRES CERDITOS, CUENTOS INFANTILES, Cuentos y Canciones Infantiles -  YouTube">
            <a:extLst>
              <a:ext uri="{FF2B5EF4-FFF2-40B4-BE49-F238E27FC236}">
                <a16:creationId xmlns:a16="http://schemas.microsoft.com/office/drawing/2014/main" id="{A4867F96-B2C1-4BE4-BA11-4DE0AD1FA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/>
        </p:blipFill>
        <p:spPr bwMode="auto">
          <a:xfrm>
            <a:off x="4819320" y="4365104"/>
            <a:ext cx="3960440" cy="235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319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riángulo isósceles">
            <a:extLst>
              <a:ext uri="{FF2B5EF4-FFF2-40B4-BE49-F238E27FC236}">
                <a16:creationId xmlns:a16="http://schemas.microsoft.com/office/drawing/2014/main" id="{E7401627-2452-4305-B7B6-24443ABBAC02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E06A5-E1A0-4D5B-A844-233BD844C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41567"/>
            <a:ext cx="7776864" cy="3042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Observe que el primer cerdito llamado flojón porque era muy perezoso decidió hacer su casa de paja.  Me pregunte si al soplar muy fuerte podría tumbar su casa y comérmelo.</a:t>
            </a:r>
          </a:p>
          <a:p>
            <a:pPr marL="0" indent="0">
              <a:buNone/>
            </a:pPr>
            <a:r>
              <a:rPr lang="es-MX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segundo cerdito se llamaba Vagancio, porque era muy vago y prefería andar paseando por el bosque, pensó que una casa de madera sería suficiente para estar seguro, así que se fue al bosque y acarreó todos los troncos y tablas que pudo para construir las paredes y el techo de su casa.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085C4E-D550-49DC-AE0D-CE4EC39E0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21"/>
          <a:stretch/>
        </p:blipFill>
        <p:spPr>
          <a:xfrm>
            <a:off x="251520" y="3579535"/>
            <a:ext cx="4608512" cy="291139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FBFF7E1-E583-4DC0-881C-2381C0EB25F7}"/>
              </a:ext>
            </a:extLst>
          </p:cNvPr>
          <p:cNvSpPr txBox="1"/>
          <p:nvPr/>
        </p:nvSpPr>
        <p:spPr>
          <a:xfrm>
            <a:off x="4917196" y="3579535"/>
            <a:ext cx="40872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tercer cerdito se llamaba Listón, porque era muy inteligente y sensato. El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</a:t>
            </a: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uería hacer una casa bonita, cómoda y muy resistente, así que fue a la ciudad, compró ladrillos y cemento, y comenzó a construir su nueva vivienda. </a:t>
            </a:r>
          </a:p>
        </p:txBody>
      </p:sp>
    </p:spTree>
    <p:extLst>
      <p:ext uri="{BB962C8B-B14F-4D97-AF65-F5344CB8AC3E}">
        <p14:creationId xmlns:p14="http://schemas.microsoft.com/office/powerpoint/2010/main" val="72109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riángulo isósceles">
            <a:extLst>
              <a:ext uri="{FF2B5EF4-FFF2-40B4-BE49-F238E27FC236}">
                <a16:creationId xmlns:a16="http://schemas.microsoft.com/office/drawing/2014/main" id="{E9169DDD-4009-4163-9480-8310E7A1D8E5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FCB2A-79E7-4361-9F18-B75D3E489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50" y="710595"/>
            <a:ext cx="828092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Quise ser más listos que ellos y decidí ser amable y fingir que no me los quería comer que solo quería ser su amigo así que me acerque a la primera casa y toque la puerta «</a:t>
            </a:r>
            <a:r>
              <a:rPr lang="es-ES_tradnl" sz="2200" dirty="0" err="1">
                <a:latin typeface="Arial" panose="020B0604020202020204" pitchFamily="34" charset="0"/>
                <a:cs typeface="Arial" panose="020B0604020202020204" pitchFamily="34" charset="0"/>
              </a:rPr>
              <a:t>Toc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00" dirty="0" err="1">
                <a:latin typeface="Arial" panose="020B0604020202020204" pitchFamily="34" charset="0"/>
                <a:cs typeface="Arial" panose="020B0604020202020204" pitchFamily="34" charset="0"/>
              </a:rPr>
              <a:t>toc</a:t>
            </a: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- El cochinito pregunta “¿Quién es?” </a:t>
            </a:r>
          </a:p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- Conteste “Hola soy tu vecino ¿Me podrías dar un poco de azúcar?”</a:t>
            </a:r>
          </a:p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- El cerdito flojón observo desde el cuarto que era un lobo y se pregunto ¿Por qué quería azúcar? Y contesto “no tengo vecino, puedes ir con mi hermano”.</a:t>
            </a:r>
          </a:p>
        </p:txBody>
      </p:sp>
      <p:pic>
        <p:nvPicPr>
          <p:cNvPr id="7" name="Imagen 6" descr="Los Tres Cerditos y El Lobo Feroz - Vídeo Dailymotion">
            <a:extLst>
              <a:ext uri="{FF2B5EF4-FFF2-40B4-BE49-F238E27FC236}">
                <a16:creationId xmlns:a16="http://schemas.microsoft.com/office/drawing/2014/main" id="{1DDE8E38-8D09-40AF-B614-14CD42F6BB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42" y="3933056"/>
            <a:ext cx="3707208" cy="2682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0963E1C-FB6B-47F1-A340-E3E46F82EED9}"/>
              </a:ext>
            </a:extLst>
          </p:cNvPr>
          <p:cNvSpPr txBox="1"/>
          <p:nvPr/>
        </p:nvSpPr>
        <p:spPr>
          <a:xfrm>
            <a:off x="281688" y="4365104"/>
            <a:ext cx="47223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2200" dirty="0">
                <a:latin typeface="Arial" panose="020B0604020202020204" pitchFamily="34" charset="0"/>
                <a:cs typeface="Arial" panose="020B0604020202020204" pitchFamily="34" charset="0"/>
              </a:rPr>
              <a:t>- El lobo le dijo esta bien cerdito yo solo quiero ser amigable con ustedes para que se sientan bien aquí en su nueva casa. </a:t>
            </a:r>
          </a:p>
          <a:p>
            <a:pPr marL="0" indent="0">
              <a:buNone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Así que fui con el otro cerdito y me corrió de inmediato.</a:t>
            </a:r>
          </a:p>
        </p:txBody>
      </p:sp>
    </p:spTree>
    <p:extLst>
      <p:ext uri="{BB962C8B-B14F-4D97-AF65-F5344CB8AC3E}">
        <p14:creationId xmlns:p14="http://schemas.microsoft.com/office/powerpoint/2010/main" val="399850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riángulo isósceles">
            <a:extLst>
              <a:ext uri="{FF2B5EF4-FFF2-40B4-BE49-F238E27FC236}">
                <a16:creationId xmlns:a16="http://schemas.microsoft.com/office/drawing/2014/main" id="{EB6BBDC3-8573-438D-BE16-1D1C9AB33C0B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114C8-DF63-4EFA-B215-5AD4551C2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08965"/>
            <a:ext cx="8352928" cy="6120680"/>
          </a:xfrm>
        </p:spPr>
        <p:txBody>
          <a:bodyPr>
            <a:noAutofit/>
          </a:bodyPr>
          <a:lstStyle/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>Me enfurecí mucho porque no me querían creer, yo quería tenerlos tan confiados para poder comérmelos. 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hizo de noche y los cerditos fueron a dormir cada quien a su casa. </a:t>
            </a:r>
          </a:p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la mañana siguiente t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odo parecía tranquilo hasta que el cerdito Flojón, quien estaba acostado en un charco de lodo, me vio aparecer entre los arbustos. En ese momento ya estab</a:t>
            </a: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muy enojado.</a:t>
            </a:r>
            <a:endParaRPr lang="es-MX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pobre cerdito empezó a correr, me tenia mucho miedo y se refugió en su casita de paja. Cerró la puerta y respiró aliviado. Pero fui hasta allá y con voz dulce, le dije:</a:t>
            </a: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—Cerdito, cerdito, déjame entrar.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cerdito Flojón, muy asustado, me respondió:</a:t>
            </a: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¡No, no y no!, nunca te dejaré entrar.</a:t>
            </a:r>
            <a:endParaRPr lang="es-MX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Entonces me enfurecí y dije:</a:t>
            </a:r>
            <a:r>
              <a:rPr lang="es-MX" sz="2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¡Soplaré y soplaré y la casa derribaré!</a:t>
            </a:r>
          </a:p>
          <a:p>
            <a:pPr marL="0" indent="0">
              <a:buNone/>
            </a:pPr>
            <a:r>
              <a:rPr lang="es-MX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comencé a soplar y la casita de paja se desmoronó. </a:t>
            </a:r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9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D3339-01C1-4E21-B608-DAF55AE9E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7992888" cy="3600400"/>
          </a:xfrm>
        </p:spPr>
        <p:txBody>
          <a:bodyPr>
            <a:normAutofit/>
          </a:bodyPr>
          <a:lstStyle/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Vagancio le grito a flojón y los dos cerditos se metieron a la casa de madera. Pero fui hasta allá  al cabo de unos segundos y les dije nuevamente con voz cariñosa: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—Cerditos, cerditos, déjenme entrar.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cerdito Vagancio, muy asustado, me respondió:</a:t>
            </a:r>
            <a:r>
              <a:rPr lang="es-MX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 ¡No, no y no!, nunca te dejaremos entrar.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Estaba tan enojado que dije:– ¡Soplaré y soplaré y la casa derribaré!</a:t>
            </a:r>
          </a:p>
          <a:p>
            <a:pPr marL="0" indent="0"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Sople tan fuerte que la estructura de madera empezó a moverse y al final todos los troncos que formaban la casa se cayeron y comenzaron a rodar por el pasto.</a:t>
            </a:r>
          </a:p>
        </p:txBody>
      </p:sp>
      <p:sp>
        <p:nvSpPr>
          <p:cNvPr id="5" name="4 Triángulo isósceles">
            <a:extLst>
              <a:ext uri="{FF2B5EF4-FFF2-40B4-BE49-F238E27FC236}">
                <a16:creationId xmlns:a16="http://schemas.microsoft.com/office/drawing/2014/main" id="{E01FC952-FF29-4652-9DDC-3F00BE33D2D0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Los tres cerditos en el Museo Nacional de la Máscara">
            <a:extLst>
              <a:ext uri="{FF2B5EF4-FFF2-40B4-BE49-F238E27FC236}">
                <a16:creationId xmlns:a16="http://schemas.microsoft.com/office/drawing/2014/main" id="{465BB9DC-709B-4F9C-B994-FAC891319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83" y="4149080"/>
            <a:ext cx="4227606" cy="25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05B8D2-1F44-4E40-AC30-D95B47B974D1}"/>
              </a:ext>
            </a:extLst>
          </p:cNvPr>
          <p:cNvSpPr txBox="1"/>
          <p:nvPr/>
        </p:nvSpPr>
        <p:spPr>
          <a:xfrm>
            <a:off x="4517647" y="4352037"/>
            <a:ext cx="46001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dos cerditos huyeron a gran velocidad y llamaron a la puerta de su hermano Listón, quien les abrió y les hizo pasar, cerrando la puerta con llave.</a:t>
            </a:r>
          </a:p>
          <a:p>
            <a:pPr marL="0" indent="0">
              <a:buNone/>
            </a:pP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Yo me reía tanto….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riángulo isósceles">
            <a:extLst>
              <a:ext uri="{FF2B5EF4-FFF2-40B4-BE49-F238E27FC236}">
                <a16:creationId xmlns:a16="http://schemas.microsoft.com/office/drawing/2014/main" id="{C624BAC5-E1AF-4D51-BAB7-5A5DC89392D6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B2A9B5-8D6B-4EDD-923D-109492A88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69" y="471832"/>
            <a:ext cx="8187455" cy="4433539"/>
          </a:xfrm>
        </p:spPr>
        <p:txBody>
          <a:bodyPr>
            <a:noAutofit/>
          </a:bodyPr>
          <a:lstStyle/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Volví a aparecer en la otra casa y, con voz muy amorosa, les dije: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—Cerditos, cerditos, déjenme entrar.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cerdito Listón no estaba asustado y me respondió: — ¡No, no y no!, nunca te dejaremos entrar.</a:t>
            </a:r>
            <a:endParaRPr lang="es-MX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 </a:t>
            </a: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enfurecí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tanto que les volví a decir:– ¡Soplaré y soplaré y la casa derribaré!</a:t>
            </a:r>
          </a:p>
          <a:p>
            <a:pPr marL="0" marR="9525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s-MX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ople y sople, pero, por más que sople, no pude mover ni un solo ladrillo de las paredes  pensé “¡Es una casa muy resistente!” pero aun así, no me iba a dar por vencido y busque un hueco por el que poder entrar.</a:t>
            </a:r>
          </a:p>
          <a:p>
            <a:pPr marL="0" indent="0">
              <a:buNone/>
            </a:pP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 que e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la parte trasera de la casa había un árbol muy grande. Entonces subí por él y de un salto caí en el tejado y luego me subí hasta la chimenea para poder deslizarme por ella para entrar en la casa, pero  me caí sobre una enorme olla de caldo que se 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estaba calentado al fuego.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D31C6AC-6625-443D-BC73-E4F7FB916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7400" l="10000" r="90000">
                        <a14:foregroundMark x1="38000" y1="28600" x2="25889" y2="41800"/>
                        <a14:foregroundMark x1="47667" y1="35000" x2="44889" y2="53400"/>
                        <a14:foregroundMark x1="47556" y1="58400" x2="50778" y2="67000"/>
                        <a14:foregroundMark x1="48556" y1="32400" x2="49889" y2="43800"/>
                        <a14:foregroundMark x1="47556" y1="32400" x2="42889" y2="48800"/>
                      </a14:backgroundRemoval>
                    </a14:imgEffect>
                  </a14:imgLayer>
                </a14:imgProps>
              </a:ext>
            </a:extLst>
          </a:blip>
          <a:srcRect l="23960" r="12201" b="9177"/>
          <a:stretch/>
        </p:blipFill>
        <p:spPr>
          <a:xfrm>
            <a:off x="6001138" y="4221088"/>
            <a:ext cx="3142862" cy="26369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0FBF90-76DE-4A4D-94FF-F0B8D4FC3BB7}"/>
              </a:ext>
            </a:extLst>
          </p:cNvPr>
          <p:cNvSpPr txBox="1"/>
          <p:nvPr/>
        </p:nvSpPr>
        <p:spPr>
          <a:xfrm>
            <a:off x="211698" y="4905371"/>
            <a:ext cx="5789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quemadura que me </a:t>
            </a:r>
            <a:r>
              <a:rPr lang="es-MX" sz="1800" dirty="0">
                <a:latin typeface="Arial" panose="020B0604020202020204" pitchFamily="34" charset="0"/>
                <a:ea typeface="Calibri" panose="020F0502020204030204" pitchFamily="34" charset="0"/>
              </a:rPr>
              <a:t>hice </a:t>
            </a: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fue tan grande que pegue un aullido de tanto dolor y salí disparado de nuevo al tejado, con toda la cola quemada.</a:t>
            </a:r>
          </a:p>
          <a:p>
            <a:pPr marL="0" indent="0">
              <a:buNone/>
            </a:pP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Hui para nunca más volver, esos cerditos ya no me los quería comer prefería una presa mas fácil </a:t>
            </a: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7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96020A-8E1C-405F-A5C4-56F939B9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10109"/>
            <a:ext cx="6602890" cy="3837781"/>
          </a:xfrm>
          <a:prstGeom prst="rect">
            <a:avLst/>
          </a:prstGeom>
        </p:spPr>
      </p:pic>
      <p:sp>
        <p:nvSpPr>
          <p:cNvPr id="4" name="4 Triángulo isósceles">
            <a:extLst>
              <a:ext uri="{FF2B5EF4-FFF2-40B4-BE49-F238E27FC236}">
                <a16:creationId xmlns:a16="http://schemas.microsoft.com/office/drawing/2014/main" id="{321F69ED-2214-432D-A8A9-857131C089F2}"/>
              </a:ext>
            </a:extLst>
          </p:cNvPr>
          <p:cNvSpPr/>
          <p:nvPr/>
        </p:nvSpPr>
        <p:spPr>
          <a:xfrm rot="2763892">
            <a:off x="7608151" y="108525"/>
            <a:ext cx="2289300" cy="120414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Triángulo isósceles">
            <a:extLst>
              <a:ext uri="{FF2B5EF4-FFF2-40B4-BE49-F238E27FC236}">
                <a16:creationId xmlns:a16="http://schemas.microsoft.com/office/drawing/2014/main" id="{FBFF7343-DFA7-4CBF-9D13-8224A080E2CB}"/>
              </a:ext>
            </a:extLst>
          </p:cNvPr>
          <p:cNvSpPr/>
          <p:nvPr/>
        </p:nvSpPr>
        <p:spPr>
          <a:xfrm rot="13505141">
            <a:off x="-795425" y="5775626"/>
            <a:ext cx="2458781" cy="122583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628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