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61" r:id="rId5"/>
    <p:sldId id="264" r:id="rId6"/>
    <p:sldId id="262" r:id="rId7"/>
    <p:sldId id="266" r:id="rId8"/>
    <p:sldId id="263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49" d="100"/>
          <a:sy n="49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5581AD3-9F04-4784-9B65-720D551FE885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196609-135C-4A99-BBC8-5F325B5476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6065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AD3-9F04-4784-9B65-720D551FE885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609-135C-4A99-BBC8-5F325B5476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2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AD3-9F04-4784-9B65-720D551FE885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609-135C-4A99-BBC8-5F325B5476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001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AD3-9F04-4784-9B65-720D551FE885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609-135C-4A99-BBC8-5F325B5476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018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581AD3-9F04-4784-9B65-720D551FE885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C196609-135C-4A99-BBC8-5F325B5476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5689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AD3-9F04-4784-9B65-720D551FE885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609-135C-4A99-BBC8-5F325B5476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63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AD3-9F04-4784-9B65-720D551FE885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609-135C-4A99-BBC8-5F325B5476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61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AD3-9F04-4784-9B65-720D551FE885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609-135C-4A99-BBC8-5F325B5476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299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AD3-9F04-4784-9B65-720D551FE885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609-135C-4A99-BBC8-5F325B5476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087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AD3-9F04-4784-9B65-720D551FE885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196609-135C-4A99-BBC8-5F325B5476B7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257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581AD3-9F04-4784-9B65-720D551FE885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196609-135C-4A99-BBC8-5F325B5476B7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489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581AD3-9F04-4784-9B65-720D551FE885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196609-135C-4A99-BBC8-5F325B5476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297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050D265-4EC5-4CB7-BDCD-4AE2C3546C81}"/>
              </a:ext>
            </a:extLst>
          </p:cNvPr>
          <p:cNvSpPr/>
          <p:nvPr/>
        </p:nvSpPr>
        <p:spPr>
          <a:xfrm>
            <a:off x="0" y="303271"/>
            <a:ext cx="12191999" cy="657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ES_tradnl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_tradnl" sz="20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ES_tradnl" sz="20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ES_tradnl" sz="20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_tradnl" b="1" dirty="0"/>
              <a:t>Licenciatura en educación preescolar </a:t>
            </a:r>
            <a:endParaRPr lang="es-ES" dirty="0"/>
          </a:p>
          <a:p>
            <a:pPr algn="ctr"/>
            <a:r>
              <a:rPr lang="es-ES_tradnl" sz="2000" b="1" dirty="0"/>
              <a:t>Materia: </a:t>
            </a:r>
            <a:r>
              <a:rPr lang="es-ES_tradnl" sz="2000" dirty="0"/>
              <a:t>Creación literaria  </a:t>
            </a:r>
            <a:endParaRPr lang="es-ES" sz="2000" dirty="0"/>
          </a:p>
          <a:p>
            <a:pPr algn="ctr"/>
            <a:r>
              <a:rPr lang="es-ES_tradnl" sz="2000" b="1" dirty="0"/>
              <a:t>Maestro: </a:t>
            </a:r>
            <a:r>
              <a:rPr lang="es-ES_tradnl" sz="2000" dirty="0"/>
              <a:t>Silvia Banda Servín </a:t>
            </a:r>
            <a:endParaRPr lang="es-ES" sz="2000" dirty="0"/>
          </a:p>
          <a:p>
            <a:pPr algn="ctr"/>
            <a:r>
              <a:rPr lang="es-ES_tradnl" sz="2000" b="1" dirty="0"/>
              <a:t>Unidad de aprendizaje 1: </a:t>
            </a:r>
            <a:r>
              <a:rPr lang="es-ES_tradnl" sz="2000" dirty="0"/>
              <a:t>Discursos literarios en la niñez. </a:t>
            </a:r>
            <a:endParaRPr lang="es-ES" sz="2000" dirty="0"/>
          </a:p>
          <a:p>
            <a:pPr algn="ctr"/>
            <a:r>
              <a:rPr lang="es-ES_tradnl" sz="2000" b="1" dirty="0"/>
              <a:t>Competencias de la unidad de aprendizaje: </a:t>
            </a:r>
            <a:endParaRPr lang="es-E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Detecta los procesos de aprendizaje de sus alumnos para favorecer su desarrollo cognitivo y socioemocional.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Integra recursos de la investigación educativa para enriquecer su práctica profesional expresando su interés por el conocimiento, la ciencia y la mejora de la educación.</a:t>
            </a:r>
          </a:p>
          <a:p>
            <a:pPr lvl="1" algn="ctr"/>
            <a:r>
              <a:rPr lang="es-ES" sz="2000" u="sng" dirty="0"/>
              <a:t>Recreación de cuento   </a:t>
            </a:r>
            <a:endParaRPr lang="es-ES" sz="2000" b="1" dirty="0"/>
          </a:p>
          <a:p>
            <a:pPr algn="ctr"/>
            <a:r>
              <a:rPr lang="es-ES_tradnl" sz="2000" b="1" dirty="0"/>
              <a:t>Alumnas: </a:t>
            </a:r>
          </a:p>
          <a:p>
            <a:pPr algn="ctr"/>
            <a:r>
              <a:rPr lang="es-ES_tradnl" sz="2000" dirty="0"/>
              <a:t>Griselda Estefanía García Barrera </a:t>
            </a:r>
            <a:r>
              <a:rPr lang="es-ES_tradnl" sz="2000" b="1" dirty="0"/>
              <a:t>N.L. 4</a:t>
            </a:r>
          </a:p>
          <a:p>
            <a:pPr algn="ctr"/>
            <a:r>
              <a:rPr lang="es-ES_tradnl" sz="2000" dirty="0"/>
              <a:t>Dulce Nelly Pérez Núñez </a:t>
            </a:r>
            <a:r>
              <a:rPr lang="es-ES_tradnl" sz="2000" b="1" dirty="0"/>
              <a:t>N.L. 11</a:t>
            </a:r>
            <a:endParaRPr lang="es-ES" sz="2000" dirty="0"/>
          </a:p>
          <a:p>
            <a:pPr algn="ctr"/>
            <a:r>
              <a:rPr lang="es-ES_tradnl" sz="2000" b="1" dirty="0"/>
              <a:t>Sexto semestre Sección B</a:t>
            </a:r>
            <a:endParaRPr lang="es-ES_tradnl" dirty="0"/>
          </a:p>
          <a:p>
            <a:pPr algn="r"/>
            <a:r>
              <a:rPr lang="es-ES_tradnl" dirty="0"/>
              <a:t>Saltillo, Coahuila</a:t>
            </a:r>
            <a:endParaRPr lang="es-ES" dirty="0"/>
          </a:p>
          <a:p>
            <a:pPr algn="r"/>
            <a:r>
              <a:rPr lang="es-ES_tradnl" dirty="0"/>
              <a:t>20 de abril de 2021</a:t>
            </a:r>
            <a:endParaRPr lang="es-ES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A4AE75-86CF-4674-B17D-B0FC9AFC7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071" y="785764"/>
            <a:ext cx="1992112" cy="147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7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64E1D1B-5759-4536-AD3D-25D7C7577A15}"/>
              </a:ext>
            </a:extLst>
          </p:cNvPr>
          <p:cNvSpPr/>
          <p:nvPr/>
        </p:nvSpPr>
        <p:spPr>
          <a:xfrm>
            <a:off x="899159" y="710982"/>
            <a:ext cx="74587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Y </a:t>
            </a:r>
            <a:r>
              <a:rPr lang="es-MX" sz="2000" dirty="0">
                <a:latin typeface="Cavolini" panose="03000502040302020204" pitchFamily="66" charset="0"/>
                <a:cs typeface="Cavolini" panose="03000502040302020204" pitchFamily="66" charset="0"/>
              </a:rPr>
              <a:t>obedeciendo al viejo cisne me incliné sobre la orilla y… ¡No podía creerlo! Ya no era un pato gordo y chato, sino que en los últimos días me había transformado en un hermoso cisne negro de largo cuello y bello plumaje.</a:t>
            </a:r>
          </a:p>
          <a:p>
            <a:r>
              <a:rPr lang="es-MX" sz="2000" dirty="0">
                <a:latin typeface="Cavolini" panose="03000502040302020204" pitchFamily="66" charset="0"/>
                <a:cs typeface="Cavolini" panose="03000502040302020204" pitchFamily="66" charset="0"/>
              </a:rPr>
              <a:t>¡Mi corazón saltaba de alegría! Nunca había vivido un momento tan mágico. Me </a:t>
            </a:r>
            <a:r>
              <a:rPr lang="es-MX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dí</a:t>
            </a:r>
            <a:r>
              <a:rPr lang="es-MX" sz="2000" dirty="0">
                <a:latin typeface="Cavolini" panose="03000502040302020204" pitchFamily="66" charset="0"/>
                <a:cs typeface="Cavolini" panose="03000502040302020204" pitchFamily="66" charset="0"/>
              </a:rPr>
              <a:t> cuenta de que nunca había sido un patito feo, sino que había nacido cisne y ahora lucía tan bello como todos los demás.</a:t>
            </a:r>
          </a:p>
          <a:p>
            <a:r>
              <a:rPr lang="es-MX" sz="2000" dirty="0">
                <a:latin typeface="Cavolini" panose="03000502040302020204" pitchFamily="66" charset="0"/>
                <a:cs typeface="Cavolini" panose="03000502040302020204" pitchFamily="66" charset="0"/>
              </a:rPr>
              <a:t>– Únete a nosotros – me invitaron mis nuevos amigos – A partir de ahora, te cuidaremos y serás uno más de nuestro clan.</a:t>
            </a:r>
          </a:p>
          <a:p>
            <a:r>
              <a:rPr lang="es-MX" sz="2000" dirty="0">
                <a:latin typeface="Cavolini" panose="03000502040302020204" pitchFamily="66" charset="0"/>
                <a:cs typeface="Cavolini" panose="03000502040302020204" pitchFamily="66" charset="0"/>
              </a:rPr>
              <a:t>Y feliz, muy feliz, me metí en la laguna y a pasear con aquellos que me querían de verdad.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9F74CF-B0E1-48F1-BF6D-C9BBADECB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97" r="5147" b="10636"/>
          <a:stretch/>
        </p:blipFill>
        <p:spPr bwMode="auto">
          <a:xfrm>
            <a:off x="8357936" y="863898"/>
            <a:ext cx="3208421" cy="417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5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DDD79E2-307E-49B4-BFC4-4EC5D9A62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9636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59AE26C-9487-441A-A07F-9586F42AF5D6}"/>
              </a:ext>
            </a:extLst>
          </p:cNvPr>
          <p:cNvSpPr txBox="1"/>
          <p:nvPr/>
        </p:nvSpPr>
        <p:spPr>
          <a:xfrm>
            <a:off x="6688182" y="2894529"/>
            <a:ext cx="4887685" cy="32101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Narrado desde la voz del Patito Feo </a:t>
            </a:r>
          </a:p>
        </p:txBody>
      </p:sp>
    </p:spTree>
    <p:extLst>
      <p:ext uri="{BB962C8B-B14F-4D97-AF65-F5344CB8AC3E}">
        <p14:creationId xmlns:p14="http://schemas.microsoft.com/office/powerpoint/2010/main" val="1820345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61BF8A-BFCB-4CAD-A5C0-29793EA17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250" t="7897" r="38607" b="7349"/>
          <a:stretch/>
        </p:blipFill>
        <p:spPr>
          <a:xfrm>
            <a:off x="94239" y="3579221"/>
            <a:ext cx="2433441" cy="32787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F98F79-B3D9-4A6B-9266-DD08A0560E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12" t="2970" r="-512" b="-2970"/>
          <a:stretch/>
        </p:blipFill>
        <p:spPr>
          <a:xfrm>
            <a:off x="7662912" y="357393"/>
            <a:ext cx="4556671" cy="64436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5D180D2-B073-42AE-B8FC-4196D54ED68D}"/>
              </a:ext>
            </a:extLst>
          </p:cNvPr>
          <p:cNvSpPr txBox="1"/>
          <p:nvPr/>
        </p:nvSpPr>
        <p:spPr>
          <a:xfrm>
            <a:off x="2229854" y="654092"/>
            <a:ext cx="5220126" cy="46474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avolini" panose="03000502040302020204" pitchFamily="66" charset="0"/>
                <a:cs typeface="Cavolini" panose="03000502040302020204" pitchFamily="66" charset="0"/>
              </a:rPr>
              <a:t>Fue en una hermosa mañana cuando mi mamá estaba ansiosa esperando que mis hermanos y yo llegáramos al mundo, recuerdo que desde mi cascarón pude escuchar que decía: </a:t>
            </a:r>
            <a:endParaRPr lang="es-MX" sz="2000" b="0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s-MX" sz="2000" dirty="0">
                <a:latin typeface="Cavolini" panose="03000502040302020204" pitchFamily="66" charset="0"/>
                <a:cs typeface="Cavolini" panose="03000502040302020204" pitchFamily="66" charset="0"/>
              </a:rPr>
              <a:t>– ¡Hace un día maravilloso! – mientras reposaba sobre nuestros huevos para darles calor – Sería ideal que hoy nacieran mis hijitos. Estoy deseando verlos porque seguro que serán los más bonitos del mundo.</a:t>
            </a:r>
            <a:endParaRPr lang="es-MX" sz="2000" b="0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4117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61BF8A-BFCB-4CAD-A5C0-29793EA17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250" t="7897" r="38607" b="7349"/>
          <a:stretch/>
        </p:blipFill>
        <p:spPr>
          <a:xfrm>
            <a:off x="9636034" y="3579221"/>
            <a:ext cx="2433441" cy="327877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6E44404-5781-4442-B58C-9A9A79319F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24"/>
          <a:stretch/>
        </p:blipFill>
        <p:spPr>
          <a:xfrm>
            <a:off x="765438" y="557728"/>
            <a:ext cx="3542799" cy="505777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AC13C0F-FD3F-4FA5-A41D-39BD0C6AF7E7}"/>
              </a:ext>
            </a:extLst>
          </p:cNvPr>
          <p:cNvSpPr/>
          <p:nvPr/>
        </p:nvSpPr>
        <p:spPr>
          <a:xfrm>
            <a:off x="4602508" y="557728"/>
            <a:ext cx="55184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volini" panose="03000502040302020204" pitchFamily="66" charset="0"/>
                <a:cs typeface="Cavolini" panose="03000502040302020204" pitchFamily="66" charset="0"/>
              </a:rPr>
              <a:t>Y parece que se cumplieron sus deseos, porque a media tarde, cuando todo el campo estaba en silencio,  comenzamos a movernos y estirar nuestro cuerpo para salir del huevo. </a:t>
            </a:r>
          </a:p>
          <a:p>
            <a:endParaRPr lang="es-MX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s-MX" dirty="0">
                <a:latin typeface="Cavolini" panose="03000502040302020204" pitchFamily="66" charset="0"/>
                <a:cs typeface="Cavolini" panose="03000502040302020204" pitchFamily="66" charset="0"/>
              </a:rPr>
              <a:t>¡Sí, había llegado la hora! Los cascarones de mis hermanos comenzaron a romperse y muy despacio, fueron asomando una a una sus cabecitas.</a:t>
            </a:r>
          </a:p>
          <a:p>
            <a:endParaRPr lang="es-MX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s-MX" dirty="0">
                <a:latin typeface="Cavolini" panose="03000502040302020204" pitchFamily="66" charset="0"/>
                <a:cs typeface="Cavolini" panose="03000502040302020204" pitchFamily="66" charset="0"/>
              </a:rPr>
              <a:t>– ¡Pero qué preciosos sois, hijos míos! – exclamó la orgullosa madre – Así de lindos os había imaginado.</a:t>
            </a:r>
          </a:p>
          <a:p>
            <a:r>
              <a:rPr lang="es-MX" dirty="0">
                <a:latin typeface="Cavolini" panose="03000502040302020204" pitchFamily="66" charset="0"/>
                <a:cs typeface="Cavolini" panose="03000502040302020204" pitchFamily="66" charset="0"/>
              </a:rPr>
              <a:t>Sólo faltaba yo para salir, a pesar de que estaba muy ansioso por ver a mi mamá no era tan hábil y</a:t>
            </a:r>
          </a:p>
          <a:p>
            <a:r>
              <a:rPr lang="es-MX" dirty="0">
                <a:latin typeface="Cavolini" panose="03000502040302020204" pitchFamily="66" charset="0"/>
                <a:cs typeface="Cavolini" panose="03000502040302020204" pitchFamily="66" charset="0"/>
              </a:rPr>
              <a:t>me costaba romper el cascarón con </a:t>
            </a:r>
          </a:p>
          <a:p>
            <a:r>
              <a:rPr lang="es-MX" dirty="0">
                <a:latin typeface="Cavolini" panose="03000502040302020204" pitchFamily="66" charset="0"/>
                <a:cs typeface="Cavolini" panose="03000502040302020204" pitchFamily="66" charset="0"/>
              </a:rPr>
              <a:t>mi pequeño pico. Después de muchos </a:t>
            </a:r>
          </a:p>
          <a:p>
            <a:r>
              <a:rPr lang="es-MX" dirty="0">
                <a:latin typeface="Cavolini" panose="03000502040302020204" pitchFamily="66" charset="0"/>
                <a:cs typeface="Cavolini" panose="03000502040302020204" pitchFamily="66" charset="0"/>
              </a:rPr>
              <a:t>intentos conseguí estirar el cuello y </a:t>
            </a:r>
          </a:p>
          <a:p>
            <a:r>
              <a:rPr lang="es-MX" dirty="0">
                <a:latin typeface="Cavolini" panose="03000502040302020204" pitchFamily="66" charset="0"/>
                <a:cs typeface="Cavolini" panose="03000502040302020204" pitchFamily="66" charset="0"/>
              </a:rPr>
              <a:t>asomar mi enorme cabeza fuera del cascarón</a:t>
            </a:r>
            <a:r>
              <a:rPr lang="es-MX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8194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61BF8A-BFCB-4CAD-A5C0-29793EA17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250" t="7897" r="38607" b="7349"/>
          <a:stretch/>
        </p:blipFill>
        <p:spPr>
          <a:xfrm>
            <a:off x="85922" y="3428999"/>
            <a:ext cx="2433441" cy="327877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E8BFCCB-6E92-4DE4-B4B7-ED1657A8C6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/>
          <a:stretch/>
        </p:blipFill>
        <p:spPr>
          <a:xfrm>
            <a:off x="8093242" y="900111"/>
            <a:ext cx="3576637" cy="505777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365583D-FC2D-4870-B281-52269028DD3F}"/>
              </a:ext>
            </a:extLst>
          </p:cNvPr>
          <p:cNvSpPr/>
          <p:nvPr/>
        </p:nvSpPr>
        <p:spPr>
          <a:xfrm>
            <a:off x="1997242" y="686124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sz="2400" dirty="0">
                <a:latin typeface="Cavolini" panose="03000502040302020204" pitchFamily="66" charset="0"/>
                <a:cs typeface="Cavolini" panose="03000502040302020204" pitchFamily="66" charset="0"/>
              </a:rPr>
              <a:t>– ¡Mami, mami! – dije muy emocionado con una voz chillona.</a:t>
            </a:r>
          </a:p>
          <a:p>
            <a:pPr algn="r"/>
            <a:r>
              <a:rPr lang="es-MX" sz="2400" dirty="0">
                <a:latin typeface="Cavolini" panose="03000502040302020204" pitchFamily="66" charset="0"/>
                <a:cs typeface="Cavolini" panose="03000502040302020204" pitchFamily="66" charset="0"/>
              </a:rPr>
              <a:t>Pero cuando salí y mi mamá me </a:t>
            </a:r>
            <a:r>
              <a:rPr lang="es-MX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vió</a:t>
            </a:r>
            <a:r>
              <a:rPr lang="es-MX" sz="2400" dirty="0">
                <a:latin typeface="Cavolini" panose="03000502040302020204" pitchFamily="66" charset="0"/>
                <a:cs typeface="Cavolini" panose="03000502040302020204" pitchFamily="66" charset="0"/>
              </a:rPr>
              <a:t> se quedó espantada. Yo no era un patito amarillo y regordete como los demás, sino un pato grande, gordo y negro. </a:t>
            </a:r>
          </a:p>
          <a:p>
            <a:pPr algn="r"/>
            <a:r>
              <a:rPr lang="es-MX" sz="2400" dirty="0">
                <a:latin typeface="Cavolini" panose="03000502040302020204" pitchFamily="66" charset="0"/>
                <a:cs typeface="Cavolini" panose="03000502040302020204" pitchFamily="66" charset="0"/>
              </a:rPr>
              <a:t>Inmediatamente me </a:t>
            </a:r>
            <a:r>
              <a:rPr lang="es-MX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dí</a:t>
            </a:r>
            <a:r>
              <a:rPr lang="es-MX" sz="2400" dirty="0">
                <a:latin typeface="Cavolini" panose="03000502040302020204" pitchFamily="66" charset="0"/>
                <a:cs typeface="Cavolini" panose="03000502040302020204" pitchFamily="66" charset="0"/>
              </a:rPr>
              <a:t> cuenta de que algo no iba bien y me sentí muy triste al escuchar lo que mi mami me dijo: </a:t>
            </a:r>
          </a:p>
          <a:p>
            <a:pPr algn="r"/>
            <a:r>
              <a:rPr lang="es-MX" sz="2400" dirty="0">
                <a:latin typeface="Cavolini" panose="03000502040302020204" pitchFamily="66" charset="0"/>
                <a:cs typeface="Cavolini" panose="03000502040302020204" pitchFamily="66" charset="0"/>
              </a:rPr>
              <a:t>– ¿Mami?… ¡Tú no puedes ser mi hijo! ¿De dónde habrá salido una cosa tan fea? ¡Vete de aquí, impostor</a:t>
            </a:r>
            <a:r>
              <a:rPr lang="es-MX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42489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61BF8A-BFCB-4CAD-A5C0-29793EA17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250" t="7897" r="38607" b="7349"/>
          <a:stretch/>
        </p:blipFill>
        <p:spPr>
          <a:xfrm>
            <a:off x="9636034" y="3579221"/>
            <a:ext cx="2433441" cy="327877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217D848-8BF5-430F-9464-1DE3456E8E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6610" r="6112" b="9322"/>
          <a:stretch/>
        </p:blipFill>
        <p:spPr>
          <a:xfrm>
            <a:off x="1021080" y="1303020"/>
            <a:ext cx="3139441" cy="425196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8EC7BE4-4C8B-4CBE-BCF3-D457868EAC79}"/>
              </a:ext>
            </a:extLst>
          </p:cNvPr>
          <p:cNvSpPr/>
          <p:nvPr/>
        </p:nvSpPr>
        <p:spPr>
          <a:xfrm>
            <a:off x="4865915" y="947731"/>
            <a:ext cx="46177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Cavolini" panose="03000502040302020204" pitchFamily="66" charset="0"/>
                <a:cs typeface="Cavolini" panose="03000502040302020204" pitchFamily="66" charset="0"/>
              </a:rPr>
              <a:t>Y con la cabeza gacha, me  alejé del estanque mientras de fondo oía las risas de mis hermanos, burlándose de mí.. No podía creer lo que había pasado y me sentía tan solito. Durante días, deambule de un lado para otro sin saber a dónde ir. Todos los animales con los que me encontraba me rechazaban y nadie quería ser mi amigo.</a:t>
            </a:r>
          </a:p>
        </p:txBody>
      </p:sp>
    </p:spTree>
    <p:extLst>
      <p:ext uri="{BB962C8B-B14F-4D97-AF65-F5344CB8AC3E}">
        <p14:creationId xmlns:p14="http://schemas.microsoft.com/office/powerpoint/2010/main" val="673297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61BF8A-BFCB-4CAD-A5C0-29793EA17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250" t="7897" r="38607" b="7349"/>
          <a:stretch/>
        </p:blipFill>
        <p:spPr>
          <a:xfrm>
            <a:off x="-422366" y="4798534"/>
            <a:ext cx="2433441" cy="327877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D127C6F-3CA8-4F49-8603-916292C11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59" y="1424843"/>
            <a:ext cx="3733771" cy="400831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4639437-FB04-4EF0-9A0B-8DD9297F1414}"/>
              </a:ext>
            </a:extLst>
          </p:cNvPr>
          <p:cNvSpPr/>
          <p:nvPr/>
        </p:nvSpPr>
        <p:spPr>
          <a:xfrm>
            <a:off x="1545250" y="458955"/>
            <a:ext cx="755663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Cavolini" panose="03000502040302020204" pitchFamily="66" charset="0"/>
                <a:cs typeface="Cavolini" panose="03000502040302020204" pitchFamily="66" charset="0"/>
              </a:rPr>
              <a:t>Un día mientras paseaba por el bosque encontré una granja y en la cual había una mujer barriendo el establo. Se me ocurrió que allí podría encontrar cobijo, aunque fuera durante una temporada, y eso me hizo mucha ilusión.</a:t>
            </a:r>
          </a:p>
          <a:p>
            <a:endParaRPr lang="es-MX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s-MX" sz="2000" dirty="0">
                <a:latin typeface="Cavolini" panose="03000502040302020204" pitchFamily="66" charset="0"/>
                <a:cs typeface="Cavolini" panose="03000502040302020204" pitchFamily="66" charset="0"/>
              </a:rPr>
              <a:t>– Señora – dije tímido y esperanzado - ¿Sería posible quedarme aquí unos días? Necesito comida y un techo bajo el que vivir.</a:t>
            </a:r>
          </a:p>
          <a:p>
            <a:endParaRPr lang="es-MX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s-MX" sz="2000" dirty="0">
                <a:latin typeface="Cavolini" panose="03000502040302020204" pitchFamily="66" charset="0"/>
                <a:cs typeface="Cavolini" panose="03000502040302020204" pitchFamily="66" charset="0"/>
              </a:rPr>
              <a:t>La mujer me miró de reojo y aceptó, durante un tiempo llevé una vida feliz y cómoda, no me faltaba nada. A decir verdad, siempre tenía mucha comida a mi disposición. Todo parecía ir sobre ruedas hasta que un día, escuché a la mujer decirle a su marido:</a:t>
            </a:r>
          </a:p>
          <a:p>
            <a:endParaRPr lang="es-MX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s-MX" sz="2000" dirty="0">
                <a:latin typeface="Cavolini" panose="03000502040302020204" pitchFamily="66" charset="0"/>
                <a:cs typeface="Cavolini" panose="03000502040302020204" pitchFamily="66" charset="0"/>
              </a:rPr>
              <a:t>– ¿Has visto cómo ha engordado ese pato? Ya está bastante grande y lustroso ¡Creo que ha llegado la hora de que nos lo comamos!</a:t>
            </a:r>
          </a:p>
        </p:txBody>
      </p:sp>
    </p:spTree>
    <p:extLst>
      <p:ext uri="{BB962C8B-B14F-4D97-AF65-F5344CB8AC3E}">
        <p14:creationId xmlns:p14="http://schemas.microsoft.com/office/powerpoint/2010/main" val="2786125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61BF8A-BFCB-4CAD-A5C0-29793EA17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250" t="7897" r="38607" b="7349"/>
          <a:stretch/>
        </p:blipFill>
        <p:spPr>
          <a:xfrm>
            <a:off x="0" y="3579221"/>
            <a:ext cx="2433441" cy="327877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BDA8DD3-E83F-4F62-AD8D-7662284280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6610" r="7390" b="12033"/>
          <a:stretch/>
        </p:blipFill>
        <p:spPr>
          <a:xfrm>
            <a:off x="8854439" y="816427"/>
            <a:ext cx="3048001" cy="411480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F09EF2E-01BE-46E1-B6F5-02CF30194D08}"/>
              </a:ext>
            </a:extLst>
          </p:cNvPr>
          <p:cNvSpPr/>
          <p:nvPr/>
        </p:nvSpPr>
        <p:spPr>
          <a:xfrm>
            <a:off x="2092692" y="763371"/>
            <a:ext cx="67617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Cavolini" panose="03000502040302020204" pitchFamily="66" charset="0"/>
                <a:cs typeface="Cavolini" panose="03000502040302020204" pitchFamily="66" charset="0"/>
              </a:rPr>
              <a:t>Me llevé tal susto ¡Quería comerme! Así que no tuve más opción que salir corriendo de un salto atravesé el cercado de madera y corrí lo más lejos que pude de la granja. </a:t>
            </a:r>
          </a:p>
          <a:p>
            <a:endParaRPr lang="es-MX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s-MX" sz="2000" dirty="0">
                <a:latin typeface="Cavolini" panose="03000502040302020204" pitchFamily="66" charset="0"/>
                <a:cs typeface="Cavolini" panose="03000502040302020204" pitchFamily="66" charset="0"/>
              </a:rPr>
              <a:t>Durante quince días y quince noches estuve caminando por el campo, tenía mucha hambre pues mi única comida eran las sobras que dejaban otros animalitos. </a:t>
            </a:r>
          </a:p>
          <a:p>
            <a:endParaRPr lang="es-MX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s-MX" sz="2000" dirty="0">
                <a:latin typeface="Cavolini" panose="03000502040302020204" pitchFamily="66" charset="0"/>
                <a:cs typeface="Cavolini" panose="03000502040302020204" pitchFamily="66" charset="0"/>
              </a:rPr>
              <a:t>Me sentía muy desdichado, pues nadie me quería, solo pasaba mis días vagando por todos lados.</a:t>
            </a:r>
          </a:p>
        </p:txBody>
      </p:sp>
    </p:spTree>
    <p:extLst>
      <p:ext uri="{BB962C8B-B14F-4D97-AF65-F5344CB8AC3E}">
        <p14:creationId xmlns:p14="http://schemas.microsoft.com/office/powerpoint/2010/main" val="2793478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14B7DC-27F0-4890-9EFD-0E0F3F945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6898" r="6112" b="7099"/>
          <a:stretch/>
        </p:blipFill>
        <p:spPr>
          <a:xfrm>
            <a:off x="0" y="1248907"/>
            <a:ext cx="3139440" cy="43499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61BF8A-BFCB-4CAD-A5C0-29793EA17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250" t="7897" r="38607" b="7349"/>
          <a:stretch/>
        </p:blipFill>
        <p:spPr>
          <a:xfrm>
            <a:off x="9865894" y="4676501"/>
            <a:ext cx="2433441" cy="327877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AC82309-6400-46A0-BBCB-E45AB18EDDC5}"/>
              </a:ext>
            </a:extLst>
          </p:cNvPr>
          <p:cNvSpPr/>
          <p:nvPr/>
        </p:nvSpPr>
        <p:spPr>
          <a:xfrm>
            <a:off x="2749198" y="589398"/>
            <a:ext cx="89996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000" dirty="0">
                <a:latin typeface="Cavolini" panose="03000502040302020204" pitchFamily="66" charset="0"/>
                <a:cs typeface="Cavolini" panose="03000502040302020204" pitchFamily="66" charset="0"/>
              </a:rPr>
              <a:t>Entonces un día mi suerte cambió. Por casualidad llegué a una laguna de aguas cristalinas, eran bellísimas,  y allí deslizándose sobre la superficie, se encontraba una familia de preciosos cisnes. Unos eran blancos, otros negros, pero todos esbeltos y majestuosos. Nunca había visto animales tan bellos. Un poco avergonzado, les hablé diciendo:</a:t>
            </a:r>
          </a:p>
          <a:p>
            <a:pPr algn="r"/>
            <a:r>
              <a:rPr lang="es-MX" sz="2000" dirty="0">
                <a:latin typeface="Cavolini" panose="03000502040302020204" pitchFamily="66" charset="0"/>
                <a:cs typeface="Cavolini" panose="03000502040302020204" pitchFamily="66" charset="0"/>
              </a:rPr>
              <a:t>– ¡Hola! ¿Puedo darme un chapuzón en su laguna? Llevo días caminando y necesito refrescarme un poco.</a:t>
            </a:r>
          </a:p>
          <a:p>
            <a:pPr algn="r"/>
            <a:r>
              <a:rPr lang="es-MX" sz="2000" dirty="0">
                <a:latin typeface="Cavolini" panose="03000502040302020204" pitchFamily="66" charset="0"/>
                <a:cs typeface="Cavolini" panose="03000502040302020204" pitchFamily="66" charset="0"/>
              </a:rPr>
              <a:t> -¡Claro que sí! Aquí eres bienvenido ¡Eres uno de los nuestros! – me dijo uno que parecía ser el más anciano. </a:t>
            </a:r>
          </a:p>
          <a:p>
            <a:pPr algn="r"/>
            <a:r>
              <a:rPr lang="es-MX" sz="2000" dirty="0">
                <a:latin typeface="Cavolini" panose="03000502040302020204" pitchFamily="66" charset="0"/>
                <a:cs typeface="Cavolini" panose="03000502040302020204" pitchFamily="66" charset="0"/>
              </a:rPr>
              <a:t>Me sentía muy confundido, así que le respondí: </a:t>
            </a:r>
          </a:p>
          <a:p>
            <a:pPr algn="r"/>
            <a:r>
              <a:rPr lang="es-MX" sz="2000" dirty="0">
                <a:latin typeface="Cavolini" panose="03000502040302020204" pitchFamily="66" charset="0"/>
                <a:cs typeface="Cavolini" panose="03000502040302020204" pitchFamily="66" charset="0"/>
              </a:rPr>
              <a:t>– ¿Uno de los vuestros? No entiendo…</a:t>
            </a:r>
          </a:p>
          <a:p>
            <a:pPr algn="r"/>
            <a:r>
              <a:rPr lang="es-MX" sz="2000" dirty="0">
                <a:latin typeface="Cavolini" panose="03000502040302020204" pitchFamily="66" charset="0"/>
                <a:cs typeface="Cavolini" panose="03000502040302020204" pitchFamily="66" charset="0"/>
              </a:rPr>
              <a:t>– Sí, uno de los nuestros ¿Acaso no conoces tu propio aspecto? Agáchate y mírate en el agua. Hoy está tan limpia que parece un espejo.</a:t>
            </a:r>
          </a:p>
        </p:txBody>
      </p:sp>
    </p:spTree>
    <p:extLst>
      <p:ext uri="{BB962C8B-B14F-4D97-AF65-F5344CB8AC3E}">
        <p14:creationId xmlns:p14="http://schemas.microsoft.com/office/powerpoint/2010/main" val="993994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42</TotalTime>
  <Words>1029</Words>
  <Application>Microsoft Office PowerPoint</Application>
  <PresentationFormat>Panorámica</PresentationFormat>
  <Paragraphs>60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Cavolini</vt:lpstr>
      <vt:lpstr>Century Gothic</vt:lpstr>
      <vt:lpstr>Garamond</vt:lpstr>
      <vt:lpstr>Savon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Nelly Nuñez</dc:creator>
  <cp:lastModifiedBy>GRISELDA ESTEFANIA GARCIA BARRERA</cp:lastModifiedBy>
  <cp:revision>6</cp:revision>
  <dcterms:created xsi:type="dcterms:W3CDTF">2021-04-19T17:57:21Z</dcterms:created>
  <dcterms:modified xsi:type="dcterms:W3CDTF">2021-04-20T04:37:44Z</dcterms:modified>
</cp:coreProperties>
</file>