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61" r:id="rId3"/>
    <p:sldId id="290" r:id="rId4"/>
    <p:sldId id="291" r:id="rId5"/>
    <p:sldId id="292" r:id="rId6"/>
    <p:sldId id="293" r:id="rId7"/>
  </p:sldIdLst>
  <p:sldSz cx="9144000" cy="5143500" type="screen16x9"/>
  <p:notesSz cx="6858000" cy="9144000"/>
  <p:embeddedFontLst>
    <p:embeddedFont>
      <p:font typeface="Roboto" panose="020B0604020202020204" charset="0"/>
      <p:regular r:id="rId9"/>
      <p:bold r:id="rId10"/>
      <p:italic r:id="rId11"/>
      <p:boldItalic r:id="rId12"/>
    </p:embeddedFont>
    <p:embeddedFont>
      <p:font typeface="Fira Sans Extra Condensed Medium" panose="020B0604020202020204" charset="0"/>
      <p:regular r:id="rId13"/>
      <p:bold r:id="rId14"/>
      <p:italic r:id="rId15"/>
      <p:boldItalic r:id="rId16"/>
    </p:embeddedFont>
    <p:embeddedFont>
      <p:font typeface="Fira Sans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3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heme" Target="theme/theme1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55998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1289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90a0e40d5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90a0e40d5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6750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57200" y="744575"/>
            <a:ext cx="8229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57200" y="2834125"/>
            <a:ext cx="8229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57200" y="1106125"/>
            <a:ext cx="8229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57200" y="3152225"/>
            <a:ext cx="8229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2150850"/>
            <a:ext cx="8229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6869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572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1144775"/>
            <a:ext cx="3837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457200" y="2783450"/>
            <a:ext cx="3837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8498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57200" y="415535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ctrTitle"/>
          </p:nvPr>
        </p:nvSpPr>
        <p:spPr>
          <a:xfrm>
            <a:off x="457200" y="383050"/>
            <a:ext cx="4609800" cy="18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5000" dirty="0" smtClean="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O</a:t>
            </a:r>
            <a:r>
              <a:rPr lang="en" sz="5000" dirty="0" smtClean="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rganizadores graficos</a:t>
            </a:r>
            <a:endParaRPr sz="5000" dirty="0"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59" name="Google Shape;59;p15"/>
          <p:cNvSpPr txBox="1">
            <a:spLocks noGrp="1"/>
          </p:cNvSpPr>
          <p:nvPr>
            <p:ph type="subTitle" idx="1"/>
          </p:nvPr>
        </p:nvSpPr>
        <p:spPr>
          <a:xfrm>
            <a:off x="457200" y="2306875"/>
            <a:ext cx="298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 smtClean="0">
                <a:latin typeface="Roboto"/>
                <a:ea typeface="Roboto"/>
                <a:cs typeface="Roboto"/>
                <a:sym typeface="Roboto"/>
              </a:rPr>
              <a:t>Mariel </a:t>
            </a:r>
            <a:r>
              <a:rPr lang="es-MX" sz="1400" dirty="0" smtClean="0">
                <a:latin typeface="Roboto"/>
                <a:ea typeface="Roboto"/>
                <a:cs typeface="Roboto"/>
                <a:sym typeface="Roboto"/>
              </a:rPr>
              <a:t>R</a:t>
            </a:r>
            <a:r>
              <a:rPr lang="es-MX" sz="1400" dirty="0" smtClean="0">
                <a:latin typeface="Roboto"/>
                <a:ea typeface="Roboto"/>
                <a:cs typeface="Roboto"/>
                <a:sym typeface="Roboto"/>
              </a:rPr>
              <a:t>esendiz Villarreal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 smtClean="0">
                <a:latin typeface="Roboto"/>
                <a:ea typeface="Roboto"/>
                <a:cs typeface="Roboto"/>
                <a:sym typeface="Roboto"/>
              </a:rPr>
              <a:t>1 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 smtClean="0">
                <a:latin typeface="Roboto"/>
                <a:ea typeface="Roboto"/>
                <a:cs typeface="Roboto"/>
                <a:sym typeface="Roboto"/>
              </a:rPr>
              <a:t>Tutoría grupal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sz="1400" dirty="0" smtClean="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60" name="Google Shape;60;p15"/>
          <p:cNvGrpSpPr/>
          <p:nvPr/>
        </p:nvGrpSpPr>
        <p:grpSpPr>
          <a:xfrm>
            <a:off x="-30125" y="-1363300"/>
            <a:ext cx="10573812" cy="7792191"/>
            <a:chOff x="-30125" y="-1363300"/>
            <a:chExt cx="10573812" cy="7792191"/>
          </a:xfrm>
        </p:grpSpPr>
        <p:sp>
          <p:nvSpPr>
            <p:cNvPr id="61" name="Google Shape;61;p15"/>
            <p:cNvSpPr/>
            <p:nvPr/>
          </p:nvSpPr>
          <p:spPr>
            <a:xfrm rot="-3353307">
              <a:off x="6423258" y="2308463"/>
              <a:ext cx="3449857" cy="3449857"/>
            </a:xfrm>
            <a:prstGeom prst="ellipse">
              <a:avLst/>
            </a:prstGeom>
            <a:solidFill>
              <a:srgbClr val="9A1F40"/>
            </a:solidFill>
            <a:ln w="152400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5"/>
            <p:cNvSpPr/>
            <p:nvPr/>
          </p:nvSpPr>
          <p:spPr>
            <a:xfrm rot="-1996196">
              <a:off x="6423257" y="2308546"/>
              <a:ext cx="3449607" cy="3449607"/>
            </a:xfrm>
            <a:prstGeom prst="arc">
              <a:avLst>
                <a:gd name="adj1" fmla="val 16200000"/>
                <a:gd name="adj2" fmla="val 5361786"/>
              </a:avLst>
            </a:prstGeom>
            <a:solidFill>
              <a:srgbClr val="B13053"/>
            </a:solidFill>
            <a:ln w="152400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5"/>
            <p:cNvSpPr/>
            <p:nvPr/>
          </p:nvSpPr>
          <p:spPr>
            <a:xfrm rot="-3353064">
              <a:off x="6926870" y="-888551"/>
              <a:ext cx="2442301" cy="2442301"/>
            </a:xfrm>
            <a:prstGeom prst="ellipse">
              <a:avLst/>
            </a:prstGeom>
            <a:solidFill>
              <a:srgbClr val="5BCAC4"/>
            </a:solidFill>
            <a:ln w="114300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5"/>
            <p:cNvSpPr/>
            <p:nvPr/>
          </p:nvSpPr>
          <p:spPr>
            <a:xfrm rot="-1996107">
              <a:off x="6926593" y="-888745"/>
              <a:ext cx="2442383" cy="2442219"/>
            </a:xfrm>
            <a:prstGeom prst="arc">
              <a:avLst>
                <a:gd name="adj1" fmla="val 16200000"/>
                <a:gd name="adj2" fmla="val 5361786"/>
              </a:avLst>
            </a:prstGeom>
            <a:solidFill>
              <a:srgbClr val="75D6D1"/>
            </a:solidFill>
            <a:ln w="114300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" name="Google Shape;65;p15"/>
            <p:cNvCxnSpPr/>
            <p:nvPr/>
          </p:nvCxnSpPr>
          <p:spPr>
            <a:xfrm rot="10800000">
              <a:off x="8140750" y="1713800"/>
              <a:ext cx="0" cy="59520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ot"/>
              <a:round/>
              <a:headEnd type="none" w="med" len="med"/>
              <a:tailEnd type="oval" w="med" len="med"/>
            </a:ln>
          </p:spPr>
        </p:cxnSp>
        <p:sp>
          <p:nvSpPr>
            <p:cNvPr id="66" name="Google Shape;66;p15"/>
            <p:cNvSpPr/>
            <p:nvPr/>
          </p:nvSpPr>
          <p:spPr>
            <a:xfrm rot="-8753735">
              <a:off x="4266611" y="3362618"/>
              <a:ext cx="1369175" cy="1369175"/>
            </a:xfrm>
            <a:prstGeom prst="ellipse">
              <a:avLst/>
            </a:prstGeom>
            <a:solidFill>
              <a:srgbClr val="5BCAC4"/>
            </a:solidFill>
            <a:ln w="114300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5"/>
            <p:cNvSpPr/>
            <p:nvPr/>
          </p:nvSpPr>
          <p:spPr>
            <a:xfrm rot="-7395706">
              <a:off x="4266932" y="3362783"/>
              <a:ext cx="1369094" cy="1369094"/>
            </a:xfrm>
            <a:prstGeom prst="arc">
              <a:avLst>
                <a:gd name="adj1" fmla="val 16200000"/>
                <a:gd name="adj2" fmla="val 5361786"/>
              </a:avLst>
            </a:prstGeom>
            <a:solidFill>
              <a:srgbClr val="75D6D1"/>
            </a:solidFill>
            <a:ln w="114300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" name="Google Shape;68;p15"/>
            <p:cNvCxnSpPr/>
            <p:nvPr/>
          </p:nvCxnSpPr>
          <p:spPr>
            <a:xfrm rot="10800000">
              <a:off x="5697646" y="4051583"/>
              <a:ext cx="754500" cy="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ot"/>
              <a:round/>
              <a:headEnd type="none" w="med" len="med"/>
              <a:tailEnd type="oval" w="med" len="med"/>
            </a:ln>
          </p:spPr>
        </p:cxnSp>
        <p:cxnSp>
          <p:nvCxnSpPr>
            <p:cNvPr id="69" name="Google Shape;69;p15"/>
            <p:cNvCxnSpPr/>
            <p:nvPr/>
          </p:nvCxnSpPr>
          <p:spPr>
            <a:xfrm rot="10800000">
              <a:off x="2861250" y="4051575"/>
              <a:ext cx="1425000" cy="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ot"/>
              <a:round/>
              <a:headEnd type="none" w="med" len="med"/>
              <a:tailEnd type="oval" w="med" len="med"/>
            </a:ln>
          </p:spPr>
        </p:cxnSp>
        <p:sp>
          <p:nvSpPr>
            <p:cNvPr id="70" name="Google Shape;70;p15"/>
            <p:cNvSpPr/>
            <p:nvPr/>
          </p:nvSpPr>
          <p:spPr>
            <a:xfrm rot="-8753828">
              <a:off x="5005085" y="1244971"/>
              <a:ext cx="1027858" cy="1027858"/>
            </a:xfrm>
            <a:prstGeom prst="ellipse">
              <a:avLst/>
            </a:prstGeom>
            <a:solidFill>
              <a:srgbClr val="9A1F40"/>
            </a:solidFill>
            <a:ln w="114300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5"/>
            <p:cNvSpPr/>
            <p:nvPr/>
          </p:nvSpPr>
          <p:spPr>
            <a:xfrm rot="-7396362">
              <a:off x="5005092" y="1244791"/>
              <a:ext cx="1028025" cy="1028025"/>
            </a:xfrm>
            <a:prstGeom prst="arc">
              <a:avLst>
                <a:gd name="adj1" fmla="val 16200000"/>
                <a:gd name="adj2" fmla="val 5361786"/>
              </a:avLst>
            </a:prstGeom>
            <a:solidFill>
              <a:srgbClr val="B13053"/>
            </a:solidFill>
            <a:ln w="114300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" name="Google Shape;72;p15"/>
            <p:cNvCxnSpPr/>
            <p:nvPr/>
          </p:nvCxnSpPr>
          <p:spPr>
            <a:xfrm rot="10800000">
              <a:off x="6114275" y="2196900"/>
              <a:ext cx="749400" cy="56220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ot"/>
              <a:round/>
              <a:headEnd type="none" w="med" len="med"/>
              <a:tailEnd type="oval" w="med" len="med"/>
            </a:ln>
          </p:spPr>
        </p:cxnSp>
        <p:sp>
          <p:nvSpPr>
            <p:cNvPr id="73" name="Google Shape;73;p15"/>
            <p:cNvSpPr/>
            <p:nvPr/>
          </p:nvSpPr>
          <p:spPr>
            <a:xfrm rot="-8753828">
              <a:off x="1633610" y="3537646"/>
              <a:ext cx="1027858" cy="1027858"/>
            </a:xfrm>
            <a:prstGeom prst="ellipse">
              <a:avLst/>
            </a:prstGeom>
            <a:solidFill>
              <a:srgbClr val="9A1F40"/>
            </a:solidFill>
            <a:ln w="114300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5"/>
            <p:cNvSpPr/>
            <p:nvPr/>
          </p:nvSpPr>
          <p:spPr>
            <a:xfrm rot="-7396362">
              <a:off x="1633617" y="3537466"/>
              <a:ext cx="1028025" cy="1028025"/>
            </a:xfrm>
            <a:prstGeom prst="arc">
              <a:avLst>
                <a:gd name="adj1" fmla="val 16200000"/>
                <a:gd name="adj2" fmla="val 5361786"/>
              </a:avLst>
            </a:prstGeom>
            <a:solidFill>
              <a:srgbClr val="B13053"/>
            </a:solidFill>
            <a:ln w="114300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5" name="Google Shape;75;p15"/>
            <p:cNvCxnSpPr/>
            <p:nvPr/>
          </p:nvCxnSpPr>
          <p:spPr>
            <a:xfrm rot="10800000">
              <a:off x="-30125" y="4051575"/>
              <a:ext cx="1699200" cy="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ot"/>
              <a:round/>
              <a:headEnd type="none" w="med" len="med"/>
              <a:tailEnd type="oval" w="med" len="med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" name="Google Shape;272;p20"/>
          <p:cNvGrpSpPr/>
          <p:nvPr/>
        </p:nvGrpSpPr>
        <p:grpSpPr>
          <a:xfrm>
            <a:off x="1603" y="402700"/>
            <a:ext cx="9169500" cy="3278425"/>
            <a:chOff x="16050" y="1209225"/>
            <a:chExt cx="9169500" cy="3278425"/>
          </a:xfrm>
        </p:grpSpPr>
        <p:sp>
          <p:nvSpPr>
            <p:cNvPr id="273" name="Google Shape;273;p20"/>
            <p:cNvSpPr/>
            <p:nvPr/>
          </p:nvSpPr>
          <p:spPr>
            <a:xfrm>
              <a:off x="3371250" y="1319950"/>
              <a:ext cx="2401500" cy="748200"/>
            </a:xfrm>
            <a:prstGeom prst="roundRect">
              <a:avLst>
                <a:gd name="adj" fmla="val 50000"/>
              </a:avLst>
            </a:pr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74" name="Google Shape;274;p20"/>
            <p:cNvCxnSpPr>
              <a:stCxn id="273" idx="2"/>
            </p:cNvCxnSpPr>
            <p:nvPr/>
          </p:nvCxnSpPr>
          <p:spPr>
            <a:xfrm>
              <a:off x="4572000" y="2068150"/>
              <a:ext cx="0" cy="241950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75" name="Google Shape;275;p20"/>
            <p:cNvCxnSpPr/>
            <p:nvPr/>
          </p:nvCxnSpPr>
          <p:spPr>
            <a:xfrm>
              <a:off x="4125000" y="3095725"/>
              <a:ext cx="894000" cy="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276" name="Google Shape;276;p20"/>
            <p:cNvCxnSpPr/>
            <p:nvPr/>
          </p:nvCxnSpPr>
          <p:spPr>
            <a:xfrm>
              <a:off x="4125000" y="4477050"/>
              <a:ext cx="894000" cy="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277" name="Google Shape;277;p20"/>
            <p:cNvCxnSpPr/>
            <p:nvPr/>
          </p:nvCxnSpPr>
          <p:spPr>
            <a:xfrm flipH="1">
              <a:off x="3335750" y="1209225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78" name="Google Shape;278;p20"/>
            <p:cNvCxnSpPr/>
            <p:nvPr/>
          </p:nvCxnSpPr>
          <p:spPr>
            <a:xfrm flipH="1">
              <a:off x="3242075" y="1209225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79" name="Google Shape;279;p20"/>
            <p:cNvCxnSpPr/>
            <p:nvPr/>
          </p:nvCxnSpPr>
          <p:spPr>
            <a:xfrm flipH="1">
              <a:off x="5319975" y="1319950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80" name="Google Shape;280;p20"/>
            <p:cNvCxnSpPr/>
            <p:nvPr/>
          </p:nvCxnSpPr>
          <p:spPr>
            <a:xfrm flipH="1">
              <a:off x="5226300" y="1319950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81" name="Google Shape;281;p20"/>
            <p:cNvCxnSpPr>
              <a:endCxn id="273" idx="1"/>
            </p:cNvCxnSpPr>
            <p:nvPr/>
          </p:nvCxnSpPr>
          <p:spPr>
            <a:xfrm>
              <a:off x="16050" y="1694050"/>
              <a:ext cx="3355200" cy="0"/>
            </a:xfrm>
            <a:prstGeom prst="straightConnector1">
              <a:avLst/>
            </a:prstGeom>
            <a:noFill/>
            <a:ln w="19050" cap="flat" cmpd="sng">
              <a:solidFill>
                <a:srgbClr val="9A1F4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82" name="Google Shape;282;p20"/>
            <p:cNvCxnSpPr>
              <a:stCxn id="273" idx="3"/>
            </p:cNvCxnSpPr>
            <p:nvPr/>
          </p:nvCxnSpPr>
          <p:spPr>
            <a:xfrm rot="10800000" flipH="1">
              <a:off x="5772750" y="1686250"/>
              <a:ext cx="3412800" cy="7800"/>
            </a:xfrm>
            <a:prstGeom prst="straightConnector1">
              <a:avLst/>
            </a:prstGeom>
            <a:noFill/>
            <a:ln w="19050" cap="flat" cmpd="sng">
              <a:solidFill>
                <a:srgbClr val="9A1F40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  <p:cxnSp>
        <p:nvCxnSpPr>
          <p:cNvPr id="283" name="Google Shape;283;p20"/>
          <p:cNvCxnSpPr/>
          <p:nvPr/>
        </p:nvCxnSpPr>
        <p:spPr>
          <a:xfrm>
            <a:off x="6697116" y="2245304"/>
            <a:ext cx="364500" cy="0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cxnSp>
        <p:nvCxnSpPr>
          <p:cNvPr id="284" name="Google Shape;284;p20"/>
          <p:cNvCxnSpPr/>
          <p:nvPr/>
        </p:nvCxnSpPr>
        <p:spPr>
          <a:xfrm>
            <a:off x="6742406" y="3611838"/>
            <a:ext cx="364500" cy="0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sp>
        <p:nvSpPr>
          <p:cNvPr id="286" name="Google Shape;286;p20"/>
          <p:cNvSpPr/>
          <p:nvPr/>
        </p:nvSpPr>
        <p:spPr>
          <a:xfrm>
            <a:off x="2345786" y="1994252"/>
            <a:ext cx="1723837" cy="518236"/>
          </a:xfrm>
          <a:prstGeom prst="roundRect">
            <a:avLst>
              <a:gd name="adj" fmla="val 50000"/>
            </a:avLst>
          </a:prstGeom>
          <a:solidFill>
            <a:srgbClr val="D9455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20"/>
          <p:cNvSpPr/>
          <p:nvPr/>
        </p:nvSpPr>
        <p:spPr>
          <a:xfrm>
            <a:off x="5037654" y="2017223"/>
            <a:ext cx="1656738" cy="473025"/>
          </a:xfrm>
          <a:prstGeom prst="roundRect">
            <a:avLst>
              <a:gd name="adj" fmla="val 50000"/>
            </a:avLst>
          </a:prstGeom>
          <a:solidFill>
            <a:srgbClr val="D9455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20"/>
          <p:cNvSpPr/>
          <p:nvPr/>
        </p:nvSpPr>
        <p:spPr>
          <a:xfrm>
            <a:off x="2317988" y="3429194"/>
            <a:ext cx="1759465" cy="400200"/>
          </a:xfrm>
          <a:prstGeom prst="roundRect">
            <a:avLst>
              <a:gd name="adj" fmla="val 50000"/>
            </a:avLst>
          </a:prstGeom>
          <a:solidFill>
            <a:srgbClr val="D9455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0"/>
          <p:cNvSpPr/>
          <p:nvPr/>
        </p:nvSpPr>
        <p:spPr>
          <a:xfrm>
            <a:off x="5073428" y="3384197"/>
            <a:ext cx="1822372" cy="475492"/>
          </a:xfrm>
          <a:prstGeom prst="roundRect">
            <a:avLst>
              <a:gd name="adj" fmla="val 50000"/>
            </a:avLst>
          </a:prstGeom>
          <a:solidFill>
            <a:srgbClr val="D9455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20"/>
          <p:cNvSpPr/>
          <p:nvPr/>
        </p:nvSpPr>
        <p:spPr>
          <a:xfrm>
            <a:off x="2455200" y="2090950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20"/>
          <p:cNvSpPr/>
          <p:nvPr/>
        </p:nvSpPr>
        <p:spPr>
          <a:xfrm>
            <a:off x="6282723" y="2078476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20"/>
          <p:cNvSpPr/>
          <p:nvPr/>
        </p:nvSpPr>
        <p:spPr>
          <a:xfrm>
            <a:off x="2398989" y="3452647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20"/>
          <p:cNvSpPr/>
          <p:nvPr/>
        </p:nvSpPr>
        <p:spPr>
          <a:xfrm>
            <a:off x="6469305" y="3449578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94" name="Google Shape;294;p20"/>
          <p:cNvCxnSpPr/>
          <p:nvPr/>
        </p:nvCxnSpPr>
        <p:spPr>
          <a:xfrm rot="10800000">
            <a:off x="1953488" y="2253370"/>
            <a:ext cx="364500" cy="0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cxnSp>
        <p:nvCxnSpPr>
          <p:cNvPr id="295" name="Google Shape;295;p20"/>
          <p:cNvCxnSpPr/>
          <p:nvPr/>
        </p:nvCxnSpPr>
        <p:spPr>
          <a:xfrm rot="10800000">
            <a:off x="1953488" y="3634928"/>
            <a:ext cx="364500" cy="0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sp>
        <p:nvSpPr>
          <p:cNvPr id="296" name="Google Shape;296;p20"/>
          <p:cNvSpPr txBox="1">
            <a:spLocks noGrp="1"/>
          </p:cNvSpPr>
          <p:nvPr>
            <p:ph type="subTitle" idx="4294967295"/>
          </p:nvPr>
        </p:nvSpPr>
        <p:spPr>
          <a:xfrm>
            <a:off x="7106906" y="1804600"/>
            <a:ext cx="1899934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s-MX" dirty="0"/>
              <a:t>Este organizador gráfico fue creado por John </a:t>
            </a:r>
            <a:r>
              <a:rPr lang="es-MX" dirty="0" err="1"/>
              <a:t>Venn</a:t>
            </a:r>
            <a:r>
              <a:rPr lang="es-MX" dirty="0"/>
              <a:t>, y originalmente lo utilizó en el ámbito de las matemáticas, aunque se puede utilizar en cualquier disciplina.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7" name="Google Shape;297;p20"/>
          <p:cNvSpPr txBox="1">
            <a:spLocks noGrp="1"/>
          </p:cNvSpPr>
          <p:nvPr>
            <p:ph type="subTitle" idx="4294967295"/>
          </p:nvPr>
        </p:nvSpPr>
        <p:spPr>
          <a:xfrm>
            <a:off x="7108868" y="3554313"/>
            <a:ext cx="1779099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s-MX" dirty="0"/>
              <a:t>Consisten en tablas en donde se pretende averiguar las principales diferencias y semejanzas entre dos o varios elementos.</a:t>
            </a:r>
            <a:endParaRPr dirty="0">
              <a:sym typeface="Roboto"/>
            </a:endParaRPr>
          </a:p>
        </p:txBody>
      </p:sp>
      <p:sp>
        <p:nvSpPr>
          <p:cNvPr id="298" name="Google Shape;298;p20"/>
          <p:cNvSpPr txBox="1">
            <a:spLocks noGrp="1"/>
          </p:cNvSpPr>
          <p:nvPr>
            <p:ph type="subTitle" idx="4294967295"/>
          </p:nvPr>
        </p:nvSpPr>
        <p:spPr>
          <a:xfrm>
            <a:off x="-21883" y="1939788"/>
            <a:ext cx="2030084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>
              <a:lnSpc>
                <a:spcPct val="100000"/>
              </a:lnSpc>
              <a:buNone/>
            </a:pPr>
            <a:r>
              <a:rPr lang="es-MX" dirty="0"/>
              <a:t>Este tipo de organizadores gráficos requieren el uso de conectores y preposiciones que relacionen sus ideas, dado que facilitan una lectura ágil al repasar el contenido.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9" name="Google Shape;299;p20"/>
          <p:cNvSpPr txBox="1">
            <a:spLocks noGrp="1"/>
          </p:cNvSpPr>
          <p:nvPr>
            <p:ph type="subTitle" idx="4294967295"/>
          </p:nvPr>
        </p:nvSpPr>
        <p:spPr>
          <a:xfrm>
            <a:off x="96078" y="3840663"/>
            <a:ext cx="1912123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>
              <a:lnSpc>
                <a:spcPct val="100000"/>
              </a:lnSpc>
              <a:buNone/>
            </a:pPr>
            <a:r>
              <a:rPr lang="es-MX" dirty="0"/>
              <a:t>Este tipo de organizadores gráficos muestran cómo está organizada de forma jerárquica una entidad, como por ejemplo una empresa, el personal de un hospital o el profesorado de un instituto.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00" name="Google Shape;300;p20"/>
          <p:cNvSpPr txBox="1">
            <a:spLocks noGrp="1"/>
          </p:cNvSpPr>
          <p:nvPr>
            <p:ph type="title"/>
          </p:nvPr>
        </p:nvSpPr>
        <p:spPr>
          <a:xfrm>
            <a:off x="3595028" y="692253"/>
            <a:ext cx="1848000" cy="3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700" dirty="0" smtClean="0">
                <a:solidFill>
                  <a:srgbClr val="FFFFFF"/>
                </a:solidFill>
              </a:rPr>
              <a:t>O</a:t>
            </a:r>
            <a:r>
              <a:rPr lang="en" sz="1700" dirty="0" smtClean="0">
                <a:solidFill>
                  <a:srgbClr val="FFFFFF"/>
                </a:solidFill>
              </a:rPr>
              <a:t>rganizadores graficos</a:t>
            </a:r>
            <a:endParaRPr sz="1700" dirty="0">
              <a:solidFill>
                <a:srgbClr val="FFFFFF"/>
              </a:solidFill>
            </a:endParaRPr>
          </a:p>
        </p:txBody>
      </p:sp>
      <p:sp>
        <p:nvSpPr>
          <p:cNvPr id="301" name="Google Shape;301;p20"/>
          <p:cNvSpPr txBox="1">
            <a:spLocks noGrp="1"/>
          </p:cNvSpPr>
          <p:nvPr>
            <p:ph type="title"/>
          </p:nvPr>
        </p:nvSpPr>
        <p:spPr>
          <a:xfrm>
            <a:off x="2556489" y="2068624"/>
            <a:ext cx="1588551" cy="3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700" dirty="0" smtClean="0">
                <a:solidFill>
                  <a:srgbClr val="FFFFFF"/>
                </a:solidFill>
              </a:rPr>
              <a:t>M</a:t>
            </a:r>
            <a:r>
              <a:rPr lang="en" sz="1700" dirty="0" smtClean="0">
                <a:solidFill>
                  <a:srgbClr val="FFFFFF"/>
                </a:solidFill>
              </a:rPr>
              <a:t>apas conceptuales</a:t>
            </a:r>
            <a:endParaRPr sz="1700" dirty="0">
              <a:solidFill>
                <a:srgbClr val="FFFFFF"/>
              </a:solidFill>
            </a:endParaRPr>
          </a:p>
        </p:txBody>
      </p:sp>
      <p:sp>
        <p:nvSpPr>
          <p:cNvPr id="302" name="Google Shape;302;p20"/>
          <p:cNvSpPr txBox="1">
            <a:spLocks noGrp="1"/>
          </p:cNvSpPr>
          <p:nvPr>
            <p:ph type="title"/>
          </p:nvPr>
        </p:nvSpPr>
        <p:spPr>
          <a:xfrm>
            <a:off x="5079743" y="2095370"/>
            <a:ext cx="1203600" cy="3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700" dirty="0" smtClean="0">
                <a:solidFill>
                  <a:srgbClr val="FFFFFF"/>
                </a:solidFill>
              </a:rPr>
              <a:t>D</a:t>
            </a:r>
            <a:r>
              <a:rPr lang="en" sz="1700" dirty="0" smtClean="0">
                <a:solidFill>
                  <a:srgbClr val="FFFFFF"/>
                </a:solidFill>
              </a:rPr>
              <a:t>iagramas de veen</a:t>
            </a:r>
            <a:endParaRPr sz="1700" dirty="0">
              <a:solidFill>
                <a:srgbClr val="FFFFFF"/>
              </a:solidFill>
            </a:endParaRPr>
          </a:p>
        </p:txBody>
      </p:sp>
      <p:sp>
        <p:nvSpPr>
          <p:cNvPr id="303" name="Google Shape;303;p20"/>
          <p:cNvSpPr txBox="1">
            <a:spLocks noGrp="1"/>
          </p:cNvSpPr>
          <p:nvPr>
            <p:ph type="title"/>
          </p:nvPr>
        </p:nvSpPr>
        <p:spPr>
          <a:xfrm>
            <a:off x="2682448" y="3464119"/>
            <a:ext cx="1422003" cy="3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700" dirty="0" smtClean="0">
                <a:solidFill>
                  <a:srgbClr val="FFFFFF"/>
                </a:solidFill>
              </a:rPr>
              <a:t>O</a:t>
            </a:r>
            <a:r>
              <a:rPr lang="en" sz="1700" dirty="0" smtClean="0">
                <a:solidFill>
                  <a:srgbClr val="FFFFFF"/>
                </a:solidFill>
              </a:rPr>
              <a:t>rganigramas </a:t>
            </a:r>
            <a:endParaRPr sz="1700" dirty="0">
              <a:solidFill>
                <a:srgbClr val="FFFFFF"/>
              </a:solidFill>
            </a:endParaRPr>
          </a:p>
        </p:txBody>
      </p:sp>
      <p:sp>
        <p:nvSpPr>
          <p:cNvPr id="304" name="Google Shape;304;p20"/>
          <p:cNvSpPr txBox="1">
            <a:spLocks noGrp="1"/>
          </p:cNvSpPr>
          <p:nvPr>
            <p:ph type="title"/>
          </p:nvPr>
        </p:nvSpPr>
        <p:spPr>
          <a:xfrm>
            <a:off x="5073428" y="3452647"/>
            <a:ext cx="1451557" cy="3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700" dirty="0" smtClean="0">
                <a:solidFill>
                  <a:srgbClr val="FFFFFF"/>
                </a:solidFill>
              </a:rPr>
              <a:t>C</a:t>
            </a:r>
            <a:r>
              <a:rPr lang="en" sz="1700" dirty="0" smtClean="0">
                <a:solidFill>
                  <a:srgbClr val="FFFFFF"/>
                </a:solidFill>
              </a:rPr>
              <a:t>uadros comparativos</a:t>
            </a:r>
            <a:endParaRPr sz="1700" dirty="0">
              <a:solidFill>
                <a:srgbClr val="FFFFFF"/>
              </a:solidFill>
            </a:endParaRPr>
          </a:p>
        </p:txBody>
      </p:sp>
      <p:sp>
        <p:nvSpPr>
          <p:cNvPr id="305" name="Google Shape;305;p20"/>
          <p:cNvSpPr txBox="1">
            <a:spLocks noGrp="1"/>
          </p:cNvSpPr>
          <p:nvPr>
            <p:ph type="title"/>
          </p:nvPr>
        </p:nvSpPr>
        <p:spPr>
          <a:xfrm>
            <a:off x="2455200" y="2075504"/>
            <a:ext cx="315000" cy="3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D9455F"/>
                </a:solidFill>
              </a:rPr>
              <a:t>1</a:t>
            </a:r>
            <a:endParaRPr sz="1200" dirty="0">
              <a:solidFill>
                <a:srgbClr val="D9455F"/>
              </a:solidFill>
            </a:endParaRPr>
          </a:p>
        </p:txBody>
      </p:sp>
      <p:sp>
        <p:nvSpPr>
          <p:cNvPr id="306" name="Google Shape;306;p20"/>
          <p:cNvSpPr txBox="1">
            <a:spLocks noGrp="1"/>
          </p:cNvSpPr>
          <p:nvPr>
            <p:ph type="title"/>
          </p:nvPr>
        </p:nvSpPr>
        <p:spPr>
          <a:xfrm>
            <a:off x="6282723" y="2067200"/>
            <a:ext cx="315000" cy="3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D9455F"/>
                </a:solidFill>
              </a:rPr>
              <a:t>2</a:t>
            </a:r>
            <a:endParaRPr sz="1200" dirty="0">
              <a:solidFill>
                <a:srgbClr val="D9455F"/>
              </a:solidFill>
            </a:endParaRPr>
          </a:p>
        </p:txBody>
      </p:sp>
      <p:sp>
        <p:nvSpPr>
          <p:cNvPr id="307" name="Google Shape;307;p20"/>
          <p:cNvSpPr txBox="1">
            <a:spLocks noGrp="1"/>
          </p:cNvSpPr>
          <p:nvPr>
            <p:ph type="title"/>
          </p:nvPr>
        </p:nvSpPr>
        <p:spPr>
          <a:xfrm>
            <a:off x="2398989" y="3444797"/>
            <a:ext cx="315000" cy="3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D9455F"/>
                </a:solidFill>
              </a:rPr>
              <a:t>3</a:t>
            </a:r>
            <a:endParaRPr sz="1200" dirty="0">
              <a:solidFill>
                <a:srgbClr val="D9455F"/>
              </a:solidFill>
            </a:endParaRPr>
          </a:p>
        </p:txBody>
      </p:sp>
      <p:sp>
        <p:nvSpPr>
          <p:cNvPr id="308" name="Google Shape;308;p20"/>
          <p:cNvSpPr txBox="1">
            <a:spLocks noGrp="1"/>
          </p:cNvSpPr>
          <p:nvPr>
            <p:ph type="title"/>
          </p:nvPr>
        </p:nvSpPr>
        <p:spPr>
          <a:xfrm>
            <a:off x="6469305" y="3444797"/>
            <a:ext cx="315000" cy="3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D9455F"/>
                </a:solidFill>
              </a:rPr>
              <a:t>4</a:t>
            </a:r>
            <a:endParaRPr sz="1200" dirty="0">
              <a:solidFill>
                <a:srgbClr val="D9455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272;p20"/>
          <p:cNvGrpSpPr/>
          <p:nvPr/>
        </p:nvGrpSpPr>
        <p:grpSpPr>
          <a:xfrm>
            <a:off x="-25500" y="127493"/>
            <a:ext cx="9169500" cy="3278425"/>
            <a:chOff x="16050" y="1209225"/>
            <a:chExt cx="9169500" cy="3278425"/>
          </a:xfrm>
        </p:grpSpPr>
        <p:sp>
          <p:nvSpPr>
            <p:cNvPr id="4" name="Google Shape;273;p20"/>
            <p:cNvSpPr/>
            <p:nvPr/>
          </p:nvSpPr>
          <p:spPr>
            <a:xfrm>
              <a:off x="3371250" y="1319950"/>
              <a:ext cx="2401500" cy="748200"/>
            </a:xfrm>
            <a:prstGeom prst="roundRect">
              <a:avLst>
                <a:gd name="adj" fmla="val 50000"/>
              </a:avLst>
            </a:pr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" name="Google Shape;274;p20"/>
            <p:cNvCxnSpPr>
              <a:stCxn id="4" idx="2"/>
            </p:cNvCxnSpPr>
            <p:nvPr/>
          </p:nvCxnSpPr>
          <p:spPr>
            <a:xfrm>
              <a:off x="4572000" y="2068150"/>
              <a:ext cx="0" cy="241950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6" name="Google Shape;275;p20"/>
            <p:cNvCxnSpPr/>
            <p:nvPr/>
          </p:nvCxnSpPr>
          <p:spPr>
            <a:xfrm>
              <a:off x="4125000" y="3095725"/>
              <a:ext cx="894000" cy="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7" name="Google Shape;276;p20"/>
            <p:cNvCxnSpPr/>
            <p:nvPr/>
          </p:nvCxnSpPr>
          <p:spPr>
            <a:xfrm>
              <a:off x="4125000" y="4477050"/>
              <a:ext cx="894000" cy="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8" name="Google Shape;277;p20"/>
            <p:cNvCxnSpPr/>
            <p:nvPr/>
          </p:nvCxnSpPr>
          <p:spPr>
            <a:xfrm flipH="1">
              <a:off x="3335750" y="1209225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278;p20"/>
            <p:cNvCxnSpPr/>
            <p:nvPr/>
          </p:nvCxnSpPr>
          <p:spPr>
            <a:xfrm flipH="1">
              <a:off x="3242075" y="1209225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279;p20"/>
            <p:cNvCxnSpPr/>
            <p:nvPr/>
          </p:nvCxnSpPr>
          <p:spPr>
            <a:xfrm flipH="1">
              <a:off x="5319975" y="1319950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280;p20"/>
            <p:cNvCxnSpPr/>
            <p:nvPr/>
          </p:nvCxnSpPr>
          <p:spPr>
            <a:xfrm flipH="1">
              <a:off x="5226300" y="1319950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281;p20"/>
            <p:cNvCxnSpPr>
              <a:endCxn id="4" idx="1"/>
            </p:cNvCxnSpPr>
            <p:nvPr/>
          </p:nvCxnSpPr>
          <p:spPr>
            <a:xfrm>
              <a:off x="16050" y="1694050"/>
              <a:ext cx="3355200" cy="0"/>
            </a:xfrm>
            <a:prstGeom prst="straightConnector1">
              <a:avLst/>
            </a:prstGeom>
            <a:noFill/>
            <a:ln w="19050" cap="flat" cmpd="sng">
              <a:solidFill>
                <a:srgbClr val="9A1F4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282;p20"/>
            <p:cNvCxnSpPr>
              <a:stCxn id="4" idx="3"/>
            </p:cNvCxnSpPr>
            <p:nvPr/>
          </p:nvCxnSpPr>
          <p:spPr>
            <a:xfrm rot="10800000" flipH="1">
              <a:off x="5772750" y="1686250"/>
              <a:ext cx="3412800" cy="7800"/>
            </a:xfrm>
            <a:prstGeom prst="straightConnector1">
              <a:avLst/>
            </a:prstGeom>
            <a:noFill/>
            <a:ln w="19050" cap="flat" cmpd="sng">
              <a:solidFill>
                <a:srgbClr val="9A1F40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061" y="1754890"/>
            <a:ext cx="1636964" cy="51820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624" y="3050685"/>
            <a:ext cx="1725318" cy="51820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4580" y="3136215"/>
            <a:ext cx="1725318" cy="51820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9850" y="1754889"/>
            <a:ext cx="1725318" cy="518205"/>
          </a:xfrm>
          <a:prstGeom prst="rect">
            <a:avLst/>
          </a:prstGeom>
        </p:spPr>
      </p:pic>
      <p:sp>
        <p:nvSpPr>
          <p:cNvPr id="18" name="Google Shape;290;p20"/>
          <p:cNvSpPr/>
          <p:nvPr/>
        </p:nvSpPr>
        <p:spPr>
          <a:xfrm>
            <a:off x="6427800" y="3184482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290;p20"/>
          <p:cNvSpPr/>
          <p:nvPr/>
        </p:nvSpPr>
        <p:spPr>
          <a:xfrm>
            <a:off x="6427800" y="1839683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90;p20"/>
          <p:cNvSpPr/>
          <p:nvPr/>
        </p:nvSpPr>
        <p:spPr>
          <a:xfrm>
            <a:off x="2272284" y="2431098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90;p20"/>
          <p:cNvSpPr/>
          <p:nvPr/>
        </p:nvSpPr>
        <p:spPr>
          <a:xfrm>
            <a:off x="2445000" y="1839683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90;p20"/>
          <p:cNvSpPr/>
          <p:nvPr/>
        </p:nvSpPr>
        <p:spPr>
          <a:xfrm>
            <a:off x="2346800" y="3155159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305;p20"/>
          <p:cNvSpPr txBox="1">
            <a:spLocks noGrp="1"/>
          </p:cNvSpPr>
          <p:nvPr>
            <p:ph type="title"/>
          </p:nvPr>
        </p:nvSpPr>
        <p:spPr>
          <a:xfrm>
            <a:off x="6451349" y="3163625"/>
            <a:ext cx="315000" cy="3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D9455F"/>
                </a:solidFill>
              </a:rPr>
              <a:t>8</a:t>
            </a:r>
            <a:endParaRPr sz="1200" dirty="0">
              <a:solidFill>
                <a:srgbClr val="D9455F"/>
              </a:solidFill>
            </a:endParaRPr>
          </a:p>
        </p:txBody>
      </p:sp>
      <p:sp>
        <p:nvSpPr>
          <p:cNvPr id="24" name="Google Shape;305;p20"/>
          <p:cNvSpPr txBox="1">
            <a:spLocks/>
          </p:cNvSpPr>
          <p:nvPr/>
        </p:nvSpPr>
        <p:spPr>
          <a:xfrm>
            <a:off x="6427800" y="1829184"/>
            <a:ext cx="31500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n" sz="1200" dirty="0">
                <a:solidFill>
                  <a:srgbClr val="D9455F"/>
                </a:solidFill>
              </a:rPr>
              <a:t>6</a:t>
            </a:r>
            <a:endParaRPr lang="en" sz="1200" dirty="0">
              <a:solidFill>
                <a:srgbClr val="D9455F"/>
              </a:solidFill>
            </a:endParaRPr>
          </a:p>
        </p:txBody>
      </p:sp>
      <p:sp>
        <p:nvSpPr>
          <p:cNvPr id="25" name="Google Shape;305;p20"/>
          <p:cNvSpPr txBox="1">
            <a:spLocks/>
          </p:cNvSpPr>
          <p:nvPr/>
        </p:nvSpPr>
        <p:spPr>
          <a:xfrm>
            <a:off x="2445000" y="1848752"/>
            <a:ext cx="31500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n" sz="1200" dirty="0">
                <a:solidFill>
                  <a:srgbClr val="D9455F"/>
                </a:solidFill>
              </a:rPr>
              <a:t>5</a:t>
            </a:r>
            <a:endParaRPr lang="en" sz="1200" dirty="0">
              <a:solidFill>
                <a:srgbClr val="D9455F"/>
              </a:solidFill>
            </a:endParaRPr>
          </a:p>
        </p:txBody>
      </p:sp>
      <p:sp>
        <p:nvSpPr>
          <p:cNvPr id="26" name="Google Shape;305;p20"/>
          <p:cNvSpPr txBox="1">
            <a:spLocks/>
          </p:cNvSpPr>
          <p:nvPr/>
        </p:nvSpPr>
        <p:spPr>
          <a:xfrm>
            <a:off x="2339311" y="3148740"/>
            <a:ext cx="31500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n" sz="1200" dirty="0" smtClean="0">
                <a:solidFill>
                  <a:srgbClr val="D9455F"/>
                </a:solidFill>
              </a:rPr>
              <a:t>7</a:t>
            </a:r>
            <a:endParaRPr lang="en" sz="1200" dirty="0">
              <a:solidFill>
                <a:srgbClr val="D9455F"/>
              </a:solidFill>
            </a:endParaRPr>
          </a:p>
        </p:txBody>
      </p:sp>
      <p:cxnSp>
        <p:nvCxnSpPr>
          <p:cNvPr id="27" name="Google Shape;294;p20"/>
          <p:cNvCxnSpPr/>
          <p:nvPr/>
        </p:nvCxnSpPr>
        <p:spPr>
          <a:xfrm rot="10800000">
            <a:off x="1923637" y="2013991"/>
            <a:ext cx="364500" cy="0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cxnSp>
        <p:nvCxnSpPr>
          <p:cNvPr id="29" name="Google Shape;294;p20"/>
          <p:cNvCxnSpPr/>
          <p:nvPr/>
        </p:nvCxnSpPr>
        <p:spPr>
          <a:xfrm>
            <a:off x="6835168" y="2002625"/>
            <a:ext cx="221485" cy="25846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cxnSp>
        <p:nvCxnSpPr>
          <p:cNvPr id="30" name="Google Shape;294;p20"/>
          <p:cNvCxnSpPr/>
          <p:nvPr/>
        </p:nvCxnSpPr>
        <p:spPr>
          <a:xfrm rot="10800000">
            <a:off x="1923637" y="3362688"/>
            <a:ext cx="364500" cy="0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cxnSp>
        <p:nvCxnSpPr>
          <p:cNvPr id="32" name="Google Shape;294;p20"/>
          <p:cNvCxnSpPr/>
          <p:nvPr/>
        </p:nvCxnSpPr>
        <p:spPr>
          <a:xfrm>
            <a:off x="6789898" y="3410364"/>
            <a:ext cx="301080" cy="59795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sp>
        <p:nvSpPr>
          <p:cNvPr id="33" name="Google Shape;298;p20"/>
          <p:cNvSpPr txBox="1">
            <a:spLocks/>
          </p:cNvSpPr>
          <p:nvPr/>
        </p:nvSpPr>
        <p:spPr>
          <a:xfrm>
            <a:off x="-52698" y="1712634"/>
            <a:ext cx="203008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s-MX" dirty="0" smtClean="0"/>
              <a:t>Se </a:t>
            </a:r>
            <a:r>
              <a:rPr lang="es-MX" dirty="0"/>
              <a:t>utilizan</a:t>
            </a:r>
            <a:r>
              <a:rPr lang="es-MX" b="1" dirty="0"/>
              <a:t> </a:t>
            </a:r>
            <a:r>
              <a:rPr lang="es-MX" dirty="0"/>
              <a:t>para mostrar la relación entre una categoría, la cual se coloca en el centro de la telaraña, y otras que se colocan a su alrededor. Tanto la categoría principal como las secundarias interactúan entre sí, formando una telaraña.</a:t>
            </a:r>
            <a:endParaRPr lang="es-MX" dirty="0"/>
          </a:p>
        </p:txBody>
      </p:sp>
      <p:sp>
        <p:nvSpPr>
          <p:cNvPr id="34" name="Google Shape;298;p20"/>
          <p:cNvSpPr txBox="1">
            <a:spLocks/>
          </p:cNvSpPr>
          <p:nvPr/>
        </p:nvSpPr>
        <p:spPr>
          <a:xfrm>
            <a:off x="7072750" y="1609358"/>
            <a:ext cx="203008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MX" dirty="0" smtClean="0"/>
              <a:t>Se </a:t>
            </a:r>
            <a:r>
              <a:rPr lang="es-MX" dirty="0"/>
              <a:t>utilizan para ordenar la información de alguna temática siguiendo una jerarquía. La forma en que se pueden elaborar es variada, ya sea en forma de llaves, matrices o diagramas.</a:t>
            </a:r>
            <a:endParaRPr lang="es-MX" dirty="0"/>
          </a:p>
        </p:txBody>
      </p:sp>
      <p:sp>
        <p:nvSpPr>
          <p:cNvPr id="35" name="Google Shape;298;p20"/>
          <p:cNvSpPr txBox="1">
            <a:spLocks/>
          </p:cNvSpPr>
          <p:nvPr/>
        </p:nvSpPr>
        <p:spPr>
          <a:xfrm>
            <a:off x="7056653" y="3320928"/>
            <a:ext cx="203008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MX" dirty="0" smtClean="0"/>
              <a:t>Permiten </a:t>
            </a:r>
            <a:r>
              <a:rPr lang="es-MX" dirty="0"/>
              <a:t>ver de forma esquemática cuándo ocurrieron acontecimientos, ordenados en función de sus fechas cronológicas. </a:t>
            </a:r>
            <a:endParaRPr lang="es-MX" dirty="0" smtClean="0"/>
          </a:p>
          <a:p>
            <a:pPr marL="0" indent="0">
              <a:lnSpc>
                <a:spcPct val="100000"/>
              </a:lnSpc>
              <a:buFont typeface="Roboto"/>
              <a:buNone/>
            </a:pPr>
            <a:endParaRPr lang="es-MX" dirty="0"/>
          </a:p>
        </p:txBody>
      </p:sp>
      <p:sp>
        <p:nvSpPr>
          <p:cNvPr id="37" name="Google Shape;301;p20"/>
          <p:cNvSpPr txBox="1">
            <a:spLocks/>
          </p:cNvSpPr>
          <p:nvPr/>
        </p:nvSpPr>
        <p:spPr>
          <a:xfrm>
            <a:off x="2499924" y="1821940"/>
            <a:ext cx="1588551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 smtClean="0">
                <a:solidFill>
                  <a:srgbClr val="FFFFFF"/>
                </a:solidFill>
              </a:rPr>
              <a:t>Telarañas </a:t>
            </a:r>
            <a:endParaRPr lang="es-MX" sz="1700" dirty="0">
              <a:solidFill>
                <a:srgbClr val="FFFFFF"/>
              </a:solidFill>
            </a:endParaRPr>
          </a:p>
        </p:txBody>
      </p:sp>
      <p:sp>
        <p:nvSpPr>
          <p:cNvPr id="38" name="Google Shape;301;p20"/>
          <p:cNvSpPr txBox="1">
            <a:spLocks/>
          </p:cNvSpPr>
          <p:nvPr/>
        </p:nvSpPr>
        <p:spPr>
          <a:xfrm>
            <a:off x="4977450" y="3225412"/>
            <a:ext cx="1588551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 smtClean="0">
                <a:solidFill>
                  <a:srgbClr val="FFFFFF"/>
                </a:solidFill>
              </a:rPr>
              <a:t>Líneas del tiempo</a:t>
            </a:r>
            <a:endParaRPr lang="es-MX" sz="1700" dirty="0">
              <a:solidFill>
                <a:srgbClr val="FFFFFF"/>
              </a:solidFill>
            </a:endParaRPr>
          </a:p>
        </p:txBody>
      </p:sp>
      <p:sp>
        <p:nvSpPr>
          <p:cNvPr id="39" name="Google Shape;301;p20"/>
          <p:cNvSpPr txBox="1">
            <a:spLocks/>
          </p:cNvSpPr>
          <p:nvPr/>
        </p:nvSpPr>
        <p:spPr>
          <a:xfrm>
            <a:off x="4996749" y="1842458"/>
            <a:ext cx="1588551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 smtClean="0">
                <a:solidFill>
                  <a:srgbClr val="FFFFFF"/>
                </a:solidFill>
              </a:rPr>
              <a:t>Cuadros sinópticos</a:t>
            </a:r>
            <a:endParaRPr lang="es-MX" sz="1700" dirty="0">
              <a:solidFill>
                <a:srgbClr val="FFFFFF"/>
              </a:solidFill>
            </a:endParaRPr>
          </a:p>
        </p:txBody>
      </p:sp>
      <p:sp>
        <p:nvSpPr>
          <p:cNvPr id="40" name="Google Shape;301;p20"/>
          <p:cNvSpPr txBox="1">
            <a:spLocks/>
          </p:cNvSpPr>
          <p:nvPr/>
        </p:nvSpPr>
        <p:spPr>
          <a:xfrm>
            <a:off x="2502153" y="3146525"/>
            <a:ext cx="1588551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 smtClean="0">
                <a:solidFill>
                  <a:srgbClr val="FFFFFF"/>
                </a:solidFill>
              </a:rPr>
              <a:t>Mapa de ideas</a:t>
            </a:r>
            <a:endParaRPr lang="es-MX" sz="1700" dirty="0">
              <a:solidFill>
                <a:srgbClr val="FFFFFF"/>
              </a:solidFill>
            </a:endParaRPr>
          </a:p>
        </p:txBody>
      </p:sp>
      <p:sp>
        <p:nvSpPr>
          <p:cNvPr id="42" name="Google Shape;298;p20"/>
          <p:cNvSpPr txBox="1">
            <a:spLocks/>
          </p:cNvSpPr>
          <p:nvPr/>
        </p:nvSpPr>
        <p:spPr>
          <a:xfrm>
            <a:off x="-34054" y="3574834"/>
            <a:ext cx="203008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s-MX" dirty="0"/>
              <a:t> En ellos se muestran las ideas de forma visual, similar a como se hace en los mapas conceptuales, pero sin seguir una jerarquía. </a:t>
            </a:r>
            <a:r>
              <a:rPr lang="es-MX" dirty="0" smtClean="0"/>
              <a:t>Simplemente se indican las ideas principales.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443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272;p20"/>
          <p:cNvGrpSpPr/>
          <p:nvPr/>
        </p:nvGrpSpPr>
        <p:grpSpPr>
          <a:xfrm>
            <a:off x="-25500" y="145248"/>
            <a:ext cx="9169500" cy="3278425"/>
            <a:chOff x="16050" y="1209225"/>
            <a:chExt cx="9169500" cy="3278425"/>
          </a:xfrm>
        </p:grpSpPr>
        <p:sp>
          <p:nvSpPr>
            <p:cNvPr id="4" name="Google Shape;273;p20"/>
            <p:cNvSpPr/>
            <p:nvPr/>
          </p:nvSpPr>
          <p:spPr>
            <a:xfrm>
              <a:off x="3371250" y="1319950"/>
              <a:ext cx="2401500" cy="748200"/>
            </a:xfrm>
            <a:prstGeom prst="roundRect">
              <a:avLst>
                <a:gd name="adj" fmla="val 50000"/>
              </a:avLst>
            </a:pr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" name="Google Shape;274;p20"/>
            <p:cNvCxnSpPr>
              <a:stCxn id="4" idx="2"/>
            </p:cNvCxnSpPr>
            <p:nvPr/>
          </p:nvCxnSpPr>
          <p:spPr>
            <a:xfrm>
              <a:off x="4572000" y="2068150"/>
              <a:ext cx="0" cy="241950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6" name="Google Shape;275;p20"/>
            <p:cNvCxnSpPr/>
            <p:nvPr/>
          </p:nvCxnSpPr>
          <p:spPr>
            <a:xfrm>
              <a:off x="4125000" y="3095725"/>
              <a:ext cx="894000" cy="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7" name="Google Shape;276;p20"/>
            <p:cNvCxnSpPr/>
            <p:nvPr/>
          </p:nvCxnSpPr>
          <p:spPr>
            <a:xfrm>
              <a:off x="4125000" y="4477050"/>
              <a:ext cx="894000" cy="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8" name="Google Shape;277;p20"/>
            <p:cNvCxnSpPr/>
            <p:nvPr/>
          </p:nvCxnSpPr>
          <p:spPr>
            <a:xfrm flipH="1">
              <a:off x="3335750" y="1209225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278;p20"/>
            <p:cNvCxnSpPr/>
            <p:nvPr/>
          </p:nvCxnSpPr>
          <p:spPr>
            <a:xfrm flipH="1">
              <a:off x="3242075" y="1209225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279;p20"/>
            <p:cNvCxnSpPr/>
            <p:nvPr/>
          </p:nvCxnSpPr>
          <p:spPr>
            <a:xfrm flipH="1">
              <a:off x="5319975" y="1319950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280;p20"/>
            <p:cNvCxnSpPr/>
            <p:nvPr/>
          </p:nvCxnSpPr>
          <p:spPr>
            <a:xfrm flipH="1">
              <a:off x="5226300" y="1319950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281;p20"/>
            <p:cNvCxnSpPr>
              <a:endCxn id="4" idx="1"/>
            </p:cNvCxnSpPr>
            <p:nvPr/>
          </p:nvCxnSpPr>
          <p:spPr>
            <a:xfrm>
              <a:off x="16050" y="1694050"/>
              <a:ext cx="3355200" cy="0"/>
            </a:xfrm>
            <a:prstGeom prst="straightConnector1">
              <a:avLst/>
            </a:prstGeom>
            <a:noFill/>
            <a:ln w="19050" cap="flat" cmpd="sng">
              <a:solidFill>
                <a:srgbClr val="9A1F4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282;p20"/>
            <p:cNvCxnSpPr>
              <a:stCxn id="4" idx="3"/>
            </p:cNvCxnSpPr>
            <p:nvPr/>
          </p:nvCxnSpPr>
          <p:spPr>
            <a:xfrm rot="10800000" flipH="1">
              <a:off x="5772750" y="1686250"/>
              <a:ext cx="3412800" cy="7800"/>
            </a:xfrm>
            <a:prstGeom prst="straightConnector1">
              <a:avLst/>
            </a:prstGeom>
            <a:noFill/>
            <a:ln w="19050" cap="flat" cmpd="sng">
              <a:solidFill>
                <a:srgbClr val="9A1F40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4707" y="1754890"/>
            <a:ext cx="1725318" cy="51820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384" y="1772645"/>
            <a:ext cx="1725318" cy="51820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384" y="3164570"/>
            <a:ext cx="1725318" cy="51820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461" y="3138808"/>
            <a:ext cx="1725318" cy="518205"/>
          </a:xfrm>
          <a:prstGeom prst="rect">
            <a:avLst/>
          </a:prstGeom>
        </p:spPr>
      </p:pic>
      <p:sp>
        <p:nvSpPr>
          <p:cNvPr id="18" name="Google Shape;290;p20"/>
          <p:cNvSpPr/>
          <p:nvPr/>
        </p:nvSpPr>
        <p:spPr>
          <a:xfrm>
            <a:off x="2328420" y="1842553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290;p20"/>
          <p:cNvSpPr/>
          <p:nvPr/>
        </p:nvSpPr>
        <p:spPr>
          <a:xfrm>
            <a:off x="6336593" y="1839683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90;p20"/>
          <p:cNvSpPr/>
          <p:nvPr/>
        </p:nvSpPr>
        <p:spPr>
          <a:xfrm>
            <a:off x="6393616" y="3255573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90;p20"/>
          <p:cNvSpPr/>
          <p:nvPr/>
        </p:nvSpPr>
        <p:spPr>
          <a:xfrm>
            <a:off x="2420371" y="3240410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305;p20"/>
          <p:cNvSpPr txBox="1">
            <a:spLocks/>
          </p:cNvSpPr>
          <p:nvPr/>
        </p:nvSpPr>
        <p:spPr>
          <a:xfrm>
            <a:off x="6413659" y="3251814"/>
            <a:ext cx="31500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n" sz="1200" dirty="0" smtClean="0">
                <a:solidFill>
                  <a:srgbClr val="D9455F"/>
                </a:solidFill>
              </a:rPr>
              <a:t>12</a:t>
            </a:r>
            <a:endParaRPr lang="en" sz="1200" dirty="0">
              <a:solidFill>
                <a:srgbClr val="D9455F"/>
              </a:solidFill>
            </a:endParaRPr>
          </a:p>
        </p:txBody>
      </p:sp>
      <p:sp>
        <p:nvSpPr>
          <p:cNvPr id="23" name="Google Shape;305;p20"/>
          <p:cNvSpPr txBox="1">
            <a:spLocks/>
          </p:cNvSpPr>
          <p:nvPr/>
        </p:nvSpPr>
        <p:spPr>
          <a:xfrm>
            <a:off x="6336593" y="1837551"/>
            <a:ext cx="31500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n" sz="1200" dirty="0" smtClean="0">
                <a:solidFill>
                  <a:srgbClr val="D9455F"/>
                </a:solidFill>
              </a:rPr>
              <a:t>10</a:t>
            </a:r>
            <a:endParaRPr lang="en" sz="1200" dirty="0">
              <a:solidFill>
                <a:srgbClr val="D9455F"/>
              </a:solidFill>
            </a:endParaRPr>
          </a:p>
        </p:txBody>
      </p:sp>
      <p:sp>
        <p:nvSpPr>
          <p:cNvPr id="24" name="Google Shape;305;p20"/>
          <p:cNvSpPr txBox="1">
            <a:spLocks/>
          </p:cNvSpPr>
          <p:nvPr/>
        </p:nvSpPr>
        <p:spPr>
          <a:xfrm>
            <a:off x="2334975" y="1837551"/>
            <a:ext cx="31500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n" sz="1200" dirty="0" smtClean="0">
                <a:solidFill>
                  <a:srgbClr val="D9455F"/>
                </a:solidFill>
              </a:rPr>
              <a:t>9</a:t>
            </a:r>
            <a:endParaRPr lang="en" sz="1200" dirty="0">
              <a:solidFill>
                <a:srgbClr val="D9455F"/>
              </a:solidFill>
            </a:endParaRPr>
          </a:p>
        </p:txBody>
      </p:sp>
      <p:sp>
        <p:nvSpPr>
          <p:cNvPr id="25" name="Google Shape;305;p20"/>
          <p:cNvSpPr txBox="1">
            <a:spLocks/>
          </p:cNvSpPr>
          <p:nvPr/>
        </p:nvSpPr>
        <p:spPr>
          <a:xfrm>
            <a:off x="2420371" y="3230973"/>
            <a:ext cx="31500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n" sz="1200" dirty="0" smtClean="0">
                <a:solidFill>
                  <a:srgbClr val="D9455F"/>
                </a:solidFill>
              </a:rPr>
              <a:t>11</a:t>
            </a:r>
            <a:endParaRPr lang="en" sz="1200" dirty="0">
              <a:solidFill>
                <a:srgbClr val="D9455F"/>
              </a:solidFill>
            </a:endParaRPr>
          </a:p>
        </p:txBody>
      </p:sp>
      <p:cxnSp>
        <p:nvCxnSpPr>
          <p:cNvPr id="26" name="Google Shape;294;p20"/>
          <p:cNvCxnSpPr/>
          <p:nvPr/>
        </p:nvCxnSpPr>
        <p:spPr>
          <a:xfrm rot="10800000">
            <a:off x="1958326" y="2022792"/>
            <a:ext cx="364500" cy="0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cxnSp>
        <p:nvCxnSpPr>
          <p:cNvPr id="27" name="Google Shape;294;p20"/>
          <p:cNvCxnSpPr/>
          <p:nvPr/>
        </p:nvCxnSpPr>
        <p:spPr>
          <a:xfrm rot="10800000">
            <a:off x="1958326" y="3413073"/>
            <a:ext cx="364500" cy="0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cxnSp>
        <p:nvCxnSpPr>
          <p:cNvPr id="28" name="Google Shape;294;p20"/>
          <p:cNvCxnSpPr/>
          <p:nvPr/>
        </p:nvCxnSpPr>
        <p:spPr>
          <a:xfrm>
            <a:off x="6708616" y="2016795"/>
            <a:ext cx="412109" cy="5997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cxnSp>
        <p:nvCxnSpPr>
          <p:cNvPr id="30" name="Google Shape;294;p20"/>
          <p:cNvCxnSpPr/>
          <p:nvPr/>
        </p:nvCxnSpPr>
        <p:spPr>
          <a:xfrm>
            <a:off x="6748702" y="3423736"/>
            <a:ext cx="412109" cy="5997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sp>
        <p:nvSpPr>
          <p:cNvPr id="31" name="Google Shape;298;p20"/>
          <p:cNvSpPr txBox="1">
            <a:spLocks/>
          </p:cNvSpPr>
          <p:nvPr/>
        </p:nvSpPr>
        <p:spPr>
          <a:xfrm>
            <a:off x="-18283" y="1551201"/>
            <a:ext cx="1981028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s-MX" dirty="0" smtClean="0"/>
              <a:t>En </a:t>
            </a:r>
            <a:r>
              <a:rPr lang="es-MX" dirty="0"/>
              <a:t>ellos se indica el orden de los conceptos que integran una idea, facilitando comprender la relación entre ellos. Permite también establecer y diferenciar entre las ideas primarias y secundarias.</a:t>
            </a:r>
            <a:endParaRPr lang="es-MX" dirty="0"/>
          </a:p>
        </p:txBody>
      </p:sp>
      <p:sp>
        <p:nvSpPr>
          <p:cNvPr id="32" name="Google Shape;298;p20"/>
          <p:cNvSpPr txBox="1">
            <a:spLocks/>
          </p:cNvSpPr>
          <p:nvPr/>
        </p:nvSpPr>
        <p:spPr>
          <a:xfrm>
            <a:off x="-42811" y="3446112"/>
            <a:ext cx="203008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s-MX" dirty="0" smtClean="0"/>
              <a:t>Se </a:t>
            </a:r>
            <a:r>
              <a:rPr lang="es-MX" dirty="0"/>
              <a:t>utiliza para analizar el carácter de un personaje histórico o literario. Primero, se identifican los rasgos de la persona y, después, se ejemplifican mostrando hechos o palabras que ha dicho el personaje.</a:t>
            </a:r>
            <a:endParaRPr lang="es-MX" dirty="0"/>
          </a:p>
        </p:txBody>
      </p:sp>
      <p:sp>
        <p:nvSpPr>
          <p:cNvPr id="33" name="Google Shape;298;p20"/>
          <p:cNvSpPr txBox="1">
            <a:spLocks/>
          </p:cNvSpPr>
          <p:nvPr/>
        </p:nvSpPr>
        <p:spPr>
          <a:xfrm>
            <a:off x="7179504" y="3284223"/>
            <a:ext cx="203008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MX" dirty="0" smtClean="0"/>
              <a:t>Se </a:t>
            </a:r>
            <a:r>
              <a:rPr lang="es-MX" dirty="0"/>
              <a:t>dibuja un círculo que representa una rueda y en su centro se coloca el tema del que se está hablando. A su alrededor se describen los atributos principales.</a:t>
            </a:r>
            <a:endParaRPr lang="es-MX" dirty="0"/>
          </a:p>
        </p:txBody>
      </p:sp>
      <p:sp>
        <p:nvSpPr>
          <p:cNvPr id="34" name="Google Shape;298;p20"/>
          <p:cNvSpPr txBox="1">
            <a:spLocks/>
          </p:cNvSpPr>
          <p:nvPr/>
        </p:nvSpPr>
        <p:spPr>
          <a:xfrm>
            <a:off x="7098156" y="1523055"/>
            <a:ext cx="203008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MX" dirty="0" smtClean="0"/>
              <a:t>Es </a:t>
            </a:r>
            <a:r>
              <a:rPr lang="es-MX" dirty="0"/>
              <a:t>una herramienta en la que se representan series de eventos, como los que ocurren en un proceso. Estos eventos son representados en círculos y se relacionan entre ellos mediante flechas. </a:t>
            </a:r>
            <a:endParaRPr lang="es-MX" dirty="0"/>
          </a:p>
        </p:txBody>
      </p:sp>
      <p:sp>
        <p:nvSpPr>
          <p:cNvPr id="35" name="Google Shape;301;p20"/>
          <p:cNvSpPr txBox="1">
            <a:spLocks/>
          </p:cNvSpPr>
          <p:nvPr/>
        </p:nvSpPr>
        <p:spPr>
          <a:xfrm>
            <a:off x="4922481" y="3251701"/>
            <a:ext cx="1588551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 smtClean="0">
                <a:solidFill>
                  <a:srgbClr val="FFFFFF"/>
                </a:solidFill>
              </a:rPr>
              <a:t>Rueda de atributos</a:t>
            </a:r>
            <a:endParaRPr lang="es-MX" sz="1700" dirty="0">
              <a:solidFill>
                <a:srgbClr val="FFFFFF"/>
              </a:solidFill>
            </a:endParaRPr>
          </a:p>
        </p:txBody>
      </p:sp>
      <p:sp>
        <p:nvSpPr>
          <p:cNvPr id="36" name="Google Shape;301;p20"/>
          <p:cNvSpPr txBox="1">
            <a:spLocks/>
          </p:cNvSpPr>
          <p:nvPr/>
        </p:nvSpPr>
        <p:spPr>
          <a:xfrm>
            <a:off x="4989049" y="1850675"/>
            <a:ext cx="1588551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 smtClean="0">
                <a:solidFill>
                  <a:srgbClr val="FFFFFF"/>
                </a:solidFill>
              </a:rPr>
              <a:t>Cadenas de secuencia </a:t>
            </a:r>
            <a:endParaRPr lang="es-MX" sz="1700" dirty="0">
              <a:solidFill>
                <a:srgbClr val="FFFFFF"/>
              </a:solidFill>
            </a:endParaRPr>
          </a:p>
        </p:txBody>
      </p:sp>
      <p:sp>
        <p:nvSpPr>
          <p:cNvPr id="37" name="Google Shape;301;p20"/>
          <p:cNvSpPr txBox="1">
            <a:spLocks/>
          </p:cNvSpPr>
          <p:nvPr/>
        </p:nvSpPr>
        <p:spPr>
          <a:xfrm>
            <a:off x="2440028" y="1830235"/>
            <a:ext cx="1588551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 smtClean="0">
                <a:solidFill>
                  <a:srgbClr val="FFFFFF"/>
                </a:solidFill>
              </a:rPr>
              <a:t>Esquemas </a:t>
            </a:r>
            <a:endParaRPr lang="es-MX" sz="1700" dirty="0">
              <a:solidFill>
                <a:srgbClr val="FFFFFF"/>
              </a:solidFill>
            </a:endParaRPr>
          </a:p>
        </p:txBody>
      </p:sp>
      <p:sp>
        <p:nvSpPr>
          <p:cNvPr id="38" name="Google Shape;301;p20"/>
          <p:cNvSpPr txBox="1">
            <a:spLocks/>
          </p:cNvSpPr>
          <p:nvPr/>
        </p:nvSpPr>
        <p:spPr>
          <a:xfrm>
            <a:off x="2589865" y="3204726"/>
            <a:ext cx="136988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 smtClean="0">
                <a:solidFill>
                  <a:srgbClr val="FFFFFF"/>
                </a:solidFill>
              </a:rPr>
              <a:t>Mapa de carácter </a:t>
            </a:r>
            <a:endParaRPr lang="es-MX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855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n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366" y="3116251"/>
            <a:ext cx="1725318" cy="51820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oogle Shape;272;p20"/>
          <p:cNvGrpSpPr/>
          <p:nvPr/>
        </p:nvGrpSpPr>
        <p:grpSpPr>
          <a:xfrm>
            <a:off x="0" y="171882"/>
            <a:ext cx="9169500" cy="3278425"/>
            <a:chOff x="16050" y="1209225"/>
            <a:chExt cx="9169500" cy="3278425"/>
          </a:xfrm>
        </p:grpSpPr>
        <p:sp>
          <p:nvSpPr>
            <p:cNvPr id="4" name="Google Shape;273;p20"/>
            <p:cNvSpPr/>
            <p:nvPr/>
          </p:nvSpPr>
          <p:spPr>
            <a:xfrm>
              <a:off x="3371250" y="1319950"/>
              <a:ext cx="2401500" cy="748200"/>
            </a:xfrm>
            <a:prstGeom prst="roundRect">
              <a:avLst>
                <a:gd name="adj" fmla="val 50000"/>
              </a:avLst>
            </a:pr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" name="Google Shape;274;p20"/>
            <p:cNvCxnSpPr>
              <a:stCxn id="4" idx="2"/>
            </p:cNvCxnSpPr>
            <p:nvPr/>
          </p:nvCxnSpPr>
          <p:spPr>
            <a:xfrm>
              <a:off x="4572000" y="2068150"/>
              <a:ext cx="0" cy="241950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6" name="Google Shape;275;p20"/>
            <p:cNvCxnSpPr/>
            <p:nvPr/>
          </p:nvCxnSpPr>
          <p:spPr>
            <a:xfrm>
              <a:off x="4125000" y="3095725"/>
              <a:ext cx="894000" cy="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7" name="Google Shape;276;p20"/>
            <p:cNvCxnSpPr/>
            <p:nvPr/>
          </p:nvCxnSpPr>
          <p:spPr>
            <a:xfrm>
              <a:off x="4125000" y="4477050"/>
              <a:ext cx="894000" cy="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8" name="Google Shape;277;p20"/>
            <p:cNvCxnSpPr/>
            <p:nvPr/>
          </p:nvCxnSpPr>
          <p:spPr>
            <a:xfrm flipH="1">
              <a:off x="3335750" y="1209225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278;p20"/>
            <p:cNvCxnSpPr/>
            <p:nvPr/>
          </p:nvCxnSpPr>
          <p:spPr>
            <a:xfrm flipH="1">
              <a:off x="3242075" y="1209225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279;p20"/>
            <p:cNvCxnSpPr/>
            <p:nvPr/>
          </p:nvCxnSpPr>
          <p:spPr>
            <a:xfrm flipH="1">
              <a:off x="5319975" y="1319950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280;p20"/>
            <p:cNvCxnSpPr/>
            <p:nvPr/>
          </p:nvCxnSpPr>
          <p:spPr>
            <a:xfrm flipH="1">
              <a:off x="5226300" y="1319950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281;p20"/>
            <p:cNvCxnSpPr>
              <a:endCxn id="4" idx="1"/>
            </p:cNvCxnSpPr>
            <p:nvPr/>
          </p:nvCxnSpPr>
          <p:spPr>
            <a:xfrm>
              <a:off x="16050" y="1694050"/>
              <a:ext cx="3355200" cy="0"/>
            </a:xfrm>
            <a:prstGeom prst="straightConnector1">
              <a:avLst/>
            </a:prstGeom>
            <a:noFill/>
            <a:ln w="19050" cap="flat" cmpd="sng">
              <a:solidFill>
                <a:srgbClr val="9A1F4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282;p20"/>
            <p:cNvCxnSpPr>
              <a:stCxn id="4" idx="3"/>
            </p:cNvCxnSpPr>
            <p:nvPr/>
          </p:nvCxnSpPr>
          <p:spPr>
            <a:xfrm rot="10800000" flipH="1">
              <a:off x="5772750" y="1686250"/>
              <a:ext cx="3412800" cy="7800"/>
            </a:xfrm>
            <a:prstGeom prst="straightConnector1">
              <a:avLst/>
            </a:prstGeom>
            <a:noFill/>
            <a:ln w="19050" cap="flat" cmpd="sng">
              <a:solidFill>
                <a:srgbClr val="9A1F40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7091" y="1811890"/>
            <a:ext cx="1725318" cy="51820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2125" y="1648797"/>
            <a:ext cx="1725318" cy="717124"/>
          </a:xfrm>
          <a:prstGeom prst="rect">
            <a:avLst/>
          </a:prstGeom>
        </p:spPr>
      </p:pic>
      <p:sp>
        <p:nvSpPr>
          <p:cNvPr id="18" name="Google Shape;290;p20"/>
          <p:cNvSpPr/>
          <p:nvPr/>
        </p:nvSpPr>
        <p:spPr>
          <a:xfrm>
            <a:off x="2434800" y="1900882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290;p20"/>
          <p:cNvSpPr/>
          <p:nvPr/>
        </p:nvSpPr>
        <p:spPr>
          <a:xfrm>
            <a:off x="6416141" y="1900882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90;p20"/>
          <p:cNvSpPr/>
          <p:nvPr/>
        </p:nvSpPr>
        <p:spPr>
          <a:xfrm>
            <a:off x="6410359" y="3183083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90;p20"/>
          <p:cNvSpPr/>
          <p:nvPr/>
        </p:nvSpPr>
        <p:spPr>
          <a:xfrm>
            <a:off x="2434800" y="3212780"/>
            <a:ext cx="315000" cy="315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305;p20"/>
          <p:cNvSpPr txBox="1">
            <a:spLocks/>
          </p:cNvSpPr>
          <p:nvPr/>
        </p:nvSpPr>
        <p:spPr>
          <a:xfrm>
            <a:off x="6410359" y="1900882"/>
            <a:ext cx="31500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n" sz="1200" dirty="0" smtClean="0">
                <a:solidFill>
                  <a:srgbClr val="D9455F"/>
                </a:solidFill>
              </a:rPr>
              <a:t>14</a:t>
            </a:r>
            <a:endParaRPr lang="en" sz="1200" dirty="0">
              <a:solidFill>
                <a:srgbClr val="D9455F"/>
              </a:solidFill>
            </a:endParaRPr>
          </a:p>
        </p:txBody>
      </p:sp>
      <p:sp>
        <p:nvSpPr>
          <p:cNvPr id="24" name="Google Shape;305;p20"/>
          <p:cNvSpPr txBox="1">
            <a:spLocks/>
          </p:cNvSpPr>
          <p:nvPr/>
        </p:nvSpPr>
        <p:spPr>
          <a:xfrm>
            <a:off x="2434434" y="1888582"/>
            <a:ext cx="31500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n" sz="1200" dirty="0" smtClean="0">
                <a:solidFill>
                  <a:srgbClr val="D9455F"/>
                </a:solidFill>
              </a:rPr>
              <a:t>13</a:t>
            </a:r>
            <a:endParaRPr lang="en" sz="1200" dirty="0">
              <a:solidFill>
                <a:srgbClr val="D9455F"/>
              </a:solidFill>
            </a:endParaRPr>
          </a:p>
        </p:txBody>
      </p:sp>
      <p:sp>
        <p:nvSpPr>
          <p:cNvPr id="25" name="Google Shape;305;p20"/>
          <p:cNvSpPr txBox="1">
            <a:spLocks/>
          </p:cNvSpPr>
          <p:nvPr/>
        </p:nvSpPr>
        <p:spPr>
          <a:xfrm>
            <a:off x="2411881" y="3172593"/>
            <a:ext cx="31500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n" sz="1200" dirty="0" smtClean="0">
                <a:solidFill>
                  <a:srgbClr val="D9455F"/>
                </a:solidFill>
              </a:rPr>
              <a:t>15</a:t>
            </a:r>
            <a:endParaRPr lang="en" sz="1200" dirty="0">
              <a:solidFill>
                <a:srgbClr val="D9455F"/>
              </a:solidFill>
            </a:endParaRPr>
          </a:p>
        </p:txBody>
      </p:sp>
      <p:cxnSp>
        <p:nvCxnSpPr>
          <p:cNvPr id="26" name="Google Shape;294;p20"/>
          <p:cNvCxnSpPr/>
          <p:nvPr/>
        </p:nvCxnSpPr>
        <p:spPr>
          <a:xfrm>
            <a:off x="6777912" y="2061997"/>
            <a:ext cx="412109" cy="5997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cxnSp>
        <p:nvCxnSpPr>
          <p:cNvPr id="28" name="Google Shape;294;p20"/>
          <p:cNvCxnSpPr/>
          <p:nvPr/>
        </p:nvCxnSpPr>
        <p:spPr>
          <a:xfrm flipH="1">
            <a:off x="1930893" y="2030936"/>
            <a:ext cx="413089" cy="8107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cxnSp>
        <p:nvCxnSpPr>
          <p:cNvPr id="30" name="Google Shape;294;p20"/>
          <p:cNvCxnSpPr/>
          <p:nvPr/>
        </p:nvCxnSpPr>
        <p:spPr>
          <a:xfrm flipH="1">
            <a:off x="1932793" y="3405164"/>
            <a:ext cx="413089" cy="8107"/>
          </a:xfrm>
          <a:prstGeom prst="straightConnector1">
            <a:avLst/>
          </a:prstGeom>
          <a:noFill/>
          <a:ln w="19050" cap="flat" cmpd="sng">
            <a:solidFill>
              <a:srgbClr val="D9D9D9"/>
            </a:solidFill>
            <a:prstDash val="dash"/>
            <a:round/>
            <a:headEnd type="none" w="med" len="med"/>
            <a:tailEnd type="oval" w="med" len="med"/>
          </a:ln>
        </p:spPr>
      </p:cxnSp>
      <p:sp>
        <p:nvSpPr>
          <p:cNvPr id="31" name="Google Shape;298;p20"/>
          <p:cNvSpPr txBox="1">
            <a:spLocks/>
          </p:cNvSpPr>
          <p:nvPr/>
        </p:nvSpPr>
        <p:spPr>
          <a:xfrm>
            <a:off x="48516" y="1525540"/>
            <a:ext cx="1894087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 algn="r">
              <a:lnSpc>
                <a:spcPct val="100000"/>
              </a:lnSpc>
              <a:buFont typeface="Roboto"/>
              <a:buNone/>
            </a:pPr>
            <a:r>
              <a:rPr lang="es-MX" dirty="0" smtClean="0"/>
              <a:t>.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es-MX" dirty="0"/>
              <a:t>Sirve para representar de forma visual la relación de una idea principal y sus detalles. La </a:t>
            </a:r>
            <a:r>
              <a:rPr lang="es-MX" dirty="0" smtClean="0"/>
              <a:t>superficie </a:t>
            </a:r>
            <a:r>
              <a:rPr lang="es-MX" dirty="0"/>
              <a:t>de la mesa es donde se pone el tema principal, y cada una de las patas es donde se colocan las ideas secundarias.</a:t>
            </a:r>
            <a:endParaRPr lang="es-MX" dirty="0"/>
          </a:p>
        </p:txBody>
      </p:sp>
      <p:sp>
        <p:nvSpPr>
          <p:cNvPr id="32" name="Google Shape;298;p20"/>
          <p:cNvSpPr txBox="1">
            <a:spLocks/>
          </p:cNvSpPr>
          <p:nvPr/>
        </p:nvSpPr>
        <p:spPr>
          <a:xfrm>
            <a:off x="7177432" y="1837559"/>
            <a:ext cx="203008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MX" dirty="0" smtClean="0"/>
              <a:t>Consta </a:t>
            </a:r>
            <a:r>
              <a:rPr lang="es-MX" dirty="0"/>
              <a:t>de una línea principal o “espina” que señala el problema en el lado derecho. Arriba y abajo de la espina se muestran las diferentes causas que han influido en la aparición del problema.</a:t>
            </a:r>
            <a:endParaRPr lang="es-MX" dirty="0" smtClean="0"/>
          </a:p>
          <a:p>
            <a:pPr marL="0" indent="0">
              <a:lnSpc>
                <a:spcPct val="100000"/>
              </a:lnSpc>
              <a:buFont typeface="Roboto"/>
              <a:buNone/>
            </a:pPr>
            <a:endParaRPr lang="es-MX" dirty="0"/>
          </a:p>
        </p:txBody>
      </p:sp>
      <p:sp>
        <p:nvSpPr>
          <p:cNvPr id="33" name="Google Shape;298;p20"/>
          <p:cNvSpPr txBox="1">
            <a:spLocks/>
          </p:cNvSpPr>
          <p:nvPr/>
        </p:nvSpPr>
        <p:spPr>
          <a:xfrm>
            <a:off x="-27304" y="3621804"/>
            <a:ext cx="203008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s-MX" dirty="0" smtClean="0"/>
              <a:t>Se </a:t>
            </a:r>
            <a:r>
              <a:rPr lang="es-MX" dirty="0"/>
              <a:t>trata de una representación gráfica de un proceso lineal. Cada paso del proceso es descrito de forma muy sintética y se indican sus relaciones mediante flechas. Permite tener una idea rápida de los pasos implicados en un proceso.</a:t>
            </a:r>
            <a:endParaRPr lang="es-MX" dirty="0"/>
          </a:p>
        </p:txBody>
      </p:sp>
      <p:sp>
        <p:nvSpPr>
          <p:cNvPr id="36" name="Google Shape;301;p20"/>
          <p:cNvSpPr txBox="1">
            <a:spLocks/>
          </p:cNvSpPr>
          <p:nvPr/>
        </p:nvSpPr>
        <p:spPr>
          <a:xfrm>
            <a:off x="5006190" y="1837559"/>
            <a:ext cx="1588551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 smtClean="0">
                <a:solidFill>
                  <a:srgbClr val="FFFFFF"/>
                </a:solidFill>
              </a:rPr>
              <a:t>Diagramas causa-efecto o de Ishikawa</a:t>
            </a:r>
            <a:endParaRPr lang="es-MX" sz="1700" dirty="0">
              <a:solidFill>
                <a:srgbClr val="FFFFFF"/>
              </a:solidFill>
            </a:endParaRPr>
          </a:p>
        </p:txBody>
      </p:sp>
      <p:sp>
        <p:nvSpPr>
          <p:cNvPr id="37" name="Google Shape;301;p20"/>
          <p:cNvSpPr txBox="1">
            <a:spLocks/>
          </p:cNvSpPr>
          <p:nvPr/>
        </p:nvSpPr>
        <p:spPr>
          <a:xfrm>
            <a:off x="2525424" y="3219220"/>
            <a:ext cx="1588551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 smtClean="0">
                <a:solidFill>
                  <a:srgbClr val="FFFFFF"/>
                </a:solidFill>
              </a:rPr>
              <a:t>Diagrama de flujo</a:t>
            </a:r>
            <a:endParaRPr lang="es-MX" sz="1700" dirty="0">
              <a:solidFill>
                <a:srgbClr val="FFFFFF"/>
              </a:solidFill>
            </a:endParaRPr>
          </a:p>
        </p:txBody>
      </p:sp>
      <p:sp>
        <p:nvSpPr>
          <p:cNvPr id="38" name="Google Shape;301;p20"/>
          <p:cNvSpPr txBox="1">
            <a:spLocks/>
          </p:cNvSpPr>
          <p:nvPr/>
        </p:nvSpPr>
        <p:spPr>
          <a:xfrm>
            <a:off x="2565606" y="1868232"/>
            <a:ext cx="1588551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 smtClean="0">
                <a:solidFill>
                  <a:srgbClr val="FFFFFF"/>
                </a:solidFill>
              </a:rPr>
              <a:t>La mesa de la idea principal</a:t>
            </a:r>
            <a:endParaRPr lang="es-MX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659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272;p20"/>
          <p:cNvGrpSpPr/>
          <p:nvPr/>
        </p:nvGrpSpPr>
        <p:grpSpPr>
          <a:xfrm>
            <a:off x="0" y="154127"/>
            <a:ext cx="9169500" cy="3278425"/>
            <a:chOff x="16050" y="1209225"/>
            <a:chExt cx="9169500" cy="3278425"/>
          </a:xfrm>
        </p:grpSpPr>
        <p:sp>
          <p:nvSpPr>
            <p:cNvPr id="4" name="Google Shape;273;p20"/>
            <p:cNvSpPr/>
            <p:nvPr/>
          </p:nvSpPr>
          <p:spPr>
            <a:xfrm>
              <a:off x="3371250" y="1319950"/>
              <a:ext cx="2401500" cy="748200"/>
            </a:xfrm>
            <a:prstGeom prst="roundRect">
              <a:avLst>
                <a:gd name="adj" fmla="val 50000"/>
              </a:avLst>
            </a:pr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" name="Google Shape;274;p20"/>
            <p:cNvCxnSpPr>
              <a:stCxn id="4" idx="2"/>
            </p:cNvCxnSpPr>
            <p:nvPr/>
          </p:nvCxnSpPr>
          <p:spPr>
            <a:xfrm>
              <a:off x="4572000" y="2068150"/>
              <a:ext cx="0" cy="241950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6" name="Google Shape;275;p20"/>
            <p:cNvCxnSpPr/>
            <p:nvPr/>
          </p:nvCxnSpPr>
          <p:spPr>
            <a:xfrm>
              <a:off x="4125000" y="3095725"/>
              <a:ext cx="894000" cy="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7" name="Google Shape;276;p20"/>
            <p:cNvCxnSpPr/>
            <p:nvPr/>
          </p:nvCxnSpPr>
          <p:spPr>
            <a:xfrm>
              <a:off x="4125000" y="4477050"/>
              <a:ext cx="894000" cy="0"/>
            </a:xfrm>
            <a:prstGeom prst="straightConnector1">
              <a:avLst/>
            </a:prstGeom>
            <a:noFill/>
            <a:ln w="19050" cap="flat" cmpd="sng">
              <a:solidFill>
                <a:srgbClr val="D9D9D9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8" name="Google Shape;277;p20"/>
            <p:cNvCxnSpPr/>
            <p:nvPr/>
          </p:nvCxnSpPr>
          <p:spPr>
            <a:xfrm flipH="1">
              <a:off x="3335750" y="1209225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278;p20"/>
            <p:cNvCxnSpPr/>
            <p:nvPr/>
          </p:nvCxnSpPr>
          <p:spPr>
            <a:xfrm flipH="1">
              <a:off x="3242075" y="1209225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279;p20"/>
            <p:cNvCxnSpPr/>
            <p:nvPr/>
          </p:nvCxnSpPr>
          <p:spPr>
            <a:xfrm flipH="1">
              <a:off x="5319975" y="1319950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280;p20"/>
            <p:cNvCxnSpPr/>
            <p:nvPr/>
          </p:nvCxnSpPr>
          <p:spPr>
            <a:xfrm flipH="1">
              <a:off x="5226300" y="1319950"/>
              <a:ext cx="504900" cy="874800"/>
            </a:xfrm>
            <a:prstGeom prst="straightConnector1">
              <a:avLst/>
            </a:prstGeom>
            <a:noFill/>
            <a:ln w="19050" cap="flat" cmpd="sng">
              <a:solidFill>
                <a:srgbClr val="D9455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281;p20"/>
            <p:cNvCxnSpPr>
              <a:endCxn id="4" idx="1"/>
            </p:cNvCxnSpPr>
            <p:nvPr/>
          </p:nvCxnSpPr>
          <p:spPr>
            <a:xfrm>
              <a:off x="16050" y="1694050"/>
              <a:ext cx="3355200" cy="0"/>
            </a:xfrm>
            <a:prstGeom prst="straightConnector1">
              <a:avLst/>
            </a:prstGeom>
            <a:noFill/>
            <a:ln w="19050" cap="flat" cmpd="sng">
              <a:solidFill>
                <a:srgbClr val="9A1F4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282;p20"/>
            <p:cNvCxnSpPr>
              <a:stCxn id="4" idx="3"/>
            </p:cNvCxnSpPr>
            <p:nvPr/>
          </p:nvCxnSpPr>
          <p:spPr>
            <a:xfrm rot="10800000" flipH="1">
              <a:off x="5772750" y="1686250"/>
              <a:ext cx="3412800" cy="7800"/>
            </a:xfrm>
            <a:prstGeom prst="straightConnector1">
              <a:avLst/>
            </a:prstGeom>
            <a:noFill/>
            <a:ln w="19050" cap="flat" cmpd="sng">
              <a:solidFill>
                <a:srgbClr val="9A1F40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09" y="3115172"/>
            <a:ext cx="3858478" cy="82897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09" y="1820884"/>
            <a:ext cx="3832393" cy="51820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198" y="3115171"/>
            <a:ext cx="3935514" cy="764371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197" y="1805009"/>
            <a:ext cx="3935515" cy="518205"/>
          </a:xfrm>
          <a:prstGeom prst="rect">
            <a:avLst/>
          </a:prstGeom>
        </p:spPr>
      </p:pic>
      <p:sp>
        <p:nvSpPr>
          <p:cNvPr id="18" name="Google Shape;301;p20"/>
          <p:cNvSpPr txBox="1">
            <a:spLocks/>
          </p:cNvSpPr>
          <p:nvPr/>
        </p:nvSpPr>
        <p:spPr>
          <a:xfrm>
            <a:off x="237273" y="1918420"/>
            <a:ext cx="3847645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 smtClean="0">
                <a:solidFill>
                  <a:srgbClr val="FFFFFF"/>
                </a:solidFill>
              </a:rPr>
              <a:t>1.- </a:t>
            </a:r>
            <a:r>
              <a:rPr lang="es-MX" sz="1700" dirty="0">
                <a:solidFill>
                  <a:srgbClr val="FFFFFF"/>
                </a:solidFill>
              </a:rPr>
              <a:t>¿Qué tan bien refleja el mapa conceptual lo que sabes acerca del tema? </a:t>
            </a:r>
          </a:p>
        </p:txBody>
      </p:sp>
      <p:sp>
        <p:nvSpPr>
          <p:cNvPr id="19" name="Google Shape;301;p20"/>
          <p:cNvSpPr txBox="1">
            <a:spLocks/>
          </p:cNvSpPr>
          <p:nvPr/>
        </p:nvSpPr>
        <p:spPr>
          <a:xfrm>
            <a:off x="5171959" y="1868361"/>
            <a:ext cx="375999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>
                <a:solidFill>
                  <a:srgbClr val="FFFFFF"/>
                </a:solidFill>
              </a:rPr>
              <a:t>2.-¿Es una herramienta útil para ti? </a:t>
            </a:r>
          </a:p>
        </p:txBody>
      </p:sp>
      <p:sp>
        <p:nvSpPr>
          <p:cNvPr id="20" name="Google Shape;301;p20"/>
          <p:cNvSpPr txBox="1">
            <a:spLocks/>
          </p:cNvSpPr>
          <p:nvPr/>
        </p:nvSpPr>
        <p:spPr>
          <a:xfrm>
            <a:off x="5225936" y="3351220"/>
            <a:ext cx="3656678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>
                <a:solidFill>
                  <a:srgbClr val="FFFFFF"/>
                </a:solidFill>
              </a:rPr>
              <a:t>4.-¿Utilizar el mapa conceptual de alguien más sería menos provechoso que crear el tuyo? </a:t>
            </a:r>
          </a:p>
        </p:txBody>
      </p:sp>
      <p:sp>
        <p:nvSpPr>
          <p:cNvPr id="21" name="Google Shape;301;p20"/>
          <p:cNvSpPr txBox="1">
            <a:spLocks/>
          </p:cNvSpPr>
          <p:nvPr/>
        </p:nvSpPr>
        <p:spPr>
          <a:xfrm>
            <a:off x="268233" y="3351220"/>
            <a:ext cx="3759469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700" dirty="0">
                <a:solidFill>
                  <a:srgbClr val="FFFFFF"/>
                </a:solidFill>
              </a:rPr>
              <a:t>3.-¿Consideras que el acto mismo de elaborar un mapa conceptual es útil para memorizar el material?  </a:t>
            </a:r>
          </a:p>
        </p:txBody>
      </p:sp>
      <p:sp>
        <p:nvSpPr>
          <p:cNvPr id="22" name="Google Shape;298;p20"/>
          <p:cNvSpPr txBox="1">
            <a:spLocks/>
          </p:cNvSpPr>
          <p:nvPr/>
        </p:nvSpPr>
        <p:spPr>
          <a:xfrm>
            <a:off x="43378" y="2325080"/>
            <a:ext cx="413625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s-MX" dirty="0" smtClean="0"/>
              <a:t>Lo </a:t>
            </a:r>
            <a:r>
              <a:rPr lang="es-MX" dirty="0"/>
              <a:t>que sabes acerca del tema como generar conceptos e ideas y comunicar ideas </a:t>
            </a:r>
            <a:r>
              <a:rPr lang="es-MX" dirty="0" smtClean="0"/>
              <a:t>complejas.</a:t>
            </a:r>
            <a:endParaRPr lang="es-MX" dirty="0"/>
          </a:p>
        </p:txBody>
      </p:sp>
      <p:sp>
        <p:nvSpPr>
          <p:cNvPr id="23" name="Google Shape;298;p20"/>
          <p:cNvSpPr txBox="1">
            <a:spLocks/>
          </p:cNvSpPr>
          <p:nvPr/>
        </p:nvSpPr>
        <p:spPr>
          <a:xfrm>
            <a:off x="4807725" y="2367034"/>
            <a:ext cx="413625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MX" dirty="0"/>
              <a:t>S</a:t>
            </a:r>
            <a:r>
              <a:rPr lang="es-MX" dirty="0" smtClean="0"/>
              <a:t>i ya que </a:t>
            </a:r>
            <a:r>
              <a:rPr lang="es-MX" dirty="0"/>
              <a:t>de esa manera desarrollo mejor un tema y lo aprendo con </a:t>
            </a:r>
            <a:r>
              <a:rPr lang="es-MX" dirty="0" smtClean="0"/>
              <a:t>facilidad</a:t>
            </a:r>
            <a:endParaRPr lang="es-MX" dirty="0"/>
          </a:p>
        </p:txBody>
      </p:sp>
      <p:sp>
        <p:nvSpPr>
          <p:cNvPr id="24" name="Google Shape;298;p20"/>
          <p:cNvSpPr txBox="1">
            <a:spLocks/>
          </p:cNvSpPr>
          <p:nvPr/>
        </p:nvSpPr>
        <p:spPr>
          <a:xfrm>
            <a:off x="79840" y="3886688"/>
            <a:ext cx="413625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s-MX" dirty="0"/>
              <a:t>S</a:t>
            </a:r>
            <a:r>
              <a:rPr lang="es-MX" dirty="0" smtClean="0"/>
              <a:t>i </a:t>
            </a:r>
            <a:r>
              <a:rPr lang="es-MX" dirty="0"/>
              <a:t>por que son ideas </a:t>
            </a:r>
            <a:r>
              <a:rPr lang="es-MX" dirty="0" smtClean="0"/>
              <a:t>principales.</a:t>
            </a:r>
            <a:endParaRPr lang="es-MX" dirty="0"/>
          </a:p>
        </p:txBody>
      </p:sp>
      <p:sp>
        <p:nvSpPr>
          <p:cNvPr id="25" name="Google Shape;298;p20"/>
          <p:cNvSpPr txBox="1">
            <a:spLocks/>
          </p:cNvSpPr>
          <p:nvPr/>
        </p:nvSpPr>
        <p:spPr>
          <a:xfrm>
            <a:off x="4878536" y="4007366"/>
            <a:ext cx="413625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MX" dirty="0" smtClean="0"/>
              <a:t>si </a:t>
            </a:r>
            <a:r>
              <a:rPr lang="es-MX" dirty="0"/>
              <a:t>, ya que es mejor crear el tuyo por que de esa manera aprendes mas </a:t>
            </a:r>
            <a:r>
              <a:rPr lang="es-MX" dirty="0" smtClean="0"/>
              <a:t>rápido </a:t>
            </a:r>
            <a:r>
              <a:rPr lang="es-MX" dirty="0"/>
              <a:t>el tema y te lo memorizas</a:t>
            </a:r>
          </a:p>
        </p:txBody>
      </p:sp>
    </p:spTree>
    <p:extLst>
      <p:ext uri="{BB962C8B-B14F-4D97-AF65-F5344CB8AC3E}">
        <p14:creationId xmlns:p14="http://schemas.microsoft.com/office/powerpoint/2010/main" val="2303580806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 Map Infographic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488</Words>
  <Application>Microsoft Office PowerPoint</Application>
  <PresentationFormat>Presentación en pantalla (16:9)</PresentationFormat>
  <Paragraphs>59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Roboto</vt:lpstr>
      <vt:lpstr>Fira Sans Extra Condensed Medium</vt:lpstr>
      <vt:lpstr>Arial</vt:lpstr>
      <vt:lpstr>Fira Sans</vt:lpstr>
      <vt:lpstr>Concept Map Infographics by Slidesgo</vt:lpstr>
      <vt:lpstr>Organizadores graficos</vt:lpstr>
      <vt:lpstr>Organizadores graficos</vt:lpstr>
      <vt:lpstr>8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Organizadores graficos</dc:title>
  <dc:creator>FLOR</dc:creator>
  <cp:lastModifiedBy>FLOR</cp:lastModifiedBy>
  <cp:revision>12</cp:revision>
  <dcterms:modified xsi:type="dcterms:W3CDTF">2021-04-24T04:05:21Z</dcterms:modified>
</cp:coreProperties>
</file>