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CCB14A-B94C-4244-8AB8-BE77D8FADE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5A9CF93-C5C4-4CB8-823C-A80811A88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8605CF-D74D-44D0-A364-3ED3CA2A8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3A6-F888-4111-8A6A-25C93A088882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0B16A6-A069-4188-BE8D-8A79B9C48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FAA781-BD0E-4F7E-A93D-615A1BF2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1138-0464-4500-B39A-C3A8D27A3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386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DF51EC-2821-459B-BA33-D566E2864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0431205-8308-4EBC-B435-4CB72F9A35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2EC6D9-EDF6-4C0A-8E0B-91EF3C224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3A6-F888-4111-8A6A-25C93A088882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865E9F-7470-4E74-9E1E-6D2EC16FC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75FECE-7401-4332-9E53-0BEE0CDBF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1138-0464-4500-B39A-C3A8D27A3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225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EF236B6-B2E7-487D-8707-3F70D3DB51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72F2EE-E1D7-458F-9684-A754E5A07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9F9EF5-E7B1-4697-83CD-0F87C77E9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3A6-F888-4111-8A6A-25C93A088882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A5D559-5904-46CA-BE73-3F3966264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0DB5AD-A1F6-466A-96A8-3253EC282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1138-0464-4500-B39A-C3A8D27A3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663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4FB0ED-75A7-4D53-94AF-CA3757566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CA1289-9BEE-4E41-977D-DB0F57A6A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F770BB-EA0A-402E-B603-65CA10F51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3A6-F888-4111-8A6A-25C93A088882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539EE3-7100-4781-A983-6453D29FB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4CC893-A244-4938-817A-35EF873B7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1138-0464-4500-B39A-C3A8D27A3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5313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441550-D844-4F41-9C14-6CE8FD12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1D530F-F6C6-4D8C-9896-6CF649399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DCED78-319C-4282-9DDA-9A6507465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3A6-F888-4111-8A6A-25C93A088882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FBAF13-1027-4449-A6F9-665E739C1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0C5ECB-07B3-4697-8184-965B5AFF0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1138-0464-4500-B39A-C3A8D27A3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9703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E3B94D-A017-44E1-895A-31109EF9B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987A95-16D2-464B-BE57-96787A9596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A1329EB-8B95-4230-9FDE-8FAC7D9E9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37FD9B-2526-4437-ACC8-34C8EC4FE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3A6-F888-4111-8A6A-25C93A088882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BB035B-8ABC-42EB-A8C1-BE8D48ABE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47A189-8451-453D-8BDD-4A8B3BFCD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1138-0464-4500-B39A-C3A8D27A3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2198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43E0D1-36C9-4B27-93E8-20226B241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9A1170-E83D-42EB-ACC3-91A43F303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0CD92C9-026F-4565-9503-48ABF956CD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25CF568-7FFD-471D-8706-F47FAE3DAC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AAA4598-C7DC-40DA-B830-9CC6062634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C9A4E87-9D3C-4D1E-977D-0A8670743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3A6-F888-4111-8A6A-25C93A088882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4992F14-AC79-41C7-B4FD-21B0BA99C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F2681FF-8163-4C17-BB47-50AB62C2A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1138-0464-4500-B39A-C3A8D27A3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2001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43F4E3-EC33-4AD3-B4DC-FEA246FC3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1BFDA6E-BFAD-4723-9636-EFB74ED68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3A6-F888-4111-8A6A-25C93A088882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42809AB-FA14-4DE0-A88A-217F901E7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FF08757-CB3D-41A3-9632-E79922BCF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1138-0464-4500-B39A-C3A8D27A3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316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D7B373C-419D-4DDA-8E7A-242AD5B5B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3A6-F888-4111-8A6A-25C93A088882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B0C6DC4-AC96-4656-9D1E-032640119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D543F86-0E09-406C-B120-AF0747651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1138-0464-4500-B39A-C3A8D27A3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643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65F79A-2AAF-494F-AE83-8DD5AAE20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71B49F-0291-407A-BF91-F70BE7430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13D879-9078-426F-859C-2399CFAD65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E57ABA-FEDA-4404-8D2F-B190E7401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3A6-F888-4111-8A6A-25C93A088882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64D6D0-8850-4E75-8848-77D3F04B8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499001-FD41-45C0-84DF-3B8AA0C66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1138-0464-4500-B39A-C3A8D27A3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9128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A2B395-8AFE-4111-9927-A4A733A39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0514B5C-CD0C-4705-A635-037750CF40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784C4D-DD15-4485-9970-7C29B076C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DE35A7-A93E-483B-BAFC-EA852C018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3A6-F888-4111-8A6A-25C93A088882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7517BC-8837-4E01-B969-1341C0178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2011A6-2A81-4B17-84A9-1DB282306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1138-0464-4500-B39A-C3A8D27A3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48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088EB7A-35C5-4E95-BE65-40AC2C3D9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78D67F-EEF0-4478-9693-A8EA90439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64DD41-7D3A-461D-AA00-0E2648FE7B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3C3A6-F888-4111-8A6A-25C93A088882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8A2605-02F9-404D-9D6F-C2355ABCE1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7371DE-01F6-495B-9AA1-72A945465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51138-0464-4500-B39A-C3A8D27A31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0076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0C52222-FDEA-4B5C-A450-F6DD536E0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9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1">
            <a:extLst>
              <a:ext uri="{FF2B5EF4-FFF2-40B4-BE49-F238E27FC236}">
                <a16:creationId xmlns:a16="http://schemas.microsoft.com/office/drawing/2014/main" id="{B75D261C-26D2-4511-965D-84871FEEB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617" y="437791"/>
            <a:ext cx="1738931" cy="1295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8BDED6EF-CA55-4FC5-9758-0F7991695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9521" y="437791"/>
            <a:ext cx="5695538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</a:t>
            </a: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b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2020-2021</a:t>
            </a: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 TUTORIA</a:t>
            </a: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semestre.</a:t>
            </a: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titular: Tania Tamara López Lerma</a:t>
            </a: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Andrea Victoria Sanguino Rocamontes N. Lista 19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abril 2021</a:t>
            </a:r>
            <a:endParaRPr kumimoji="0" lang="es-MX" altLang="es-MX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775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agen 31" descr="Patrón de fondo&#10;&#10;Descripción generada automáticamente">
            <a:extLst>
              <a:ext uri="{FF2B5EF4-FFF2-40B4-BE49-F238E27FC236}">
                <a16:creationId xmlns:a16="http://schemas.microsoft.com/office/drawing/2014/main" id="{E2842F9B-87CC-4930-925A-86FF5D9B65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73" t="18654" r="50000" b="60640"/>
          <a:stretch/>
        </p:blipFill>
        <p:spPr>
          <a:xfrm>
            <a:off x="2180423" y="2019012"/>
            <a:ext cx="1774923" cy="529630"/>
          </a:xfrm>
          <a:prstGeom prst="rect">
            <a:avLst/>
          </a:prstGeom>
        </p:spPr>
      </p:pic>
      <p:pic>
        <p:nvPicPr>
          <p:cNvPr id="33" name="Imagen 32" descr="Patrón de fondo&#10;&#10;Descripción generada automáticamente">
            <a:extLst>
              <a:ext uri="{FF2B5EF4-FFF2-40B4-BE49-F238E27FC236}">
                <a16:creationId xmlns:a16="http://schemas.microsoft.com/office/drawing/2014/main" id="{B8C2228D-6E4F-42D7-B0F0-AB763A49CC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73" t="18654" r="50000" b="60640"/>
          <a:stretch/>
        </p:blipFill>
        <p:spPr>
          <a:xfrm>
            <a:off x="4025994" y="2002463"/>
            <a:ext cx="2166937" cy="646606"/>
          </a:xfrm>
          <a:prstGeom prst="rect">
            <a:avLst/>
          </a:prstGeom>
        </p:spPr>
      </p:pic>
      <p:pic>
        <p:nvPicPr>
          <p:cNvPr id="34" name="Imagen 33" descr="Patrón de fondo&#10;&#10;Descripción generada automáticamente">
            <a:extLst>
              <a:ext uri="{FF2B5EF4-FFF2-40B4-BE49-F238E27FC236}">
                <a16:creationId xmlns:a16="http://schemas.microsoft.com/office/drawing/2014/main" id="{25FBAC39-9F22-458E-BACF-0123393C59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73" t="18654" r="50000" b="60640"/>
          <a:stretch/>
        </p:blipFill>
        <p:spPr>
          <a:xfrm>
            <a:off x="6448424" y="2072313"/>
            <a:ext cx="1621813" cy="646606"/>
          </a:xfrm>
          <a:prstGeom prst="rect">
            <a:avLst/>
          </a:prstGeom>
        </p:spPr>
      </p:pic>
      <p:pic>
        <p:nvPicPr>
          <p:cNvPr id="35" name="Imagen 34" descr="Patrón de fondo&#10;&#10;Descripción generada automáticamente">
            <a:extLst>
              <a:ext uri="{FF2B5EF4-FFF2-40B4-BE49-F238E27FC236}">
                <a16:creationId xmlns:a16="http://schemas.microsoft.com/office/drawing/2014/main" id="{F5B7F39D-7AFA-4CAB-A614-3CD375AC33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73" t="18654" r="50000" b="60640"/>
          <a:stretch/>
        </p:blipFill>
        <p:spPr>
          <a:xfrm>
            <a:off x="8670131" y="2106696"/>
            <a:ext cx="1478756" cy="646606"/>
          </a:xfrm>
          <a:prstGeom prst="rect">
            <a:avLst/>
          </a:prstGeom>
        </p:spPr>
      </p:pic>
      <p:pic>
        <p:nvPicPr>
          <p:cNvPr id="36" name="Imagen 35" descr="Patrón de fondo&#10;&#10;Descripción generada automáticamente">
            <a:extLst>
              <a:ext uri="{FF2B5EF4-FFF2-40B4-BE49-F238E27FC236}">
                <a16:creationId xmlns:a16="http://schemas.microsoft.com/office/drawing/2014/main" id="{2670D93B-6501-4937-BF7F-D6CF3C5449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73" t="18654" r="50000" b="60640"/>
          <a:stretch/>
        </p:blipFill>
        <p:spPr>
          <a:xfrm>
            <a:off x="10060601" y="2070063"/>
            <a:ext cx="1910357" cy="596157"/>
          </a:xfrm>
          <a:prstGeom prst="rect">
            <a:avLst/>
          </a:prstGeom>
        </p:spPr>
      </p:pic>
      <p:pic>
        <p:nvPicPr>
          <p:cNvPr id="31" name="Imagen 30" descr="Patrón de fondo&#10;&#10;Descripción generada automáticamente">
            <a:extLst>
              <a:ext uri="{FF2B5EF4-FFF2-40B4-BE49-F238E27FC236}">
                <a16:creationId xmlns:a16="http://schemas.microsoft.com/office/drawing/2014/main" id="{DC72E504-4E04-4FA3-8150-ED85A30E18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73" t="18654" r="50000" b="60640"/>
          <a:stretch/>
        </p:blipFill>
        <p:spPr>
          <a:xfrm>
            <a:off x="107156" y="1946235"/>
            <a:ext cx="2166937" cy="646606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0B6C7698-53B5-411C-8567-CF8A8F8431A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65" t="38854" r="15915" b="28122"/>
          <a:stretch/>
        </p:blipFill>
        <p:spPr>
          <a:xfrm>
            <a:off x="4021931" y="15397"/>
            <a:ext cx="5068595" cy="1182997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92B1EC91-2287-4B43-B6C3-474BC5D8BEC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23"/>
          <a:stretch/>
        </p:blipFill>
        <p:spPr>
          <a:xfrm>
            <a:off x="2478158" y="1"/>
            <a:ext cx="4227442" cy="118299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F8893BA-E7AB-4153-924A-9F72D46EFFEA}"/>
              </a:ext>
            </a:extLst>
          </p:cNvPr>
          <p:cNvSpPr txBox="1"/>
          <p:nvPr/>
        </p:nvSpPr>
        <p:spPr>
          <a:xfrm>
            <a:off x="3895724" y="116665"/>
            <a:ext cx="4400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>
                <a:latin typeface="Hello Valentica" panose="02000503000000020004" pitchFamily="2" charset="0"/>
              </a:rPr>
              <a:t>Organizadores gráficos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BA1A909-8A27-4A22-8ABB-24890EF3CE3D}"/>
              </a:ext>
            </a:extLst>
          </p:cNvPr>
          <p:cNvSpPr txBox="1"/>
          <p:nvPr/>
        </p:nvSpPr>
        <p:spPr>
          <a:xfrm>
            <a:off x="8215313" y="1557338"/>
            <a:ext cx="1700212" cy="557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30D0CBB-5903-4E0B-BAE0-CACDC52F7539}"/>
              </a:ext>
            </a:extLst>
          </p:cNvPr>
          <p:cNvSpPr txBox="1"/>
          <p:nvPr/>
        </p:nvSpPr>
        <p:spPr>
          <a:xfrm>
            <a:off x="3333751" y="1247835"/>
            <a:ext cx="60102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Los organizadores gráficos son herramientas que permiten organizar la información de una forma visual</a:t>
            </a:r>
            <a:r>
              <a:rPr lang="es-MX" sz="1600" dirty="0"/>
              <a:t>, facilitando el aprendizaje</a:t>
            </a:r>
            <a:endParaRPr lang="es-MX" sz="3600" dirty="0">
              <a:latin typeface="Hello Valentica" panose="02000503000000020004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EE538F5-5530-42AA-A53A-0BEAFD5A760D}"/>
              </a:ext>
            </a:extLst>
          </p:cNvPr>
          <p:cNvSpPr txBox="1"/>
          <p:nvPr/>
        </p:nvSpPr>
        <p:spPr>
          <a:xfrm>
            <a:off x="109538" y="2100262"/>
            <a:ext cx="2166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Mapas conceptuales</a:t>
            </a:r>
            <a:endParaRPr lang="es-MX" sz="3600" dirty="0">
              <a:latin typeface="Hello Valentica" panose="02000503000000020004" pitchFamily="2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22703CF-D10B-4565-9AAC-FD840B265A14}"/>
              </a:ext>
            </a:extLst>
          </p:cNvPr>
          <p:cNvSpPr txBox="1"/>
          <p:nvPr/>
        </p:nvSpPr>
        <p:spPr>
          <a:xfrm>
            <a:off x="1995488" y="2100261"/>
            <a:ext cx="2166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Organigramas</a:t>
            </a:r>
            <a:endParaRPr lang="es-MX" sz="3600" dirty="0">
              <a:latin typeface="Hello Valentica" panose="02000503000000020004" pitchFamily="2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0F6A5BE-6513-414B-A3C8-6884363888AE}"/>
              </a:ext>
            </a:extLst>
          </p:cNvPr>
          <p:cNvSpPr txBox="1"/>
          <p:nvPr/>
        </p:nvSpPr>
        <p:spPr>
          <a:xfrm>
            <a:off x="6361509" y="2100261"/>
            <a:ext cx="1766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Cuadros comparativos</a:t>
            </a:r>
            <a:endParaRPr lang="es-MX" sz="3600" dirty="0">
              <a:latin typeface="Hello Valentica" panose="02000503000000020004" pitchFamily="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B602318-F149-43F8-B8B9-C8D828734044}"/>
              </a:ext>
            </a:extLst>
          </p:cNvPr>
          <p:cNvSpPr txBox="1"/>
          <p:nvPr/>
        </p:nvSpPr>
        <p:spPr>
          <a:xfrm>
            <a:off x="4021931" y="2114550"/>
            <a:ext cx="2166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Diagramas de Venn</a:t>
            </a:r>
            <a:endParaRPr lang="es-MX" sz="3600" dirty="0">
              <a:latin typeface="Hello Valentica" panose="02000503000000020004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CE6CF10-4F5C-4BDB-A08D-7F02B2C6967B}"/>
              </a:ext>
            </a:extLst>
          </p:cNvPr>
          <p:cNvSpPr txBox="1"/>
          <p:nvPr/>
        </p:nvSpPr>
        <p:spPr>
          <a:xfrm>
            <a:off x="8515260" y="2126047"/>
            <a:ext cx="1700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Cuadros sinópticos</a:t>
            </a:r>
            <a:endParaRPr lang="es-MX" sz="3600" dirty="0">
              <a:latin typeface="Hello Valentica" panose="02000503000000020004" pitchFamily="2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FB32393-8019-4689-B8F6-5EF00A544CFB}"/>
              </a:ext>
            </a:extLst>
          </p:cNvPr>
          <p:cNvSpPr txBox="1"/>
          <p:nvPr/>
        </p:nvSpPr>
        <p:spPr>
          <a:xfrm>
            <a:off x="9905327" y="2184232"/>
            <a:ext cx="2166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Mapas de ideas</a:t>
            </a:r>
            <a:endParaRPr lang="es-MX" sz="3600" dirty="0">
              <a:latin typeface="Hello Valentica" panose="02000503000000020004" pitchFamily="2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42CD93E-418B-4AB7-88E4-6E03A40E8438}"/>
              </a:ext>
            </a:extLst>
          </p:cNvPr>
          <p:cNvSpPr txBox="1"/>
          <p:nvPr/>
        </p:nvSpPr>
        <p:spPr>
          <a:xfrm>
            <a:off x="309562" y="2818923"/>
            <a:ext cx="1766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Permiten mostrar relaciones entre diferentes conceptos.</a:t>
            </a:r>
            <a:endParaRPr lang="es-MX" sz="2800" dirty="0">
              <a:latin typeface="Hello Valentica" panose="02000503000000020004" pitchFamily="2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34E503C-6BF9-4C35-9E6C-B34284FCF0C4}"/>
              </a:ext>
            </a:extLst>
          </p:cNvPr>
          <p:cNvSpPr txBox="1"/>
          <p:nvPr/>
        </p:nvSpPr>
        <p:spPr>
          <a:xfrm>
            <a:off x="309562" y="3937695"/>
            <a:ext cx="1766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 Los datos son expuestos de forma sintética, pero relacionándola con otras ideas de forma clara.</a:t>
            </a:r>
            <a:r>
              <a:rPr lang="es-MX" sz="1100" dirty="0"/>
              <a:t>.</a:t>
            </a:r>
            <a:endParaRPr lang="es-MX" sz="2000" dirty="0">
              <a:latin typeface="Hello Valentica" panose="02000503000000020004" pitchFamily="2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D27FB16-66E9-4588-89C6-46062A82C9F0}"/>
              </a:ext>
            </a:extLst>
          </p:cNvPr>
          <p:cNvSpPr txBox="1"/>
          <p:nvPr/>
        </p:nvSpPr>
        <p:spPr>
          <a:xfrm>
            <a:off x="2346722" y="2768144"/>
            <a:ext cx="14644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Muestran cómo está organizada de forma jerárquica una entidad.</a:t>
            </a:r>
            <a:endParaRPr lang="es-MX" sz="1400" dirty="0">
              <a:latin typeface="Hello Valentica" panose="02000503000000020004" pitchFamily="2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F63D99E5-F0D2-4350-B861-940B2225FBEA}"/>
              </a:ext>
            </a:extLst>
          </p:cNvPr>
          <p:cNvSpPr txBox="1"/>
          <p:nvPr/>
        </p:nvSpPr>
        <p:spPr>
          <a:xfrm>
            <a:off x="4431506" y="2768144"/>
            <a:ext cx="120610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Muestran varios círculos que se solapan parcialmente.</a:t>
            </a:r>
            <a:endParaRPr lang="es-MX" sz="1400" dirty="0">
              <a:latin typeface="Hello Valentica" panose="02000503000000020004" pitchFamily="2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5345781-DD49-4582-8D25-7729E5F4F682}"/>
              </a:ext>
            </a:extLst>
          </p:cNvPr>
          <p:cNvSpPr txBox="1"/>
          <p:nvPr/>
        </p:nvSpPr>
        <p:spPr>
          <a:xfrm>
            <a:off x="4431505" y="4296639"/>
            <a:ext cx="120610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Cada uno de ellos representa una categoría y reciben el nombre de conjuntos.</a:t>
            </a:r>
            <a:endParaRPr lang="es-MX" sz="1400" dirty="0">
              <a:latin typeface="Hello Valentica" panose="02000503000000020004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3EB5E58-C440-4EE4-95CC-76B425050409}"/>
              </a:ext>
            </a:extLst>
          </p:cNvPr>
          <p:cNvSpPr txBox="1"/>
          <p:nvPr/>
        </p:nvSpPr>
        <p:spPr>
          <a:xfrm>
            <a:off x="6448425" y="2818923"/>
            <a:ext cx="1766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Tablas en donde se pretende averiguar las principales diferencias y semejanzas entre dos o varios elementos.</a:t>
            </a:r>
            <a:endParaRPr lang="es-MX" sz="1400" dirty="0">
              <a:latin typeface="Hello Valentica" panose="02000503000000020004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277FDA6-9485-4088-8E74-16B86727979E}"/>
              </a:ext>
            </a:extLst>
          </p:cNvPr>
          <p:cNvSpPr txBox="1"/>
          <p:nvPr/>
        </p:nvSpPr>
        <p:spPr>
          <a:xfrm>
            <a:off x="8493919" y="2813447"/>
            <a:ext cx="17668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 </a:t>
            </a:r>
            <a:r>
              <a:rPr lang="es-MX" sz="1400" dirty="0"/>
              <a:t>Ordenan la información de alguna temática siguiendo una jerarquía.</a:t>
            </a:r>
            <a:endParaRPr lang="es-MX" sz="1400" dirty="0">
              <a:latin typeface="Hello Valentica" panose="02000503000000020004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53B32D7-1256-4236-8E5A-A10237C5EA90}"/>
              </a:ext>
            </a:extLst>
          </p:cNvPr>
          <p:cNvSpPr txBox="1"/>
          <p:nvPr/>
        </p:nvSpPr>
        <p:spPr>
          <a:xfrm>
            <a:off x="8755855" y="4522471"/>
            <a:ext cx="143827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La forma en que se pueden elaborar es variada, ya sea en forma de llaves, matrices o diagramas.</a:t>
            </a:r>
            <a:endParaRPr lang="es-MX" sz="1400" dirty="0">
              <a:latin typeface="Hello Valentica" panose="02000503000000020004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9604CF7-457A-4468-B12E-6230094EE7C3}"/>
              </a:ext>
            </a:extLst>
          </p:cNvPr>
          <p:cNvSpPr txBox="1"/>
          <p:nvPr/>
        </p:nvSpPr>
        <p:spPr>
          <a:xfrm>
            <a:off x="10468571" y="2813447"/>
            <a:ext cx="12061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También se los llama mapas mentales.</a:t>
            </a:r>
            <a:endParaRPr lang="es-MX" sz="1400" dirty="0">
              <a:latin typeface="Hello Valentica" panose="02000503000000020004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2C7A1F8-CBF8-4E77-877A-76086913007C}"/>
              </a:ext>
            </a:extLst>
          </p:cNvPr>
          <p:cNvSpPr txBox="1"/>
          <p:nvPr/>
        </p:nvSpPr>
        <p:spPr>
          <a:xfrm>
            <a:off x="10468571" y="4014301"/>
            <a:ext cx="12061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Simplemente se indican las ideas principales.</a:t>
            </a:r>
            <a:endParaRPr lang="es-MX" sz="1400" dirty="0">
              <a:latin typeface="Hello Valentica" panose="02000503000000020004" pitchFamily="2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B15700F-928F-4795-9E5B-90D6831C28DF}"/>
              </a:ext>
            </a:extLst>
          </p:cNvPr>
          <p:cNvSpPr txBox="1"/>
          <p:nvPr/>
        </p:nvSpPr>
        <p:spPr>
          <a:xfrm>
            <a:off x="10260807" y="5322690"/>
            <a:ext cx="17591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Se pueden utilizar colores, imágenes, palabras clave e incluso gráficos para ir entendiendo el tema tratado.</a:t>
            </a:r>
            <a:endParaRPr lang="es-MX" sz="1100" dirty="0">
              <a:latin typeface="Hello Valentica" panose="02000503000000020004" pitchFamily="2" charset="0"/>
            </a:endParaRPr>
          </a:p>
        </p:txBody>
      </p:sp>
      <p:pic>
        <p:nvPicPr>
          <p:cNvPr id="29" name="Imagen 28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806017EE-928F-4E49-889B-2D9E0F2FF5E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0" t="-1468" r="38051" b="87275"/>
          <a:stretch/>
        </p:blipFill>
        <p:spPr>
          <a:xfrm rot="166865">
            <a:off x="3349262" y="77189"/>
            <a:ext cx="5399825" cy="1056334"/>
          </a:xfrm>
          <a:prstGeom prst="rect">
            <a:avLst/>
          </a:prstGeom>
        </p:spPr>
      </p:pic>
      <p:sp>
        <p:nvSpPr>
          <p:cNvPr id="37" name="Rectángulo: esquinas redondeadas 36">
            <a:extLst>
              <a:ext uri="{FF2B5EF4-FFF2-40B4-BE49-F238E27FC236}">
                <a16:creationId xmlns:a16="http://schemas.microsoft.com/office/drawing/2014/main" id="{A92ED000-E3A0-4672-8156-6BE70B6CD0E6}"/>
              </a:ext>
            </a:extLst>
          </p:cNvPr>
          <p:cNvSpPr/>
          <p:nvPr/>
        </p:nvSpPr>
        <p:spPr>
          <a:xfrm>
            <a:off x="3333751" y="1263901"/>
            <a:ext cx="6010274" cy="535609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Rectángulo: esquinas redondeadas 37">
            <a:extLst>
              <a:ext uri="{FF2B5EF4-FFF2-40B4-BE49-F238E27FC236}">
                <a16:creationId xmlns:a16="http://schemas.microsoft.com/office/drawing/2014/main" id="{5337F1C4-4C61-4440-A533-94E0BDFB6D96}"/>
              </a:ext>
            </a:extLst>
          </p:cNvPr>
          <p:cNvSpPr/>
          <p:nvPr/>
        </p:nvSpPr>
        <p:spPr>
          <a:xfrm>
            <a:off x="328614" y="2818923"/>
            <a:ext cx="1666874" cy="738664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Rectángulo: esquinas redondeadas 38">
            <a:extLst>
              <a:ext uri="{FF2B5EF4-FFF2-40B4-BE49-F238E27FC236}">
                <a16:creationId xmlns:a16="http://schemas.microsoft.com/office/drawing/2014/main" id="{3C190E78-B7EF-413C-8699-6107E0C73BDD}"/>
              </a:ext>
            </a:extLst>
          </p:cNvPr>
          <p:cNvSpPr/>
          <p:nvPr/>
        </p:nvSpPr>
        <p:spPr>
          <a:xfrm>
            <a:off x="372071" y="4014300"/>
            <a:ext cx="1666874" cy="1308389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402E7409-4E6A-4193-9B32-AD4F37416B42}"/>
              </a:ext>
            </a:extLst>
          </p:cNvPr>
          <p:cNvSpPr/>
          <p:nvPr/>
        </p:nvSpPr>
        <p:spPr>
          <a:xfrm>
            <a:off x="2328506" y="2750237"/>
            <a:ext cx="1478756" cy="1187458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Rectángulo: esquinas redondeadas 40">
            <a:extLst>
              <a:ext uri="{FF2B5EF4-FFF2-40B4-BE49-F238E27FC236}">
                <a16:creationId xmlns:a16="http://schemas.microsoft.com/office/drawing/2014/main" id="{EE1B17E8-16C8-452A-B108-A8C6577A4195}"/>
              </a:ext>
            </a:extLst>
          </p:cNvPr>
          <p:cNvSpPr/>
          <p:nvPr/>
        </p:nvSpPr>
        <p:spPr>
          <a:xfrm>
            <a:off x="4496039" y="2794605"/>
            <a:ext cx="1141569" cy="1187458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0F140D22-1BE3-44F3-904E-327014B08145}"/>
              </a:ext>
            </a:extLst>
          </p:cNvPr>
          <p:cNvSpPr/>
          <p:nvPr/>
        </p:nvSpPr>
        <p:spPr>
          <a:xfrm>
            <a:off x="4463771" y="4296638"/>
            <a:ext cx="1141569" cy="1600437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Rectángulo: esquinas redondeadas 42">
            <a:extLst>
              <a:ext uri="{FF2B5EF4-FFF2-40B4-BE49-F238E27FC236}">
                <a16:creationId xmlns:a16="http://schemas.microsoft.com/office/drawing/2014/main" id="{3DE916C5-CF6F-4A0B-92F9-7333C21C6653}"/>
              </a:ext>
            </a:extLst>
          </p:cNvPr>
          <p:cNvSpPr/>
          <p:nvPr/>
        </p:nvSpPr>
        <p:spPr>
          <a:xfrm>
            <a:off x="6494978" y="2813448"/>
            <a:ext cx="1766888" cy="1384996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Rectángulo: esquinas redondeadas 43">
            <a:extLst>
              <a:ext uri="{FF2B5EF4-FFF2-40B4-BE49-F238E27FC236}">
                <a16:creationId xmlns:a16="http://schemas.microsoft.com/office/drawing/2014/main" id="{BA882705-9989-4A51-8404-DE02B9CC5778}"/>
              </a:ext>
            </a:extLst>
          </p:cNvPr>
          <p:cNvSpPr/>
          <p:nvPr/>
        </p:nvSpPr>
        <p:spPr>
          <a:xfrm>
            <a:off x="8740925" y="2889761"/>
            <a:ext cx="1319676" cy="1124540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Rectángulo: esquinas redondeadas 44">
            <a:extLst>
              <a:ext uri="{FF2B5EF4-FFF2-40B4-BE49-F238E27FC236}">
                <a16:creationId xmlns:a16="http://schemas.microsoft.com/office/drawing/2014/main" id="{AAFD1A05-56C3-48C4-B267-22C2BF3FA520}"/>
              </a:ext>
            </a:extLst>
          </p:cNvPr>
          <p:cNvSpPr/>
          <p:nvPr/>
        </p:nvSpPr>
        <p:spPr>
          <a:xfrm>
            <a:off x="8803911" y="4485625"/>
            <a:ext cx="1319676" cy="1637284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Rectángulo: esquinas redondeadas 45">
            <a:extLst>
              <a:ext uri="{FF2B5EF4-FFF2-40B4-BE49-F238E27FC236}">
                <a16:creationId xmlns:a16="http://schemas.microsoft.com/office/drawing/2014/main" id="{56D625A8-DC67-438A-A164-299154AC725B}"/>
              </a:ext>
            </a:extLst>
          </p:cNvPr>
          <p:cNvSpPr/>
          <p:nvPr/>
        </p:nvSpPr>
        <p:spPr>
          <a:xfrm>
            <a:off x="10436890" y="5322688"/>
            <a:ext cx="1534067" cy="1411451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Rectángulo: esquinas redondeadas 46">
            <a:extLst>
              <a:ext uri="{FF2B5EF4-FFF2-40B4-BE49-F238E27FC236}">
                <a16:creationId xmlns:a16="http://schemas.microsoft.com/office/drawing/2014/main" id="{23A4AA83-0B5A-4087-9D48-808BA86C6B1D}"/>
              </a:ext>
            </a:extLst>
          </p:cNvPr>
          <p:cNvSpPr/>
          <p:nvPr/>
        </p:nvSpPr>
        <p:spPr>
          <a:xfrm>
            <a:off x="10468571" y="4044553"/>
            <a:ext cx="1141569" cy="805743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8" name="Rectángulo: esquinas redondeadas 47">
            <a:extLst>
              <a:ext uri="{FF2B5EF4-FFF2-40B4-BE49-F238E27FC236}">
                <a16:creationId xmlns:a16="http://schemas.microsoft.com/office/drawing/2014/main" id="{5852E118-B836-42AE-895A-7119E0391AA5}"/>
              </a:ext>
            </a:extLst>
          </p:cNvPr>
          <p:cNvSpPr/>
          <p:nvPr/>
        </p:nvSpPr>
        <p:spPr>
          <a:xfrm>
            <a:off x="10517704" y="2894713"/>
            <a:ext cx="1141569" cy="805743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50" name="Conector: angular 49">
            <a:extLst>
              <a:ext uri="{FF2B5EF4-FFF2-40B4-BE49-F238E27FC236}">
                <a16:creationId xmlns:a16="http://schemas.microsoft.com/office/drawing/2014/main" id="{F956BF43-646A-4D07-B387-333FAFDB5EE7}"/>
              </a:ext>
            </a:extLst>
          </p:cNvPr>
          <p:cNvCxnSpPr>
            <a:cxnSpLocks/>
            <a:stCxn id="31" idx="0"/>
            <a:endCxn id="36" idx="0"/>
          </p:cNvCxnSpPr>
          <p:nvPr/>
        </p:nvCxnSpPr>
        <p:spPr>
          <a:xfrm rot="16200000" flipH="1">
            <a:off x="6041288" y="-2904428"/>
            <a:ext cx="123828" cy="9825155"/>
          </a:xfrm>
          <a:prstGeom prst="bentConnector3">
            <a:avLst>
              <a:gd name="adj1" fmla="val -56186"/>
            </a:avLst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26DF0AD3-DB84-41BD-9AFD-7664E44DADF5}"/>
              </a:ext>
            </a:extLst>
          </p:cNvPr>
          <p:cNvCxnSpPr>
            <a:cxnSpLocks/>
          </p:cNvCxnSpPr>
          <p:nvPr/>
        </p:nvCxnSpPr>
        <p:spPr>
          <a:xfrm>
            <a:off x="5871542" y="936261"/>
            <a:ext cx="0" cy="3276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7285E4E7-4F31-4FE1-8B34-65B2C1134D26}"/>
              </a:ext>
            </a:extLst>
          </p:cNvPr>
          <p:cNvCxnSpPr>
            <a:cxnSpLocks/>
          </p:cNvCxnSpPr>
          <p:nvPr/>
        </p:nvCxnSpPr>
        <p:spPr>
          <a:xfrm flipH="1">
            <a:off x="5109126" y="1897844"/>
            <a:ext cx="6936" cy="19526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cono Flecha, flechas, back, dirección, izquierda, navegación, derecha  Gratis de Mobile Basic Vol. 1">
            <a:extLst>
              <a:ext uri="{FF2B5EF4-FFF2-40B4-BE49-F238E27FC236}">
                <a16:creationId xmlns:a16="http://schemas.microsoft.com/office/drawing/2014/main" id="{2AC60177-E461-4C38-800F-301A78FB0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997161" y="2462517"/>
            <a:ext cx="386926" cy="386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Icono Flecha, flechas, back, dirección, izquierda, navegación, derecha  Gratis de Mobile Basic Vol. 1">
            <a:extLst>
              <a:ext uri="{FF2B5EF4-FFF2-40B4-BE49-F238E27FC236}">
                <a16:creationId xmlns:a16="http://schemas.microsoft.com/office/drawing/2014/main" id="{E579B630-F76B-41C0-938F-6B8D3E12B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968588" y="3548103"/>
            <a:ext cx="386926" cy="386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Icono Flecha, flechas, back, dirección, izquierda, navegación, derecha  Gratis de Mobile Basic Vol. 1">
            <a:extLst>
              <a:ext uri="{FF2B5EF4-FFF2-40B4-BE49-F238E27FC236}">
                <a16:creationId xmlns:a16="http://schemas.microsoft.com/office/drawing/2014/main" id="{2EC8E654-5B15-487F-8ED8-4C681606F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2885493" y="2429999"/>
            <a:ext cx="386926" cy="386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Icono Flecha, flechas, back, dirección, izquierda, navegación, derecha  Gratis de Mobile Basic Vol. 1">
            <a:extLst>
              <a:ext uri="{FF2B5EF4-FFF2-40B4-BE49-F238E27FC236}">
                <a16:creationId xmlns:a16="http://schemas.microsoft.com/office/drawing/2014/main" id="{CC36977D-C4F4-4FF1-8588-AFFD705DEB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4873360" y="2506923"/>
            <a:ext cx="386926" cy="386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Icono Flecha, flechas, back, dirección, izquierda, navegación, derecha  Gratis de Mobile Basic Vol. 1">
            <a:extLst>
              <a:ext uri="{FF2B5EF4-FFF2-40B4-BE49-F238E27FC236}">
                <a16:creationId xmlns:a16="http://schemas.microsoft.com/office/drawing/2014/main" id="{31BC05B9-029A-4444-A7E0-1FE280AE1F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4848491" y="3942253"/>
            <a:ext cx="386926" cy="386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Icono Flecha, flechas, back, dirección, izquierda, navegación, derecha  Gratis de Mobile Basic Vol. 1">
            <a:extLst>
              <a:ext uri="{FF2B5EF4-FFF2-40B4-BE49-F238E27FC236}">
                <a16:creationId xmlns:a16="http://schemas.microsoft.com/office/drawing/2014/main" id="{B91AFB23-5E94-43E6-954B-1ABA69A06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7101268" y="2612432"/>
            <a:ext cx="248061" cy="248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Icono Flecha, flechas, back, dirección, izquierda, navegación, derecha  Gratis de Mobile Basic Vol. 1">
            <a:extLst>
              <a:ext uri="{FF2B5EF4-FFF2-40B4-BE49-F238E27FC236}">
                <a16:creationId xmlns:a16="http://schemas.microsoft.com/office/drawing/2014/main" id="{9CB1632E-D0E1-4879-B362-1C89F6221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9253332" y="2648622"/>
            <a:ext cx="248061" cy="248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Icono Flecha, flechas, back, dirección, izquierda, navegación, derecha  Gratis de Mobile Basic Vol. 1">
            <a:extLst>
              <a:ext uri="{FF2B5EF4-FFF2-40B4-BE49-F238E27FC236}">
                <a16:creationId xmlns:a16="http://schemas.microsoft.com/office/drawing/2014/main" id="{D08D6DD0-ABF5-496B-B2AB-3FF34090E7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10833979" y="2548642"/>
            <a:ext cx="328492" cy="32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Icono Flecha, flechas, back, dirección, izquierda, navegación, derecha  Gratis de Mobile Basic Vol. 1">
            <a:extLst>
              <a:ext uri="{FF2B5EF4-FFF2-40B4-BE49-F238E27FC236}">
                <a16:creationId xmlns:a16="http://schemas.microsoft.com/office/drawing/2014/main" id="{F2CF7BBB-0842-4917-9BBC-0A958F5D0A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10877502" y="3684574"/>
            <a:ext cx="328492" cy="32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Icono Flecha, flechas, back, dirección, izquierda, navegación, derecha  Gratis de Mobile Basic Vol. 1">
            <a:extLst>
              <a:ext uri="{FF2B5EF4-FFF2-40B4-BE49-F238E27FC236}">
                <a16:creationId xmlns:a16="http://schemas.microsoft.com/office/drawing/2014/main" id="{DC1EA91B-F625-48CA-BA36-0731E7D89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10907376" y="4861205"/>
            <a:ext cx="328492" cy="32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Icono Flecha, flechas, back, dirección, izquierda, navegación, derecha  Gratis de Mobile Basic Vol. 1">
            <a:extLst>
              <a:ext uri="{FF2B5EF4-FFF2-40B4-BE49-F238E27FC236}">
                <a16:creationId xmlns:a16="http://schemas.microsoft.com/office/drawing/2014/main" id="{7349D05F-C108-4200-AFD1-65134F97A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9264075" y="4051147"/>
            <a:ext cx="328492" cy="32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" descr="Icono Flecha, flechas, back, dirección, izquierda, navegación, derecha  Gratis de Mobile Basic Vol. 1">
            <a:extLst>
              <a:ext uri="{FF2B5EF4-FFF2-40B4-BE49-F238E27FC236}">
                <a16:creationId xmlns:a16="http://schemas.microsoft.com/office/drawing/2014/main" id="{3D86E846-0C83-4C02-AB2F-850DB517B2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726518" y="947626"/>
            <a:ext cx="328492" cy="32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FF2FDD0B-330D-40E2-B2D6-9D1FD0E9BF57}"/>
              </a:ext>
            </a:extLst>
          </p:cNvPr>
          <p:cNvCxnSpPr>
            <a:cxnSpLocks/>
          </p:cNvCxnSpPr>
          <p:nvPr/>
        </p:nvCxnSpPr>
        <p:spPr>
          <a:xfrm flipH="1">
            <a:off x="3011335" y="1877749"/>
            <a:ext cx="6936" cy="19526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A519136B-42B9-4092-87FE-FE54A3136882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7241521" y="1878083"/>
            <a:ext cx="3432" cy="22217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614AA8FE-CAD0-48FF-B53F-E3E5C99E81D8}"/>
              </a:ext>
            </a:extLst>
          </p:cNvPr>
          <p:cNvCxnSpPr>
            <a:cxnSpLocks/>
          </p:cNvCxnSpPr>
          <p:nvPr/>
        </p:nvCxnSpPr>
        <p:spPr>
          <a:xfrm>
            <a:off x="9366229" y="1832610"/>
            <a:ext cx="9280" cy="3685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7673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F8893BA-E7AB-4153-924A-9F72D46EFFEA}"/>
              </a:ext>
            </a:extLst>
          </p:cNvPr>
          <p:cNvSpPr txBox="1"/>
          <p:nvPr/>
        </p:nvSpPr>
        <p:spPr>
          <a:xfrm>
            <a:off x="828675" y="485773"/>
            <a:ext cx="1024413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b="1" dirty="0">
                <a:latin typeface="ballerina" panose="02000503000000020003" pitchFamily="2" charset="0"/>
              </a:rPr>
              <a:t>¿Qué tan bien refleja el mapa conceptual lo que sabes acerca del tema?</a:t>
            </a:r>
          </a:p>
          <a:p>
            <a:r>
              <a:rPr lang="es-MX" sz="1600" dirty="0">
                <a:latin typeface="Century Gothic" panose="020B0502020202020204" pitchFamily="34" charset="0"/>
              </a:rPr>
              <a:t>Refleja lo necesario para poder comprender el tema con una leída, y organizar la información más relevante del tema.</a:t>
            </a:r>
            <a:endParaRPr lang="es-MX" sz="14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b="1" dirty="0">
                <a:latin typeface="ballerina" panose="02000503000000020003" pitchFamily="2" charset="0"/>
              </a:rPr>
              <a:t>¿Es una herramienta útil para ti?</a:t>
            </a:r>
          </a:p>
          <a:p>
            <a:r>
              <a:rPr lang="es-MX" sz="1600" dirty="0">
                <a:latin typeface="Century Gothic" panose="020B0502020202020204" pitchFamily="34" charset="0"/>
              </a:rPr>
              <a:t>Sí, ya que me sirve para conocer los distintos tipos de organizadores gráficos, así como su función.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b="1" dirty="0">
                <a:latin typeface="ballerina" panose="02000503000000020003" pitchFamily="2" charset="0"/>
              </a:rPr>
              <a:t>¿Consideras que el acto mismo de elaborar un mapa conceptual es útil para memorizar el material?</a:t>
            </a:r>
          </a:p>
          <a:p>
            <a:r>
              <a:rPr lang="es-MX" sz="1600" dirty="0">
                <a:latin typeface="Century Gothic" panose="020B0502020202020204" pitchFamily="34" charset="0"/>
              </a:rPr>
              <a:t>Sí, ya que es una manera de organizar y sintetizar organización importante de algún tema relevante.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b="1" dirty="0">
                <a:latin typeface="ballerina" panose="02000503000000020003" pitchFamily="2" charset="0"/>
              </a:rPr>
              <a:t>¿Utilizar el mapa conceptual de alguien más sería menos provechoso que crear el tuyo?</a:t>
            </a:r>
          </a:p>
          <a:p>
            <a:r>
              <a:rPr lang="es-MX" sz="1600" dirty="0">
                <a:latin typeface="Century Gothic" panose="020B0502020202020204" pitchFamily="34" charset="0"/>
              </a:rPr>
              <a:t>Siento que de igual manera sirve, sin embargo, es mejor realizar el tuyo, ya que al momento de sintetizar la información, se queda grabado en tu memoria con más facilidad.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BA1A909-8A27-4A22-8ABB-24890EF3CE3D}"/>
              </a:ext>
            </a:extLst>
          </p:cNvPr>
          <p:cNvSpPr txBox="1"/>
          <p:nvPr/>
        </p:nvSpPr>
        <p:spPr>
          <a:xfrm>
            <a:off x="8215313" y="1557338"/>
            <a:ext cx="1700212" cy="557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443949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365</Words>
  <Application>Microsoft Office PowerPoint</Application>
  <PresentationFormat>Panorámica</PresentationFormat>
  <Paragraphs>34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ballerina</vt:lpstr>
      <vt:lpstr>Calibri</vt:lpstr>
      <vt:lpstr>Calibri Light</vt:lpstr>
      <vt:lpstr>Century Gothic</vt:lpstr>
      <vt:lpstr>Hello Valentica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VICTORIA SANGUINO ROCAMONTES</dc:creator>
  <cp:lastModifiedBy>ANDREA VICTORIA SANGUINO ROCAMONTES</cp:lastModifiedBy>
  <cp:revision>5</cp:revision>
  <dcterms:created xsi:type="dcterms:W3CDTF">2021-04-20T18:53:51Z</dcterms:created>
  <dcterms:modified xsi:type="dcterms:W3CDTF">2021-04-20T19:31:49Z</dcterms:modified>
</cp:coreProperties>
</file>