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9DD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8D1C370-5DE4-423E-953B-2765F99A2211}" type="datetimeFigureOut">
              <a:rPr lang="es-MX" smtClean="0"/>
              <a:t>20/04/2021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60DB036-314B-490B-9D80-F8BD05E4E34E}" type="slidenum">
              <a:rPr lang="es-MX" smtClean="0"/>
              <a:t>‹Nº›</a:t>
            </a:fld>
            <a:endParaRPr lang="es-MX"/>
          </a:p>
        </p:txBody>
      </p:sp>
    </p:spTree>
    <p:extLst>
      <p:ext uri="{BB962C8B-B14F-4D97-AF65-F5344CB8AC3E}">
        <p14:creationId xmlns:p14="http://schemas.microsoft.com/office/powerpoint/2010/main" val="3254574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8D1C370-5DE4-423E-953B-2765F99A2211}" type="datetimeFigureOut">
              <a:rPr lang="es-MX" smtClean="0"/>
              <a:t>20/04/2021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60DB036-314B-490B-9D80-F8BD05E4E34E}" type="slidenum">
              <a:rPr lang="es-MX" smtClean="0"/>
              <a:t>‹Nº›</a:t>
            </a:fld>
            <a:endParaRPr lang="es-MX"/>
          </a:p>
        </p:txBody>
      </p:sp>
    </p:spTree>
    <p:extLst>
      <p:ext uri="{BB962C8B-B14F-4D97-AF65-F5344CB8AC3E}">
        <p14:creationId xmlns:p14="http://schemas.microsoft.com/office/powerpoint/2010/main" val="3484856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8D1C370-5DE4-423E-953B-2765F99A2211}" type="datetimeFigureOut">
              <a:rPr lang="es-MX" smtClean="0"/>
              <a:t>20/04/2021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60DB036-314B-490B-9D80-F8BD05E4E34E}" type="slidenum">
              <a:rPr lang="es-MX" smtClean="0"/>
              <a:t>‹Nº›</a:t>
            </a:fld>
            <a:endParaRPr lang="es-MX"/>
          </a:p>
        </p:txBody>
      </p:sp>
    </p:spTree>
    <p:extLst>
      <p:ext uri="{BB962C8B-B14F-4D97-AF65-F5344CB8AC3E}">
        <p14:creationId xmlns:p14="http://schemas.microsoft.com/office/powerpoint/2010/main" val="3975156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8D1C370-5DE4-423E-953B-2765F99A2211}" type="datetimeFigureOut">
              <a:rPr lang="es-MX" smtClean="0"/>
              <a:t>20/04/2021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60DB036-314B-490B-9D80-F8BD05E4E34E}" type="slidenum">
              <a:rPr lang="es-MX" smtClean="0"/>
              <a:t>‹Nº›</a:t>
            </a:fld>
            <a:endParaRPr lang="es-MX"/>
          </a:p>
        </p:txBody>
      </p:sp>
    </p:spTree>
    <p:extLst>
      <p:ext uri="{BB962C8B-B14F-4D97-AF65-F5344CB8AC3E}">
        <p14:creationId xmlns:p14="http://schemas.microsoft.com/office/powerpoint/2010/main" val="1818391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8D1C370-5DE4-423E-953B-2765F99A2211}" type="datetimeFigureOut">
              <a:rPr lang="es-MX" smtClean="0"/>
              <a:t>20/04/2021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60DB036-314B-490B-9D80-F8BD05E4E34E}" type="slidenum">
              <a:rPr lang="es-MX" smtClean="0"/>
              <a:t>‹Nº›</a:t>
            </a:fld>
            <a:endParaRPr lang="es-MX"/>
          </a:p>
        </p:txBody>
      </p:sp>
    </p:spTree>
    <p:extLst>
      <p:ext uri="{BB962C8B-B14F-4D97-AF65-F5344CB8AC3E}">
        <p14:creationId xmlns:p14="http://schemas.microsoft.com/office/powerpoint/2010/main" val="1016114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8D1C370-5DE4-423E-953B-2765F99A2211}" type="datetimeFigureOut">
              <a:rPr lang="es-MX" smtClean="0"/>
              <a:t>20/04/2021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860DB036-314B-490B-9D80-F8BD05E4E34E}" type="slidenum">
              <a:rPr lang="es-MX" smtClean="0"/>
              <a:t>‹Nº›</a:t>
            </a:fld>
            <a:endParaRPr lang="es-MX"/>
          </a:p>
        </p:txBody>
      </p:sp>
    </p:spTree>
    <p:extLst>
      <p:ext uri="{BB962C8B-B14F-4D97-AF65-F5344CB8AC3E}">
        <p14:creationId xmlns:p14="http://schemas.microsoft.com/office/powerpoint/2010/main" val="4216557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8D1C370-5DE4-423E-953B-2765F99A2211}" type="datetimeFigureOut">
              <a:rPr lang="es-MX" smtClean="0"/>
              <a:t>20/04/2021</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860DB036-314B-490B-9D80-F8BD05E4E34E}" type="slidenum">
              <a:rPr lang="es-MX" smtClean="0"/>
              <a:t>‹Nº›</a:t>
            </a:fld>
            <a:endParaRPr lang="es-MX"/>
          </a:p>
        </p:txBody>
      </p:sp>
    </p:spTree>
    <p:extLst>
      <p:ext uri="{BB962C8B-B14F-4D97-AF65-F5344CB8AC3E}">
        <p14:creationId xmlns:p14="http://schemas.microsoft.com/office/powerpoint/2010/main" val="3571265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8D1C370-5DE4-423E-953B-2765F99A2211}" type="datetimeFigureOut">
              <a:rPr lang="es-MX" smtClean="0"/>
              <a:t>20/04/2021</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860DB036-314B-490B-9D80-F8BD05E4E34E}" type="slidenum">
              <a:rPr lang="es-MX" smtClean="0"/>
              <a:t>‹Nº›</a:t>
            </a:fld>
            <a:endParaRPr lang="es-MX"/>
          </a:p>
        </p:txBody>
      </p:sp>
    </p:spTree>
    <p:extLst>
      <p:ext uri="{BB962C8B-B14F-4D97-AF65-F5344CB8AC3E}">
        <p14:creationId xmlns:p14="http://schemas.microsoft.com/office/powerpoint/2010/main" val="399209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8D1C370-5DE4-423E-953B-2765F99A2211}" type="datetimeFigureOut">
              <a:rPr lang="es-MX" smtClean="0"/>
              <a:t>20/04/2021</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860DB036-314B-490B-9D80-F8BD05E4E34E}" type="slidenum">
              <a:rPr lang="es-MX" smtClean="0"/>
              <a:t>‹Nº›</a:t>
            </a:fld>
            <a:endParaRPr lang="es-MX"/>
          </a:p>
        </p:txBody>
      </p:sp>
    </p:spTree>
    <p:extLst>
      <p:ext uri="{BB962C8B-B14F-4D97-AF65-F5344CB8AC3E}">
        <p14:creationId xmlns:p14="http://schemas.microsoft.com/office/powerpoint/2010/main" val="222514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8D1C370-5DE4-423E-953B-2765F99A2211}" type="datetimeFigureOut">
              <a:rPr lang="es-MX" smtClean="0"/>
              <a:t>20/04/2021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860DB036-314B-490B-9D80-F8BD05E4E34E}" type="slidenum">
              <a:rPr lang="es-MX" smtClean="0"/>
              <a:t>‹Nº›</a:t>
            </a:fld>
            <a:endParaRPr lang="es-MX"/>
          </a:p>
        </p:txBody>
      </p:sp>
    </p:spTree>
    <p:extLst>
      <p:ext uri="{BB962C8B-B14F-4D97-AF65-F5344CB8AC3E}">
        <p14:creationId xmlns:p14="http://schemas.microsoft.com/office/powerpoint/2010/main" val="3132441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8D1C370-5DE4-423E-953B-2765F99A2211}" type="datetimeFigureOut">
              <a:rPr lang="es-MX" smtClean="0"/>
              <a:t>20/04/2021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860DB036-314B-490B-9D80-F8BD05E4E34E}" type="slidenum">
              <a:rPr lang="es-MX" smtClean="0"/>
              <a:t>‹Nº›</a:t>
            </a:fld>
            <a:endParaRPr lang="es-MX"/>
          </a:p>
        </p:txBody>
      </p:sp>
    </p:spTree>
    <p:extLst>
      <p:ext uri="{BB962C8B-B14F-4D97-AF65-F5344CB8AC3E}">
        <p14:creationId xmlns:p14="http://schemas.microsoft.com/office/powerpoint/2010/main" val="3386085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D1C370-5DE4-423E-953B-2765F99A2211}" type="datetimeFigureOut">
              <a:rPr lang="es-MX" smtClean="0"/>
              <a:t>20/04/2021</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0DB036-314B-490B-9D80-F8BD05E4E34E}" type="slidenum">
              <a:rPr lang="es-MX" smtClean="0"/>
              <a:t>‹Nº›</a:t>
            </a:fld>
            <a:endParaRPr lang="es-MX"/>
          </a:p>
        </p:txBody>
      </p:sp>
    </p:spTree>
    <p:extLst>
      <p:ext uri="{BB962C8B-B14F-4D97-AF65-F5344CB8AC3E}">
        <p14:creationId xmlns:p14="http://schemas.microsoft.com/office/powerpoint/2010/main" val="2537613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9552" y="323448"/>
            <a:ext cx="8064896" cy="1584176"/>
          </a:xfrm>
          <a:noFill/>
        </p:spPr>
        <p:txBody>
          <a:bodyPr>
            <a:normAutofit fontScale="90000"/>
          </a:bodyPr>
          <a:lstStyle/>
          <a:p>
            <a:r>
              <a:rPr lang="es-MX" dirty="0" smtClean="0"/>
              <a:t>ESCUELA NORMAL DE EDUCACION PREESCOLAR</a:t>
            </a:r>
            <a:br>
              <a:rPr lang="es-MX" dirty="0" smtClean="0"/>
            </a:br>
            <a:endParaRPr lang="es-MX" dirty="0"/>
          </a:p>
        </p:txBody>
      </p:sp>
      <p:sp>
        <p:nvSpPr>
          <p:cNvPr id="3" name="2 Subtítulo"/>
          <p:cNvSpPr>
            <a:spLocks noGrp="1"/>
          </p:cNvSpPr>
          <p:nvPr>
            <p:ph type="subTitle" idx="1"/>
          </p:nvPr>
        </p:nvSpPr>
        <p:spPr>
          <a:xfrm>
            <a:off x="1187624" y="2204864"/>
            <a:ext cx="6400800" cy="3024336"/>
          </a:xfrm>
        </p:spPr>
        <p:txBody>
          <a:bodyPr>
            <a:normAutofit fontScale="25000" lnSpcReduction="20000"/>
          </a:bodyPr>
          <a:lstStyle/>
          <a:p>
            <a:r>
              <a:rPr lang="es-MX" sz="14400" dirty="0" smtClean="0">
                <a:solidFill>
                  <a:schemeClr val="tx1"/>
                </a:solidFill>
              </a:rPr>
              <a:t>TIPOS DE ORGANIZADORES GRAFICOS</a:t>
            </a:r>
          </a:p>
          <a:p>
            <a:r>
              <a:rPr lang="es-MX" sz="14400" dirty="0" smtClean="0">
                <a:solidFill>
                  <a:schemeClr val="tx1"/>
                </a:solidFill>
              </a:rPr>
              <a:t>MATERIA: TUTORIA</a:t>
            </a:r>
          </a:p>
          <a:p>
            <a:r>
              <a:rPr lang="es-MX" sz="14400" dirty="0" smtClean="0">
                <a:solidFill>
                  <a:schemeClr val="tx1"/>
                </a:solidFill>
              </a:rPr>
              <a:t>PROF: TANIA TAMARA LOPEZ LERMA</a:t>
            </a:r>
          </a:p>
          <a:p>
            <a:r>
              <a:rPr lang="es-MX" sz="14400" dirty="0" smtClean="0">
                <a:solidFill>
                  <a:schemeClr val="tx1"/>
                </a:solidFill>
              </a:rPr>
              <a:t>ALUMNA: JULISA SERNA REYES</a:t>
            </a:r>
          </a:p>
          <a:p>
            <a:endParaRPr lang="es-MX"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2160" y="836712"/>
            <a:ext cx="1137295" cy="845680"/>
          </a:xfrm>
          <a:prstGeom prst="rect">
            <a:avLst/>
          </a:prstGeom>
        </p:spPr>
      </p:pic>
    </p:spTree>
    <p:extLst>
      <p:ext uri="{BB962C8B-B14F-4D97-AF65-F5344CB8AC3E}">
        <p14:creationId xmlns:p14="http://schemas.microsoft.com/office/powerpoint/2010/main" val="841453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Elipse"/>
          <p:cNvSpPr/>
          <p:nvPr/>
        </p:nvSpPr>
        <p:spPr>
          <a:xfrm>
            <a:off x="3275856" y="1988840"/>
            <a:ext cx="2736304" cy="2592288"/>
          </a:xfrm>
          <a:prstGeom prst="ellipse">
            <a:avLst/>
          </a:prstGeom>
          <a:effectLst>
            <a:glow rad="228600">
              <a:srgbClr val="69DDBF">
                <a:alpha val="40000"/>
              </a:srgbClr>
            </a:glow>
            <a:outerShdw blurRad="40000" dist="20000" dir="5400000" rotWithShape="0">
              <a:srgbClr val="000000">
                <a:alpha val="38000"/>
              </a:srgb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es-MX" dirty="0" smtClean="0"/>
              <a:t>ORGANIZADORES</a:t>
            </a:r>
          </a:p>
          <a:p>
            <a:pPr algn="ctr"/>
            <a:r>
              <a:rPr lang="es-MX" dirty="0" smtClean="0"/>
              <a:t>GRAFICOS</a:t>
            </a:r>
            <a:endParaRPr lang="es-MX" dirty="0"/>
          </a:p>
        </p:txBody>
      </p:sp>
      <p:cxnSp>
        <p:nvCxnSpPr>
          <p:cNvPr id="4" name="3 Conector curvado"/>
          <p:cNvCxnSpPr/>
          <p:nvPr/>
        </p:nvCxnSpPr>
        <p:spPr>
          <a:xfrm rot="10800000">
            <a:off x="2051722" y="2924944"/>
            <a:ext cx="1196771" cy="360040"/>
          </a:xfrm>
          <a:prstGeom prst="curvedConnector3">
            <a:avLst>
              <a:gd name="adj1" fmla="val 50000"/>
            </a:avLst>
          </a:prstGeom>
          <a:ln>
            <a:tailEnd type="arrow"/>
          </a:ln>
        </p:spPr>
        <p:style>
          <a:lnRef idx="3">
            <a:schemeClr val="dk1"/>
          </a:lnRef>
          <a:fillRef idx="0">
            <a:schemeClr val="dk1"/>
          </a:fillRef>
          <a:effectRef idx="2">
            <a:schemeClr val="dk1"/>
          </a:effectRef>
          <a:fontRef idx="minor">
            <a:schemeClr val="tx1"/>
          </a:fontRef>
        </p:style>
      </p:cxnSp>
      <p:sp>
        <p:nvSpPr>
          <p:cNvPr id="7" name="6 Elipse"/>
          <p:cNvSpPr/>
          <p:nvPr/>
        </p:nvSpPr>
        <p:spPr>
          <a:xfrm>
            <a:off x="248704" y="1628800"/>
            <a:ext cx="1706488" cy="1656184"/>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8" name="7 Elipse"/>
          <p:cNvSpPr/>
          <p:nvPr/>
        </p:nvSpPr>
        <p:spPr>
          <a:xfrm>
            <a:off x="460111" y="1611205"/>
            <a:ext cx="1728192" cy="1656184"/>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s-MX" dirty="0" smtClean="0"/>
              <a:t>Mapa</a:t>
            </a:r>
          </a:p>
          <a:p>
            <a:pPr algn="ctr"/>
            <a:r>
              <a:rPr lang="es-MX" dirty="0" smtClean="0"/>
              <a:t>conceptual</a:t>
            </a:r>
            <a:endParaRPr lang="es-MX" dirty="0"/>
          </a:p>
        </p:txBody>
      </p:sp>
      <p:sp>
        <p:nvSpPr>
          <p:cNvPr id="9" name="8 Elipse"/>
          <p:cNvSpPr/>
          <p:nvPr/>
        </p:nvSpPr>
        <p:spPr>
          <a:xfrm>
            <a:off x="2051721" y="104001"/>
            <a:ext cx="1761198" cy="1609433"/>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10" name="9 Elipse"/>
          <p:cNvSpPr/>
          <p:nvPr/>
        </p:nvSpPr>
        <p:spPr>
          <a:xfrm>
            <a:off x="2411759" y="104001"/>
            <a:ext cx="1711688" cy="1609433"/>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s-MX" dirty="0" smtClean="0"/>
              <a:t>Mapa </a:t>
            </a:r>
          </a:p>
          <a:p>
            <a:pPr algn="ctr"/>
            <a:r>
              <a:rPr lang="es-MX" dirty="0" smtClean="0"/>
              <a:t>mental</a:t>
            </a:r>
            <a:endParaRPr lang="es-MX" dirty="0"/>
          </a:p>
        </p:txBody>
      </p:sp>
      <p:cxnSp>
        <p:nvCxnSpPr>
          <p:cNvPr id="12" name="11 Conector curvado"/>
          <p:cNvCxnSpPr>
            <a:endCxn id="10" idx="4"/>
          </p:cNvCxnSpPr>
          <p:nvPr/>
        </p:nvCxnSpPr>
        <p:spPr>
          <a:xfrm rot="16200000" flipV="1">
            <a:off x="3134027" y="1847010"/>
            <a:ext cx="635446" cy="368293"/>
          </a:xfrm>
          <a:prstGeom prst="curvedConnector3">
            <a:avLst>
              <a:gd name="adj1" fmla="val 31478"/>
            </a:avLst>
          </a:prstGeom>
          <a:ln>
            <a:tailEnd type="arrow"/>
          </a:ln>
        </p:spPr>
        <p:style>
          <a:lnRef idx="3">
            <a:schemeClr val="dk1"/>
          </a:lnRef>
          <a:fillRef idx="0">
            <a:schemeClr val="dk1"/>
          </a:fillRef>
          <a:effectRef idx="2">
            <a:schemeClr val="dk1"/>
          </a:effectRef>
          <a:fontRef idx="minor">
            <a:schemeClr val="tx1"/>
          </a:fontRef>
        </p:style>
      </p:cxnSp>
      <p:sp>
        <p:nvSpPr>
          <p:cNvPr id="14" name="13 Elipse"/>
          <p:cNvSpPr/>
          <p:nvPr/>
        </p:nvSpPr>
        <p:spPr>
          <a:xfrm>
            <a:off x="5292080" y="104001"/>
            <a:ext cx="1778496" cy="1674593"/>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15" name="14 Elipse"/>
          <p:cNvSpPr/>
          <p:nvPr/>
        </p:nvSpPr>
        <p:spPr>
          <a:xfrm>
            <a:off x="5580112" y="118107"/>
            <a:ext cx="1706488" cy="1674593"/>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s-MX" dirty="0" smtClean="0"/>
              <a:t>Diagramas de </a:t>
            </a:r>
            <a:r>
              <a:rPr lang="es-MX" dirty="0" err="1" smtClean="0"/>
              <a:t>venn</a:t>
            </a:r>
            <a:endParaRPr lang="es-MX" dirty="0"/>
          </a:p>
        </p:txBody>
      </p:sp>
      <p:sp>
        <p:nvSpPr>
          <p:cNvPr id="16" name="15 Elipse"/>
          <p:cNvSpPr/>
          <p:nvPr/>
        </p:nvSpPr>
        <p:spPr>
          <a:xfrm>
            <a:off x="1101948" y="4221088"/>
            <a:ext cx="1806091" cy="1656184"/>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17" name="16 Elipse"/>
          <p:cNvSpPr/>
          <p:nvPr/>
        </p:nvSpPr>
        <p:spPr>
          <a:xfrm>
            <a:off x="1364337" y="4208279"/>
            <a:ext cx="1695495" cy="1681801"/>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s-MX" dirty="0" smtClean="0"/>
              <a:t>Cuadro </a:t>
            </a:r>
          </a:p>
          <a:p>
            <a:pPr algn="ctr"/>
            <a:r>
              <a:rPr lang="es-MX" dirty="0" smtClean="0"/>
              <a:t>sinóptico</a:t>
            </a:r>
            <a:endParaRPr lang="es-MX" dirty="0"/>
          </a:p>
        </p:txBody>
      </p:sp>
      <p:sp>
        <p:nvSpPr>
          <p:cNvPr id="18" name="17 Elipse"/>
          <p:cNvSpPr/>
          <p:nvPr/>
        </p:nvSpPr>
        <p:spPr>
          <a:xfrm>
            <a:off x="4431911" y="4966063"/>
            <a:ext cx="1868281" cy="173930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19" name="18 Elipse"/>
          <p:cNvSpPr/>
          <p:nvPr/>
        </p:nvSpPr>
        <p:spPr>
          <a:xfrm>
            <a:off x="4067944" y="4966063"/>
            <a:ext cx="1944215" cy="1822416"/>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s-MX" dirty="0" smtClean="0"/>
              <a:t>Cuadro comparativo</a:t>
            </a:r>
            <a:endParaRPr lang="es-MX" dirty="0"/>
          </a:p>
        </p:txBody>
      </p:sp>
      <p:sp>
        <p:nvSpPr>
          <p:cNvPr id="20" name="19 Elipse"/>
          <p:cNvSpPr/>
          <p:nvPr/>
        </p:nvSpPr>
        <p:spPr>
          <a:xfrm>
            <a:off x="6948264" y="2708920"/>
            <a:ext cx="1706488" cy="1656182"/>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
        <p:nvSpPr>
          <p:cNvPr id="21" name="20 Elipse"/>
          <p:cNvSpPr/>
          <p:nvPr/>
        </p:nvSpPr>
        <p:spPr>
          <a:xfrm>
            <a:off x="6588283" y="2689938"/>
            <a:ext cx="1762217" cy="1675164"/>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s-MX" dirty="0" smtClean="0"/>
              <a:t>Diagrama de causa y efecto</a:t>
            </a:r>
            <a:endParaRPr lang="es-MX" dirty="0"/>
          </a:p>
        </p:txBody>
      </p:sp>
      <p:cxnSp>
        <p:nvCxnSpPr>
          <p:cNvPr id="24" name="23 Conector curvado"/>
          <p:cNvCxnSpPr/>
          <p:nvPr/>
        </p:nvCxnSpPr>
        <p:spPr>
          <a:xfrm rot="10800000" flipV="1">
            <a:off x="2932321" y="4208278"/>
            <a:ext cx="615395" cy="372850"/>
          </a:xfrm>
          <a:prstGeom prst="curvedConnector3">
            <a:avLst>
              <a:gd name="adj1" fmla="val 50000"/>
            </a:avLst>
          </a:prstGeom>
          <a:ln>
            <a:tailEnd type="arrow"/>
          </a:ln>
        </p:spPr>
        <p:style>
          <a:lnRef idx="3">
            <a:schemeClr val="dk1"/>
          </a:lnRef>
          <a:fillRef idx="0">
            <a:schemeClr val="dk1"/>
          </a:fillRef>
          <a:effectRef idx="2">
            <a:schemeClr val="dk1"/>
          </a:effectRef>
          <a:fontRef idx="minor">
            <a:schemeClr val="tx1"/>
          </a:fontRef>
        </p:style>
      </p:cxnSp>
      <p:cxnSp>
        <p:nvCxnSpPr>
          <p:cNvPr id="32" name="31 Conector curvado"/>
          <p:cNvCxnSpPr>
            <a:stCxn id="2" idx="5"/>
          </p:cNvCxnSpPr>
          <p:nvPr/>
        </p:nvCxnSpPr>
        <p:spPr>
          <a:xfrm rot="16200000" flipH="1">
            <a:off x="5279945" y="4532989"/>
            <a:ext cx="847685" cy="184698"/>
          </a:xfrm>
          <a:prstGeom prst="curvedConnector3">
            <a:avLst>
              <a:gd name="adj1" fmla="val 40388"/>
            </a:avLst>
          </a:prstGeom>
          <a:ln>
            <a:tailEnd type="arrow"/>
          </a:ln>
        </p:spPr>
        <p:style>
          <a:lnRef idx="3">
            <a:schemeClr val="dk1"/>
          </a:lnRef>
          <a:fillRef idx="0">
            <a:schemeClr val="dk1"/>
          </a:fillRef>
          <a:effectRef idx="2">
            <a:schemeClr val="dk1"/>
          </a:effectRef>
          <a:fontRef idx="minor">
            <a:schemeClr val="tx1"/>
          </a:fontRef>
        </p:style>
      </p:cxnSp>
      <p:cxnSp>
        <p:nvCxnSpPr>
          <p:cNvPr id="40" name="39 Conector curvado"/>
          <p:cNvCxnSpPr>
            <a:stCxn id="2" idx="7"/>
          </p:cNvCxnSpPr>
          <p:nvPr/>
        </p:nvCxnSpPr>
        <p:spPr>
          <a:xfrm rot="5400000" flipH="1" flipV="1">
            <a:off x="5516859" y="1873173"/>
            <a:ext cx="589878" cy="400721"/>
          </a:xfrm>
          <a:prstGeom prst="curvedConnector3">
            <a:avLst>
              <a:gd name="adj1" fmla="val 50000"/>
            </a:avLst>
          </a:prstGeom>
          <a:ln>
            <a:tailEnd type="arrow"/>
          </a:ln>
        </p:spPr>
        <p:style>
          <a:lnRef idx="3">
            <a:schemeClr val="dk1"/>
          </a:lnRef>
          <a:fillRef idx="0">
            <a:schemeClr val="dk1"/>
          </a:fillRef>
          <a:effectRef idx="2">
            <a:schemeClr val="dk1"/>
          </a:effectRef>
          <a:fontRef idx="minor">
            <a:schemeClr val="tx1"/>
          </a:fontRef>
        </p:style>
      </p:cxnSp>
      <p:cxnSp>
        <p:nvCxnSpPr>
          <p:cNvPr id="45" name="44 Conector curvado"/>
          <p:cNvCxnSpPr>
            <a:stCxn id="2" idx="6"/>
            <a:endCxn id="21" idx="2"/>
          </p:cNvCxnSpPr>
          <p:nvPr/>
        </p:nvCxnSpPr>
        <p:spPr>
          <a:xfrm>
            <a:off x="6012160" y="3284984"/>
            <a:ext cx="576123" cy="242536"/>
          </a:xfrm>
          <a:prstGeom prst="curvedConnector3">
            <a:avLst>
              <a:gd name="adj1" fmla="val 42143"/>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983203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188640"/>
            <a:ext cx="7772400" cy="1212564"/>
          </a:xfrm>
        </p:spPr>
        <p:txBody>
          <a:bodyPr>
            <a:noAutofit/>
          </a:bodyPr>
          <a:lstStyle/>
          <a:p>
            <a:pPr>
              <a:lnSpc>
                <a:spcPct val="107000"/>
              </a:lnSpc>
              <a:spcAft>
                <a:spcPts val="800"/>
              </a:spcAft>
            </a:pPr>
            <a:r>
              <a:rPr lang="es-MX" sz="1800" dirty="0">
                <a:ea typeface="Calibri"/>
                <a:cs typeface="Calibri"/>
              </a:rPr>
              <a:t>Escuela Normal de Educación Preescolar</a:t>
            </a:r>
            <a:r>
              <a:rPr lang="es-MX" sz="1800" dirty="0">
                <a:ea typeface="Calibri"/>
                <a:cs typeface="Times New Roman"/>
              </a:rPr>
              <a:t/>
            </a:r>
            <a:br>
              <a:rPr lang="es-MX" sz="1800" dirty="0">
                <a:ea typeface="Calibri"/>
                <a:cs typeface="Times New Roman"/>
              </a:rPr>
            </a:br>
            <a:r>
              <a:rPr lang="es-MX" sz="1800" dirty="0">
                <a:ea typeface="Calibri"/>
                <a:cs typeface="Calibri"/>
              </a:rPr>
              <a:t>Tutoría grupal</a:t>
            </a:r>
            <a:r>
              <a:rPr lang="es-MX" sz="1800" dirty="0">
                <a:ea typeface="Calibri"/>
                <a:cs typeface="Times New Roman"/>
              </a:rPr>
              <a:t/>
            </a:r>
            <a:br>
              <a:rPr lang="es-MX" sz="1800" dirty="0">
                <a:ea typeface="Calibri"/>
                <a:cs typeface="Times New Roman"/>
              </a:rPr>
            </a:br>
            <a:r>
              <a:rPr lang="es-MX" sz="1800" dirty="0">
                <a:ea typeface="Calibri"/>
                <a:cs typeface="Calibri"/>
              </a:rPr>
              <a:t>2° semestre</a:t>
            </a:r>
            <a:r>
              <a:rPr lang="es-MX" sz="1800" dirty="0">
                <a:ea typeface="Calibri"/>
                <a:cs typeface="Times New Roman"/>
              </a:rPr>
              <a:t/>
            </a:r>
            <a:br>
              <a:rPr lang="es-MX" sz="1800" dirty="0">
                <a:ea typeface="Calibri"/>
                <a:cs typeface="Times New Roman"/>
              </a:rPr>
            </a:br>
            <a:r>
              <a:rPr lang="es-MX" sz="1800" b="1" dirty="0">
                <a:solidFill>
                  <a:srgbClr val="000000"/>
                </a:solidFill>
                <a:ea typeface="Times New Roman"/>
                <a:cs typeface="Calibri"/>
              </a:rPr>
              <a:t>Memoria y reflexión </a:t>
            </a:r>
            <a:r>
              <a:rPr lang="es-MX" sz="1600" dirty="0">
                <a:ea typeface="Calibri"/>
                <a:cs typeface="Times New Roman"/>
              </a:rPr>
              <a:t/>
            </a:r>
            <a:br>
              <a:rPr lang="es-MX" sz="1600" dirty="0">
                <a:ea typeface="Calibri"/>
                <a:cs typeface="Times New Roman"/>
              </a:rPr>
            </a:br>
            <a:endParaRPr lang="es-MX" sz="1600" dirty="0"/>
          </a:p>
        </p:txBody>
      </p:sp>
      <p:sp>
        <p:nvSpPr>
          <p:cNvPr id="3" name="2 Subtítulo"/>
          <p:cNvSpPr>
            <a:spLocks noGrp="1"/>
          </p:cNvSpPr>
          <p:nvPr>
            <p:ph type="subTitle" idx="1"/>
          </p:nvPr>
        </p:nvSpPr>
        <p:spPr>
          <a:xfrm>
            <a:off x="827584" y="1412776"/>
            <a:ext cx="6904856" cy="4824536"/>
          </a:xfrm>
          <a:solidFill>
            <a:schemeClr val="accent4">
              <a:lumMod val="40000"/>
              <a:lumOff val="60000"/>
            </a:schemeClr>
          </a:solidFill>
          <a:effectLst>
            <a:softEdge rad="31750"/>
          </a:effectLst>
        </p:spPr>
        <p:txBody>
          <a:bodyPr>
            <a:noAutofit/>
          </a:bodyPr>
          <a:lstStyle/>
          <a:p>
            <a:endParaRPr lang="es-MX" sz="1400" dirty="0" smtClean="0">
              <a:solidFill>
                <a:schemeClr val="tx1"/>
              </a:solidFill>
            </a:endParaRPr>
          </a:p>
          <a:p>
            <a:pPr algn="l"/>
            <a:r>
              <a:rPr lang="es-MX" sz="1400" dirty="0" smtClean="0">
                <a:solidFill>
                  <a:schemeClr val="tx1"/>
                </a:solidFill>
              </a:rPr>
              <a:t>Ejercicio 5. Visualiza las posibilidades</a:t>
            </a:r>
          </a:p>
          <a:p>
            <a:pPr algn="l"/>
            <a:r>
              <a:rPr lang="es-MX" sz="1400" dirty="0" smtClean="0">
                <a:solidFill>
                  <a:schemeClr val="tx1"/>
                </a:solidFill>
              </a:rPr>
              <a:t>Instrucción: Puedes haberte dado cuenta de qué tan importante es la visualización para la memoria. En realidad, muchas de las técnicas que hemos analizado en este capítulo descansan, en alguna medida, en la visualización, sobre todo, de imágenes extremas o absurdas.</a:t>
            </a:r>
          </a:p>
          <a:p>
            <a:pPr algn="l"/>
            <a:r>
              <a:rPr lang="es-MX" sz="1400" dirty="0" smtClean="0">
                <a:solidFill>
                  <a:schemeClr val="tx1"/>
                </a:solidFill>
              </a:rPr>
              <a:t>Comprueba la veracidad de esta afirmación dibujando un mapa conceptual sobre Organizadores gráficos. Coloca las palabras “Organizador gráfico” en el centro del mapa y relaciónalas con tantas otras técnicas  puedas.</a:t>
            </a:r>
          </a:p>
          <a:p>
            <a:pPr algn="l"/>
            <a:r>
              <a:rPr lang="es-MX" sz="1400" dirty="0" smtClean="0">
                <a:solidFill>
                  <a:schemeClr val="tx1"/>
                </a:solidFill>
              </a:rPr>
              <a:t>Te sorprenderás de la riqueza de tu mapa.</a:t>
            </a:r>
          </a:p>
          <a:p>
            <a:pPr algn="l"/>
            <a:endParaRPr lang="es-MX" sz="1400" dirty="0" smtClean="0">
              <a:solidFill>
                <a:schemeClr val="tx1"/>
              </a:solidFill>
            </a:endParaRPr>
          </a:p>
          <a:p>
            <a:pPr algn="l"/>
            <a:r>
              <a:rPr lang="es-MX" sz="1400" dirty="0" smtClean="0">
                <a:solidFill>
                  <a:schemeClr val="tx1"/>
                </a:solidFill>
              </a:rPr>
              <a:t>Preguntas generadoras de reflexión:</a:t>
            </a:r>
          </a:p>
          <a:p>
            <a:pPr algn="l"/>
            <a:r>
              <a:rPr lang="es-MX" sz="1400" dirty="0" smtClean="0">
                <a:solidFill>
                  <a:schemeClr val="tx1"/>
                </a:solidFill>
              </a:rPr>
              <a:t>¿Qué tan bien refleja el mapa conceptual lo que sabes acerca del tema?  Lo refleja redactado en lo mas importante , ya sea solo ideas principales etc.</a:t>
            </a:r>
          </a:p>
          <a:p>
            <a:pPr algn="l"/>
            <a:r>
              <a:rPr lang="es-MX" sz="1400" dirty="0" smtClean="0">
                <a:solidFill>
                  <a:schemeClr val="tx1"/>
                </a:solidFill>
              </a:rPr>
              <a:t>¿Es una herramienta útil para ti? </a:t>
            </a:r>
            <a:r>
              <a:rPr lang="es-MX" sz="1400" b="1" dirty="0" smtClean="0">
                <a:solidFill>
                  <a:schemeClr val="tx1"/>
                </a:solidFill>
              </a:rPr>
              <a:t>Si .</a:t>
            </a:r>
          </a:p>
          <a:p>
            <a:pPr algn="l"/>
            <a:r>
              <a:rPr lang="es-MX" sz="1400" dirty="0" smtClean="0">
                <a:solidFill>
                  <a:schemeClr val="tx1"/>
                </a:solidFill>
              </a:rPr>
              <a:t>¿Consideras que el acto mismo de elaborar un mapa conceptual es útil para memorizar el material? </a:t>
            </a:r>
            <a:r>
              <a:rPr lang="es-MX" sz="1400" b="1" dirty="0" smtClean="0">
                <a:solidFill>
                  <a:schemeClr val="tx1"/>
                </a:solidFill>
              </a:rPr>
              <a:t>Si , es muy practico.</a:t>
            </a:r>
          </a:p>
          <a:p>
            <a:pPr algn="l"/>
            <a:r>
              <a:rPr lang="es-MX" sz="1400" dirty="0" smtClean="0">
                <a:solidFill>
                  <a:schemeClr val="tx1"/>
                </a:solidFill>
              </a:rPr>
              <a:t>¿Utilizar el mapa conceptual de alguien más sería menos provechoso que crear el tuyo? </a:t>
            </a:r>
            <a:r>
              <a:rPr lang="es-MX" sz="1400" b="1" dirty="0" smtClean="0">
                <a:solidFill>
                  <a:schemeClr val="tx1"/>
                </a:solidFill>
              </a:rPr>
              <a:t>Si porque son ideas diferentes a las tuyas que a veces podrías llegar a no entenderlas  del todo .</a:t>
            </a:r>
          </a:p>
          <a:p>
            <a:pPr algn="l"/>
            <a:endParaRPr lang="es-MX" sz="1000" dirty="0"/>
          </a:p>
        </p:txBody>
      </p:sp>
      <p:sp>
        <p:nvSpPr>
          <p:cNvPr id="4" name="3 CuadroTexto"/>
          <p:cNvSpPr txBox="1"/>
          <p:nvPr/>
        </p:nvSpPr>
        <p:spPr>
          <a:xfrm>
            <a:off x="6876256" y="6453336"/>
            <a:ext cx="2104038" cy="400110"/>
          </a:xfrm>
          <a:prstGeom prst="rect">
            <a:avLst/>
          </a:prstGeom>
          <a:noFill/>
        </p:spPr>
        <p:txBody>
          <a:bodyPr wrap="none" rtlCol="0">
            <a:spAutoFit/>
          </a:bodyPr>
          <a:lstStyle/>
          <a:p>
            <a:r>
              <a:rPr lang="es-MX" sz="2000" b="1" dirty="0" smtClean="0"/>
              <a:t>Julisa Serna Reyes</a:t>
            </a:r>
            <a:endParaRPr lang="es-MX" sz="2000" b="1" dirty="0"/>
          </a:p>
        </p:txBody>
      </p:sp>
    </p:spTree>
    <p:extLst>
      <p:ext uri="{BB962C8B-B14F-4D97-AF65-F5344CB8AC3E}">
        <p14:creationId xmlns:p14="http://schemas.microsoft.com/office/powerpoint/2010/main" val="59156291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251</Words>
  <Application>Microsoft Office PowerPoint</Application>
  <PresentationFormat>Presentación en pantalla (4:3)</PresentationFormat>
  <Paragraphs>29</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Tema de Office</vt:lpstr>
      <vt:lpstr>ESCUELA NORMAL DE EDUCACION PREESCOLAR </vt:lpstr>
      <vt:lpstr>Presentación de PowerPoint</vt:lpstr>
      <vt:lpstr>Escuela Normal de Educación Preescolar Tutoría grupal 2° semestre Memoria y reflexión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Usuario de Windows</cp:lastModifiedBy>
  <cp:revision>7</cp:revision>
  <dcterms:created xsi:type="dcterms:W3CDTF">2021-04-20T13:24:21Z</dcterms:created>
  <dcterms:modified xsi:type="dcterms:W3CDTF">2021-04-20T14:12:23Z</dcterms:modified>
</cp:coreProperties>
</file>