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8" r:id="rId7"/>
    <p:sldId id="259"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55307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88691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215910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82932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87321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36975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3871408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409573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150425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166252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2B2BFF-DBE3-4768-AFC2-4A33A7CA299E}" type="datetimeFigureOut">
              <a:rPr lang="es-MX" smtClean="0"/>
              <a:t>23/04/2021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FED6A45-F5BF-48D7-8842-9BF5BC757D77}" type="slidenum">
              <a:rPr lang="es-MX" smtClean="0"/>
              <a:t>‹Nº›</a:t>
            </a:fld>
            <a:endParaRPr lang="es-MX"/>
          </a:p>
        </p:txBody>
      </p:sp>
    </p:spTree>
    <p:extLst>
      <p:ext uri="{BB962C8B-B14F-4D97-AF65-F5344CB8AC3E}">
        <p14:creationId xmlns:p14="http://schemas.microsoft.com/office/powerpoint/2010/main" val="43147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b"/>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B2BFF-DBE3-4768-AFC2-4A33A7CA299E}" type="datetimeFigureOut">
              <a:rPr lang="es-MX" smtClean="0"/>
              <a:t>23/04/2021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D6A45-F5BF-48D7-8842-9BF5BC757D77}" type="slidenum">
              <a:rPr lang="es-MX" smtClean="0"/>
              <a:t>‹Nº›</a:t>
            </a:fld>
            <a:endParaRPr lang="es-MX"/>
          </a:p>
        </p:txBody>
      </p:sp>
    </p:spTree>
    <p:extLst>
      <p:ext uri="{BB962C8B-B14F-4D97-AF65-F5344CB8AC3E}">
        <p14:creationId xmlns:p14="http://schemas.microsoft.com/office/powerpoint/2010/main" val="274501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hyperlink" Target="https://create.kahoot.it/share/estrategias-efectivas-en-las-ciencias/2c0f9716-e1b1-49e9-9cf7-f13e266de764"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Elipse"/>
          <p:cNvSpPr/>
          <p:nvPr/>
        </p:nvSpPr>
        <p:spPr>
          <a:xfrm>
            <a:off x="107504" y="91621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5" name="4 Elipse"/>
          <p:cNvSpPr/>
          <p:nvPr/>
        </p:nvSpPr>
        <p:spPr>
          <a:xfrm>
            <a:off x="1021904" y="177848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6" name="5 Elipse"/>
          <p:cNvSpPr/>
          <p:nvPr/>
        </p:nvSpPr>
        <p:spPr>
          <a:xfrm>
            <a:off x="1936304" y="917789"/>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6 Elipse"/>
          <p:cNvSpPr/>
          <p:nvPr/>
        </p:nvSpPr>
        <p:spPr>
          <a:xfrm>
            <a:off x="2771800" y="176441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8" name="7 Elipse"/>
          <p:cNvSpPr/>
          <p:nvPr/>
        </p:nvSpPr>
        <p:spPr>
          <a:xfrm>
            <a:off x="3500604" y="91621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9" name="8 Elipse"/>
          <p:cNvSpPr/>
          <p:nvPr/>
        </p:nvSpPr>
        <p:spPr>
          <a:xfrm>
            <a:off x="4139952" y="1832189"/>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9 Elipse"/>
          <p:cNvSpPr/>
          <p:nvPr/>
        </p:nvSpPr>
        <p:spPr>
          <a:xfrm>
            <a:off x="4860032" y="9807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1" name="10 Elipse"/>
          <p:cNvSpPr/>
          <p:nvPr/>
        </p:nvSpPr>
        <p:spPr>
          <a:xfrm>
            <a:off x="5508104" y="1895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 name="11 Elipse"/>
          <p:cNvSpPr/>
          <p:nvPr/>
        </p:nvSpPr>
        <p:spPr>
          <a:xfrm>
            <a:off x="6084168" y="9807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 name="12 Elipse"/>
          <p:cNvSpPr/>
          <p:nvPr/>
        </p:nvSpPr>
        <p:spPr>
          <a:xfrm>
            <a:off x="6804248" y="1895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4" name="13 Elipse"/>
          <p:cNvSpPr/>
          <p:nvPr/>
        </p:nvSpPr>
        <p:spPr>
          <a:xfrm>
            <a:off x="7714812" y="998941"/>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 name="14 Elipse"/>
          <p:cNvSpPr/>
          <p:nvPr/>
        </p:nvSpPr>
        <p:spPr>
          <a:xfrm>
            <a:off x="528553" y="3512235"/>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 name="15 Elipse"/>
          <p:cNvSpPr/>
          <p:nvPr/>
        </p:nvSpPr>
        <p:spPr>
          <a:xfrm>
            <a:off x="1400200"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16 Elipse"/>
          <p:cNvSpPr/>
          <p:nvPr/>
        </p:nvSpPr>
        <p:spPr>
          <a:xfrm>
            <a:off x="2314600" y="3469486"/>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 name="17 Elipse"/>
          <p:cNvSpPr/>
          <p:nvPr/>
        </p:nvSpPr>
        <p:spPr>
          <a:xfrm>
            <a:off x="3019091"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 name="18 Elipse"/>
          <p:cNvSpPr/>
          <p:nvPr/>
        </p:nvSpPr>
        <p:spPr>
          <a:xfrm>
            <a:off x="3933491" y="349597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 name="19 Elipse"/>
          <p:cNvSpPr/>
          <p:nvPr/>
        </p:nvSpPr>
        <p:spPr>
          <a:xfrm>
            <a:off x="4631687"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1" name="20 Elipse"/>
          <p:cNvSpPr/>
          <p:nvPr/>
        </p:nvSpPr>
        <p:spPr>
          <a:xfrm>
            <a:off x="5508104" y="3539172"/>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2" name="21 Elipse"/>
          <p:cNvSpPr/>
          <p:nvPr/>
        </p:nvSpPr>
        <p:spPr>
          <a:xfrm>
            <a:off x="6423194" y="4581128"/>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3" name="22 Elipse"/>
          <p:cNvSpPr/>
          <p:nvPr/>
        </p:nvSpPr>
        <p:spPr>
          <a:xfrm>
            <a:off x="7164288" y="3525564"/>
            <a:ext cx="914400" cy="914400"/>
          </a:xfrm>
          <a:prstGeom prst="ellipse">
            <a:avLst/>
          </a:prstGeom>
          <a:solidFill>
            <a:schemeClr val="tx2">
              <a:lumMod val="20000"/>
              <a:lumOff val="80000"/>
            </a:schemeClr>
          </a:solidFill>
          <a:ln>
            <a:solidFill>
              <a:schemeClr val="tx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4" name="23 Elipse"/>
          <p:cNvSpPr/>
          <p:nvPr/>
        </p:nvSpPr>
        <p:spPr>
          <a:xfrm>
            <a:off x="251520" y="916216"/>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E</a:t>
            </a:r>
            <a:endParaRPr lang="es-MX" dirty="0">
              <a:solidFill>
                <a:schemeClr val="tx1"/>
              </a:solidFill>
            </a:endParaRPr>
          </a:p>
        </p:txBody>
      </p:sp>
      <p:sp>
        <p:nvSpPr>
          <p:cNvPr id="25" name="24 Elipse"/>
          <p:cNvSpPr/>
          <p:nvPr/>
        </p:nvSpPr>
        <p:spPr>
          <a:xfrm>
            <a:off x="1165920" y="176441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S</a:t>
            </a:r>
          </a:p>
        </p:txBody>
      </p:sp>
      <p:sp>
        <p:nvSpPr>
          <p:cNvPr id="26" name="25 Elipse"/>
          <p:cNvSpPr/>
          <p:nvPr/>
        </p:nvSpPr>
        <p:spPr>
          <a:xfrm>
            <a:off x="2051842" y="9177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T</a:t>
            </a:r>
          </a:p>
        </p:txBody>
      </p:sp>
      <p:sp>
        <p:nvSpPr>
          <p:cNvPr id="27" name="26 Elipse"/>
          <p:cNvSpPr/>
          <p:nvPr/>
        </p:nvSpPr>
        <p:spPr>
          <a:xfrm>
            <a:off x="2866893" y="175985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R</a:t>
            </a:r>
          </a:p>
        </p:txBody>
      </p:sp>
      <p:sp>
        <p:nvSpPr>
          <p:cNvPr id="28" name="27 Elipse"/>
          <p:cNvSpPr/>
          <p:nvPr/>
        </p:nvSpPr>
        <p:spPr>
          <a:xfrm>
            <a:off x="3641443" y="9177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A</a:t>
            </a:r>
          </a:p>
        </p:txBody>
      </p:sp>
      <p:sp>
        <p:nvSpPr>
          <p:cNvPr id="29" name="28 Elipse"/>
          <p:cNvSpPr/>
          <p:nvPr/>
        </p:nvSpPr>
        <p:spPr>
          <a:xfrm>
            <a:off x="4283968" y="1832189"/>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T</a:t>
            </a:r>
          </a:p>
        </p:txBody>
      </p:sp>
      <p:sp>
        <p:nvSpPr>
          <p:cNvPr id="30" name="29 Elipse"/>
          <p:cNvSpPr/>
          <p:nvPr/>
        </p:nvSpPr>
        <p:spPr>
          <a:xfrm>
            <a:off x="5004048" y="958773"/>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E</a:t>
            </a:r>
          </a:p>
        </p:txBody>
      </p:sp>
      <p:sp>
        <p:nvSpPr>
          <p:cNvPr id="31" name="30 Elipse"/>
          <p:cNvSpPr/>
          <p:nvPr/>
        </p:nvSpPr>
        <p:spPr>
          <a:xfrm>
            <a:off x="5597113" y="187882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G</a:t>
            </a:r>
          </a:p>
        </p:txBody>
      </p:sp>
      <p:sp>
        <p:nvSpPr>
          <p:cNvPr id="32" name="31 Elipse"/>
          <p:cNvSpPr/>
          <p:nvPr/>
        </p:nvSpPr>
        <p:spPr>
          <a:xfrm>
            <a:off x="6223866" y="9807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I</a:t>
            </a:r>
          </a:p>
        </p:txBody>
      </p:sp>
      <p:sp>
        <p:nvSpPr>
          <p:cNvPr id="33" name="32 Elipse"/>
          <p:cNvSpPr/>
          <p:nvPr/>
        </p:nvSpPr>
        <p:spPr>
          <a:xfrm>
            <a:off x="6913313" y="1886180"/>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A</a:t>
            </a:r>
          </a:p>
        </p:txBody>
      </p:sp>
      <p:sp>
        <p:nvSpPr>
          <p:cNvPr id="34" name="33 Elipse"/>
          <p:cNvSpPr/>
          <p:nvPr/>
        </p:nvSpPr>
        <p:spPr>
          <a:xfrm>
            <a:off x="7839763" y="91539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S</a:t>
            </a:r>
          </a:p>
        </p:txBody>
      </p:sp>
      <p:sp>
        <p:nvSpPr>
          <p:cNvPr id="35" name="34 Elipse"/>
          <p:cNvSpPr/>
          <p:nvPr/>
        </p:nvSpPr>
        <p:spPr>
          <a:xfrm>
            <a:off x="708720" y="3512235"/>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E</a:t>
            </a:r>
          </a:p>
        </p:txBody>
      </p:sp>
      <p:sp>
        <p:nvSpPr>
          <p:cNvPr id="36" name="35 Elipse"/>
          <p:cNvSpPr/>
          <p:nvPr/>
        </p:nvSpPr>
        <p:spPr>
          <a:xfrm>
            <a:off x="2431519" y="3469486"/>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E</a:t>
            </a:r>
          </a:p>
        </p:txBody>
      </p:sp>
      <p:sp>
        <p:nvSpPr>
          <p:cNvPr id="37" name="36 Elipse"/>
          <p:cNvSpPr/>
          <p:nvPr/>
        </p:nvSpPr>
        <p:spPr>
          <a:xfrm>
            <a:off x="4059401" y="349597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T</a:t>
            </a:r>
          </a:p>
        </p:txBody>
      </p:sp>
      <p:sp>
        <p:nvSpPr>
          <p:cNvPr id="38" name="37 Elipse"/>
          <p:cNvSpPr/>
          <p:nvPr/>
        </p:nvSpPr>
        <p:spPr>
          <a:xfrm>
            <a:off x="5626968" y="3539172"/>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V</a:t>
            </a:r>
          </a:p>
        </p:txBody>
      </p:sp>
      <p:sp>
        <p:nvSpPr>
          <p:cNvPr id="39" name="38 Elipse"/>
          <p:cNvSpPr/>
          <p:nvPr/>
        </p:nvSpPr>
        <p:spPr>
          <a:xfrm>
            <a:off x="7261448" y="3533723"/>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S</a:t>
            </a:r>
          </a:p>
        </p:txBody>
      </p:sp>
      <p:sp>
        <p:nvSpPr>
          <p:cNvPr id="40" name="39 Elipse"/>
          <p:cNvSpPr/>
          <p:nvPr/>
        </p:nvSpPr>
        <p:spPr>
          <a:xfrm>
            <a:off x="1517119" y="45811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F</a:t>
            </a:r>
          </a:p>
        </p:txBody>
      </p:sp>
      <p:sp>
        <p:nvSpPr>
          <p:cNvPr id="41" name="40 Elipse"/>
          <p:cNvSpPr/>
          <p:nvPr/>
        </p:nvSpPr>
        <p:spPr>
          <a:xfrm>
            <a:off x="3145001" y="4581128"/>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C</a:t>
            </a:r>
          </a:p>
        </p:txBody>
      </p:sp>
      <p:sp>
        <p:nvSpPr>
          <p:cNvPr id="42" name="41 Elipse"/>
          <p:cNvSpPr/>
          <p:nvPr/>
        </p:nvSpPr>
        <p:spPr>
          <a:xfrm>
            <a:off x="4741168" y="4606264"/>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I</a:t>
            </a:r>
          </a:p>
        </p:txBody>
      </p:sp>
      <p:sp>
        <p:nvSpPr>
          <p:cNvPr id="43" name="42 Elipse"/>
          <p:cNvSpPr/>
          <p:nvPr/>
        </p:nvSpPr>
        <p:spPr>
          <a:xfrm>
            <a:off x="6511513" y="4606264"/>
            <a:ext cx="914400" cy="914400"/>
          </a:xfrm>
          <a:prstGeom prst="ellipse">
            <a:avLst/>
          </a:prstGeom>
          <a:solidFill>
            <a:schemeClr val="accent4">
              <a:lumMod val="40000"/>
              <a:lumOff val="60000"/>
            </a:schemeClr>
          </a:solidFill>
          <a:ln>
            <a:solidFill>
              <a:schemeClr val="accent4">
                <a:lumMod val="40000"/>
                <a:lumOff val="60000"/>
              </a:schemeClr>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0" dirty="0">
                <a:solidFill>
                  <a:schemeClr val="tx1"/>
                </a:solidFill>
              </a:rPr>
              <a:t>A</a:t>
            </a:r>
          </a:p>
        </p:txBody>
      </p:sp>
      <p:sp>
        <p:nvSpPr>
          <p:cNvPr id="44" name="43 CuadroTexto"/>
          <p:cNvSpPr txBox="1"/>
          <p:nvPr/>
        </p:nvSpPr>
        <p:spPr>
          <a:xfrm>
            <a:off x="2781572" y="5588820"/>
            <a:ext cx="3601121" cy="1200329"/>
          </a:xfrm>
          <a:prstGeom prst="rect">
            <a:avLst/>
          </a:prstGeom>
          <a:solidFill>
            <a:schemeClr val="bg1"/>
          </a:solidFill>
          <a:effectLst>
            <a:glow rad="63500">
              <a:schemeClr val="accent5">
                <a:satMod val="175000"/>
                <a:alpha val="40000"/>
              </a:schemeClr>
            </a:glow>
          </a:effectLst>
        </p:spPr>
        <p:txBody>
          <a:bodyPr wrap="square" rtlCol="0">
            <a:spAutoFit/>
          </a:bodyPr>
          <a:lstStyle/>
          <a:p>
            <a:pPr algn="ctr"/>
            <a:r>
              <a:rPr lang="es-MX" dirty="0"/>
              <a:t>INTEGRANTES:</a:t>
            </a:r>
          </a:p>
          <a:p>
            <a:pPr algn="ctr"/>
            <a:r>
              <a:rPr lang="es-MX" dirty="0"/>
              <a:t>Julisa Serna Reyes #15</a:t>
            </a:r>
          </a:p>
          <a:p>
            <a:r>
              <a:rPr lang="es-MX" dirty="0"/>
              <a:t>Janeth Guadalupe  Torres  Rubio #17</a:t>
            </a:r>
          </a:p>
          <a:p>
            <a:pPr algn="ctr"/>
            <a:r>
              <a:rPr lang="es-MX" dirty="0"/>
              <a:t>Leonardo Torres Valdes #19</a:t>
            </a:r>
          </a:p>
        </p:txBody>
      </p:sp>
    </p:spTree>
    <p:extLst>
      <p:ext uri="{BB962C8B-B14F-4D97-AF65-F5344CB8AC3E}">
        <p14:creationId xmlns:p14="http://schemas.microsoft.com/office/powerpoint/2010/main" val="317747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latin typeface="Century Schoolbook" pitchFamily="18" charset="0"/>
              </a:rPr>
              <a:t>¿Qué es POE?</a:t>
            </a:r>
          </a:p>
        </p:txBody>
      </p:sp>
      <p:sp>
        <p:nvSpPr>
          <p:cNvPr id="3" name="2 Marcador de contenido"/>
          <p:cNvSpPr>
            <a:spLocks noGrp="1"/>
          </p:cNvSpPr>
          <p:nvPr>
            <p:ph idx="1"/>
          </p:nvPr>
        </p:nvSpPr>
        <p:spPr>
          <a:xfrm>
            <a:off x="1115616" y="1700808"/>
            <a:ext cx="7358459" cy="4104456"/>
          </a:xfrm>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es-MX" sz="2000" dirty="0"/>
              <a:t>Predecir, observar y explicar (POE) es una estrategia de enseñanza que permite conocer qué tanto comprenden los alumnos sobre un tema al ponerlos ante tres tareas específicas: primero, el alumno debe predecir los resultados de algún experimento que se le presenta o que él mismo realiza, a la vez que debe justificar su predicción; después, debe observar lo que sucede y registrar sus observaciones detalladamente, y, finalmente, debe explicar el fenómeno observado y reconciliar cualquier conflicto entre su predicción y sus observaciones. Esta metodología no es reciente, ya que Champagne, </a:t>
            </a:r>
            <a:r>
              <a:rPr lang="es-MX" sz="2000" dirty="0" err="1"/>
              <a:t>Kopler</a:t>
            </a:r>
            <a:r>
              <a:rPr lang="es-MX" sz="2000" dirty="0"/>
              <a:t> y Anderson (1980) la propusieron en 1979 para investigar el pensamiento de estudiantes de primer año de Física de la universidad de Pittsburg.</a:t>
            </a:r>
            <a:endParaRPr lang="es-MX" sz="4400" dirty="0"/>
          </a:p>
        </p:txBody>
      </p:sp>
    </p:spTree>
    <p:extLst>
      <p:ext uri="{BB962C8B-B14F-4D97-AF65-F5344CB8AC3E}">
        <p14:creationId xmlns:p14="http://schemas.microsoft.com/office/powerpoint/2010/main" val="194446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latin typeface="Century Schoolbook" pitchFamily="18" charset="0"/>
              </a:rPr>
              <a:t>Hofstein y la indagación</a:t>
            </a:r>
          </a:p>
        </p:txBody>
      </p:sp>
      <p:sp>
        <p:nvSpPr>
          <p:cNvPr id="3" name="2 Marcador de contenido"/>
          <p:cNvSpPr>
            <a:spLocks noGrp="1"/>
          </p:cNvSpPr>
          <p:nvPr>
            <p:ph idx="1"/>
          </p:nvPr>
        </p:nvSpPr>
        <p:spPr>
          <a:xfrm>
            <a:off x="755576" y="1600201"/>
            <a:ext cx="7931224" cy="4133056"/>
          </a:xfrm>
          <a:effectLst>
            <a:outerShdw blurRad="40000" dist="20000" dir="5400000" rotWithShape="0">
              <a:srgbClr val="000000">
                <a:alpha val="38000"/>
              </a:srgbClr>
            </a:outerShdw>
            <a:softEdge rad="127000"/>
          </a:effectLst>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endParaRPr lang="es-MX" sz="2000" dirty="0"/>
          </a:p>
          <a:p>
            <a:pPr marL="0" indent="0">
              <a:buNone/>
            </a:pPr>
            <a:r>
              <a:rPr lang="es-MX" sz="2000" dirty="0"/>
              <a:t> Hofstein et al.(2004) proponen los trabajos prácticos como actividades  por indagación, a través de las cuales se fomenta el desarrollo de habilidades de aprendizaje como la identificación de supuestos, el uso del pensamiento lógico y crítico y la consideración de explicaciones alternativas. Estos autores proponen una etapa inicial llamada pre indagación, en que los alumnos observan un experimento o bien lo realizan siguiendo un protocolo tipo «receta de cocina» pero cuyos resultados son lo suficientemente interesantes como para que surjan algunas preguntas que pueden ser contestadas realizando un trabajo experimental (ahora sí, por indagación).</a:t>
            </a:r>
          </a:p>
        </p:txBody>
      </p:sp>
    </p:spTree>
    <p:extLst>
      <p:ext uri="{BB962C8B-B14F-4D97-AF65-F5344CB8AC3E}">
        <p14:creationId xmlns:p14="http://schemas.microsoft.com/office/powerpoint/2010/main" val="322583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latin typeface="Century Schoolbook" pitchFamily="18" charset="0"/>
              </a:rPr>
              <a:t>¿ Que se ha comprobado?</a:t>
            </a:r>
          </a:p>
        </p:txBody>
      </p:sp>
      <p:sp>
        <p:nvSpPr>
          <p:cNvPr id="3" name="2 Marcador de contenido"/>
          <p:cNvSpPr>
            <a:spLocks noGrp="1"/>
          </p:cNvSpPr>
          <p:nvPr>
            <p:ph idx="1"/>
          </p:nvPr>
        </p:nvSpPr>
        <p:spPr>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0" indent="0">
              <a:buNone/>
            </a:pPr>
            <a:r>
              <a:rPr lang="es-MX" dirty="0"/>
              <a:t>A través de los cursos que hemos impartido tanto a alumnos como a profesores de ciencias de nivel básico, hemos tenido la oportunidad de constatar que la realización de trabajos prácticos bajo los enfoques por indagación y POE fomenta el desarrollo de algunas de las habilidades necesarias para aprender ciencia y, a la vez, aprender cómo se genera el conocimiento científico, todo ello en el marco de la ciencia escolar.</a:t>
            </a:r>
          </a:p>
          <a:p>
            <a:pPr marL="0" indent="0">
              <a:buNone/>
            </a:pPr>
            <a:r>
              <a:rPr lang="es-MX" dirty="0"/>
              <a:t> Además, al compartir con los profesores de ciencias esta manera de realizar experimentos en el aula, se ha fomentado la realización de pequeños proyectos escolares en que los trabajos prácticos están vinculados a problemáticas locales como la reforestación, el reciclaje de basuras o las campañas de nutrición para niños y adolescentes.</a:t>
            </a:r>
          </a:p>
        </p:txBody>
      </p:sp>
    </p:spTree>
    <p:extLst>
      <p:ext uri="{BB962C8B-B14F-4D97-AF65-F5344CB8AC3E}">
        <p14:creationId xmlns:p14="http://schemas.microsoft.com/office/powerpoint/2010/main" val="400083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latin typeface="Century Schoolbook" pitchFamily="18" charset="0"/>
              </a:rPr>
              <a:t>Resultados de experimentación</a:t>
            </a:r>
          </a:p>
        </p:txBody>
      </p:sp>
      <p:sp>
        <p:nvSpPr>
          <p:cNvPr id="3" name="2 Marcador de contenido"/>
          <p:cNvSpPr>
            <a:spLocks noGrp="1"/>
          </p:cNvSpPr>
          <p:nvPr>
            <p:ph idx="1"/>
          </p:nvPr>
        </p:nvSpPr>
        <p:spPr>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r>
              <a:rPr lang="es-MX" dirty="0"/>
              <a:t>Se hicieron experimentos en los cuales participaron alumnos y profesores, se les dio varias preguntas a los alumnos, en las cuales los alumnos iban sacando sus propias conclusiones conforme avanzaban en sus experimentos. Con esto se comprobó que tanto estudiantes como alumnos no entienden del todo el modelo cineticocorpuscular. </a:t>
            </a:r>
          </a:p>
          <a:p>
            <a:pPr marL="0" indent="0">
              <a:buNone/>
            </a:pPr>
            <a:r>
              <a:rPr lang="es-MX" dirty="0"/>
              <a:t>Pero todos los estudiantes se mostraron participativos e interesados, esto les hace perder el miedo a la química y se animan a expresarse y experimentar de manera mas critica sus resultados. </a:t>
            </a:r>
          </a:p>
        </p:txBody>
      </p:sp>
    </p:spTree>
    <p:extLst>
      <p:ext uri="{BB962C8B-B14F-4D97-AF65-F5344CB8AC3E}">
        <p14:creationId xmlns:p14="http://schemas.microsoft.com/office/powerpoint/2010/main" val="22750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1143000"/>
          </a:xfrm>
          <a:effectLst>
            <a:softEdge rad="31750"/>
          </a:effectLst>
        </p:spPr>
        <p:txBody>
          <a:bodyPr/>
          <a:lstStyle/>
          <a:p>
            <a:r>
              <a:rPr lang="es-MX" b="1" dirty="0">
                <a:latin typeface="Century Schoolbook" pitchFamily="18" charset="0"/>
              </a:rPr>
              <a:t>PALABRAS CLAVE</a:t>
            </a:r>
          </a:p>
        </p:txBody>
      </p:sp>
      <p:sp>
        <p:nvSpPr>
          <p:cNvPr id="3" name="2 Marcador de contenido"/>
          <p:cNvSpPr>
            <a:spLocks noGrp="1"/>
          </p:cNvSpPr>
          <p:nvPr>
            <p:ph idx="1"/>
          </p:nvPr>
        </p:nvSpPr>
        <p:spPr>
          <a:xfrm>
            <a:off x="467544" y="1700808"/>
            <a:ext cx="8342768" cy="4248472"/>
          </a:xfrm>
          <a:effectLst>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s-MX" sz="2400" dirty="0"/>
              <a:t>(POE) : predecir, observar y experimentar.</a:t>
            </a:r>
          </a:p>
          <a:p>
            <a:r>
              <a:rPr lang="es-MX" sz="2400" dirty="0"/>
              <a:t>PREDICCION: descubrimiento de hechos nuevos y sorprendentes.</a:t>
            </a:r>
          </a:p>
          <a:p>
            <a:r>
              <a:rPr lang="es-MX" sz="2400" dirty="0"/>
              <a:t>CINETICOCORPUSCULAR</a:t>
            </a:r>
            <a:r>
              <a:rPr lang="es-MX" sz="2800" dirty="0"/>
              <a:t>: cuando las partículas de un gas en el interior de un recipiente deberían estar en movimiento en todas direcciones y separadas entre si.</a:t>
            </a:r>
          </a:p>
          <a:p>
            <a:r>
              <a:rPr lang="es-MX" sz="2800" dirty="0"/>
              <a:t>INDAGACION: proceso dinámico que consiste en estar dispuestos a experimentar para llegar a conocer y entender el mundo.</a:t>
            </a:r>
          </a:p>
          <a:p>
            <a:r>
              <a:rPr lang="es-MX" sz="2800" dirty="0"/>
              <a:t>EXPERIMENTACION:  estudio de un fenómeno, reproducido en las condiciones particulares de estudio de interés, generalmente en laboratorios.</a:t>
            </a:r>
          </a:p>
          <a:p>
            <a:endParaRPr lang="es-MX" dirty="0"/>
          </a:p>
        </p:txBody>
      </p:sp>
    </p:spTree>
    <p:extLst>
      <p:ext uri="{BB962C8B-B14F-4D97-AF65-F5344CB8AC3E}">
        <p14:creationId xmlns:p14="http://schemas.microsoft.com/office/powerpoint/2010/main" val="37348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LINK KAHOOT</a:t>
            </a:r>
          </a:p>
        </p:txBody>
      </p:sp>
      <p:sp>
        <p:nvSpPr>
          <p:cNvPr id="3" name="2 Marcador de contenido"/>
          <p:cNvSpPr>
            <a:spLocks noGrp="1"/>
          </p:cNvSpPr>
          <p:nvPr>
            <p:ph idx="1"/>
          </p:nvPr>
        </p:nvSpPr>
        <p:spPr>
          <a:xfrm>
            <a:off x="467544" y="1916832"/>
            <a:ext cx="8229600" cy="3250450"/>
          </a:xfrm>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a:lstStyle/>
          <a:p>
            <a:endParaRPr lang="es-MX" dirty="0">
              <a:hlinkClick r:id="rId2"/>
            </a:endParaRPr>
          </a:p>
          <a:p>
            <a:r>
              <a:rPr lang="es-MX" dirty="0">
                <a:hlinkClick r:id="rId2"/>
              </a:rPr>
              <a:t>https://create.kahoot.it/share/estrategias-efectivas-en-las-ciencias/2c0f9716-e1b1-49e9-9cf7-f13e266de764</a:t>
            </a:r>
            <a:endParaRPr lang="es-MX" dirty="0"/>
          </a:p>
          <a:p>
            <a:pPr marL="0" indent="0">
              <a:buNone/>
            </a:pPr>
            <a:endParaRPr lang="es-MX" dirty="0"/>
          </a:p>
        </p:txBody>
      </p:sp>
      <p:sp>
        <p:nvSpPr>
          <p:cNvPr id="4" name="3 CuadroTexto"/>
          <p:cNvSpPr txBox="1"/>
          <p:nvPr/>
        </p:nvSpPr>
        <p:spPr>
          <a:xfrm>
            <a:off x="395536" y="5507940"/>
            <a:ext cx="5760640" cy="369332"/>
          </a:xfrm>
          <a:prstGeom prst="rect">
            <a:avLst/>
          </a:prstGeom>
          <a:solidFill>
            <a:schemeClr val="bg1"/>
          </a:solidFill>
          <a:effectLst>
            <a:glow rad="228600">
              <a:schemeClr val="accent5">
                <a:satMod val="175000"/>
                <a:alpha val="40000"/>
              </a:schemeClr>
            </a:glow>
          </a:effectLst>
        </p:spPr>
        <p:txBody>
          <a:bodyPr wrap="square" rtlCol="0">
            <a:spAutoFit/>
          </a:bodyPr>
          <a:lstStyle/>
          <a:p>
            <a:r>
              <a:rPr lang="es-MX" dirty="0"/>
              <a:t>REFERENCIAS:</a:t>
            </a:r>
            <a:r>
              <a:rPr lang="es-MX" b="0" i="0" dirty="0">
                <a:solidFill>
                  <a:srgbClr val="000000"/>
                </a:solidFill>
                <a:effectLst/>
                <a:latin typeface="Verdana"/>
              </a:rPr>
              <a:t> Hernández, G., y López, N. (2011)</a:t>
            </a:r>
            <a:r>
              <a:rPr lang="es-MX" dirty="0"/>
              <a:t> </a:t>
            </a:r>
          </a:p>
        </p:txBody>
      </p:sp>
    </p:spTree>
    <p:extLst>
      <p:ext uri="{BB962C8B-B14F-4D97-AF65-F5344CB8AC3E}">
        <p14:creationId xmlns:p14="http://schemas.microsoft.com/office/powerpoint/2010/main" val="42809977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2946</TotalTime>
  <Words>618</Words>
  <Application>Microsoft Office PowerPoint</Application>
  <PresentationFormat>Presentación en pantalla (4:3)</PresentationFormat>
  <Paragraphs>45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¿Qué es POE?</vt:lpstr>
      <vt:lpstr>Hofstein y la indagación</vt:lpstr>
      <vt:lpstr>¿ Que se ha comprobado?</vt:lpstr>
      <vt:lpstr>Resultados de experimentación</vt:lpstr>
      <vt:lpstr>PALABRAS CLAVE</vt:lpstr>
      <vt:lpstr>LINK KAHOOT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JULISA SERNA REYES</cp:lastModifiedBy>
  <cp:revision>15</cp:revision>
  <dcterms:created xsi:type="dcterms:W3CDTF">2021-04-21T23:05:28Z</dcterms:created>
  <dcterms:modified xsi:type="dcterms:W3CDTF">2021-04-24T00:16:21Z</dcterms:modified>
</cp:coreProperties>
</file>