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Gutiérez" initials="PG" lastIdx="1" clrIdx="0">
    <p:extLst>
      <p:ext uri="{19B8F6BF-5375-455C-9EA6-DF929625EA0E}">
        <p15:presenceInfo xmlns:p15="http://schemas.microsoft.com/office/powerpoint/2012/main" userId="b1223519b64eb1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99FF33"/>
    <a:srgbClr val="FFFFCC"/>
    <a:srgbClr val="FF6699"/>
    <a:srgbClr val="FF5050"/>
    <a:srgbClr val="CC00CC"/>
    <a:srgbClr val="CC6600"/>
    <a:srgbClr val="66FF99"/>
    <a:srgbClr val="99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08" autoAdjust="0"/>
    <p:restoredTop sz="94660"/>
  </p:normalViewPr>
  <p:slideViewPr>
    <p:cSldViewPr snapToGrid="0">
      <p:cViewPr varScale="1">
        <p:scale>
          <a:sx n="54" d="100"/>
          <a:sy n="54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814483-101C-411A-93A9-03C31534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937BEC-F536-4BB2-8CFB-5C9899BFB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0C3B8-8899-4F6D-9813-3679E164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7886EC-56F5-4B67-B585-37BE61C6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01350-9A38-4BA6-BA9F-F3AD53DF5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437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8110EB-C9E0-49EE-BE3F-1C136EE21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BCC9C8-A776-4E67-9A73-B16B80D71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19C66E-AA8D-472B-9DCC-796AFCCE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BF3ADF-2E7C-45E5-930B-5AAE797E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DA18C6-46EB-420E-A9BE-3529359F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587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6B8573-9C89-4A8A-A960-34F55653B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F895FC-CF1A-4D4E-9E16-0358AD943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08738E-B9A9-4E14-B9F9-7662C6A1F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1BA3A3-9DDC-494E-93C2-F0BA9A97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EE88F-B7BA-4243-A392-3B2EFE4D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7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6815F-6CBA-4612-93F8-7A8B9A70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F5BD64-97F4-4828-831C-F8FB3965E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5DDAED-8A9D-4603-8C1D-363F0757F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996D95-BF2F-4ECB-9CAE-75DB202A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D9EF3-D5B2-4BAC-B3E1-024C74B76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8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A249F-3C37-4B68-B739-0648EA1E7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8D1449-7EC2-4242-BFF1-A48B7D90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7F3E1E-D74B-4258-8959-C5CF9453C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05F9A5-1736-4278-8DF0-6098EFCC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18848F-367D-4FE4-B815-57B07EE3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14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83A2E-BCCF-4D50-958A-CC87FD475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CDB721-3D31-41B4-B325-32E93B4F1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D3B1CF1-5C7C-4751-92AA-9A60D8549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E0F300-CA4F-4F46-A077-FF739AF6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B4953-63F9-4439-9247-BDB03DC7D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9D5BE5-6EB8-43DE-B258-E992AFF18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11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DD8F8-44CC-4B3F-AC10-DAB5CC64C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7D8E36-BF95-4EFD-B3D1-48EA0A8D2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DBAF02-7FCE-448B-808B-6F4128B3B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991818-CB74-4C70-944C-D0633CBBA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E7C4B2-9361-4ABA-846E-CA9C254A0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A35979-DC8F-472B-BA3E-D105BD8A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89873D-F3F2-4D64-9E72-49D5F35CC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3CB0D14-701F-408D-88E0-C8766CFD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55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96745-76A5-4AA0-A87B-5C6FA933B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210867-F0DC-4EFA-B76F-3BCC465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F8FD2C-28E1-43F2-A97F-7757F798D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78111B-5961-4DF6-9759-9F2CAD07E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98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816F3F-087D-4AA6-B310-61B39B54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40FA2F-88D9-44B1-B7AF-0F1AC259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71B1B71-28E1-446D-8F9E-7691C879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2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C88311-2F60-4632-B394-7DE18FD3E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E5FB56-FF8C-415C-8F41-73190DE37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9B2971-97B8-4D7F-AD3D-430EB3C3A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9735EB-C97C-481A-AEE1-E0E7DD34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8E3C57-D202-450E-957D-0744E094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FE8447-51AA-41E1-83D0-BEF38F96A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14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8B418-0DDE-4EC4-B61A-8215730CA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223ADE-E8C2-44C9-97E0-0C6BACC682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A00DFE-1B99-4A88-88A8-20E70750E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4EE751-9641-4F0C-A47A-CD886F62C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85F1925-81B4-4F30-AB55-9453D564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45F88C-C4B3-4E30-B90A-2C0F88075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89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F98B42-92FA-442F-9F6E-7C6C1E26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6BD0E7-70A4-419D-A7DE-9E6B711CE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69EE9A-3A6F-4299-ABAE-71D917378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9E561-9BD5-4A79-916F-88DBB6BF89EC}" type="datetimeFigureOut">
              <a:rPr lang="es-MX" smtClean="0"/>
              <a:t>27/04/2021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61612F-DECD-482C-9F28-3CEFC60CF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9A3097-ECAA-4FCD-9B49-6DE149E3E2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DE4F4-E9D5-4139-9182-D27295BB3E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423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utados.gob.mx/LeyesBiblio/ref/cpeum_per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05342EC-9D03-489E-A686-5679A2490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869" y="414814"/>
            <a:ext cx="722826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 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1">
            <a:extLst>
              <a:ext uri="{FF2B5EF4-FFF2-40B4-BE49-F238E27FC236}">
                <a16:creationId xmlns:a16="http://schemas.microsoft.com/office/drawing/2014/main" id="{54DF48BD-4E2D-4538-B01F-464078AEE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55439"/>
            <a:ext cx="2000250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1B4B2EA-73D9-4BE1-97FE-5DFAABE06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57" y="1548855"/>
            <a:ext cx="11821886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Bases legales y Normativas de la educación Básica.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Arturo Flores Rodríguez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UNIDAD 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“La educación como derecho: principios filosóficos, legales, normativos y éticos”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EVIDENCIA DE UNIDAD “A”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dirty="0">
                <a:ea typeface="Calibri" panose="020F0502020204030204" pitchFamily="34" charset="0"/>
                <a:cs typeface="Arial" panose="020B0604020202020204" pitchFamily="34" charset="0"/>
              </a:rPr>
              <a:t>Línea del Tiempo </a:t>
            </a:r>
            <a:endParaRPr kumimoji="0" lang="es-MX" altLang="es-MX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Competencias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3° “B”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Paola Arisbeth Gutiérrez Cisneros #6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Saltillo, Coahuila a </a:t>
            </a:r>
            <a:r>
              <a:rPr lang="es-MX" altLang="es-MX" sz="1600" dirty="0">
                <a:ea typeface="Calibri" panose="020F0502020204030204" pitchFamily="34" charset="0"/>
                <a:cs typeface="Arial" panose="020B0604020202020204" pitchFamily="34" charset="0"/>
              </a:rPr>
              <a:t>26</a:t>
            </a:r>
            <a:r>
              <a:rPr kumimoji="0" lang="es-MX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de abril del 2021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62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5E22680F-AE8A-4B51-9D67-FA63B4B1FFDB}"/>
              </a:ext>
            </a:extLst>
          </p:cNvPr>
          <p:cNvCxnSpPr>
            <a:cxnSpLocks/>
          </p:cNvCxnSpPr>
          <p:nvPr/>
        </p:nvCxnSpPr>
        <p:spPr>
          <a:xfrm>
            <a:off x="2642231" y="5319123"/>
            <a:ext cx="0" cy="547300"/>
          </a:xfrm>
          <a:prstGeom prst="line">
            <a:avLst/>
          </a:prstGeom>
          <a:ln w="76200">
            <a:solidFill>
              <a:srgbClr val="66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CF6DA8B8-9D4C-4949-9A20-CD71881F778E}"/>
              </a:ext>
            </a:extLst>
          </p:cNvPr>
          <p:cNvSpPr txBox="1"/>
          <p:nvPr/>
        </p:nvSpPr>
        <p:spPr>
          <a:xfrm>
            <a:off x="4728678" y="372877"/>
            <a:ext cx="2171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Línea del Tiempo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87354EE-C673-4AEC-8A69-C7D406408AF2}"/>
              </a:ext>
            </a:extLst>
          </p:cNvPr>
          <p:cNvSpPr/>
          <p:nvPr/>
        </p:nvSpPr>
        <p:spPr>
          <a:xfrm>
            <a:off x="1259586" y="4404311"/>
            <a:ext cx="669796" cy="338554"/>
          </a:xfrm>
          <a:prstGeom prst="rect">
            <a:avLst/>
          </a:prstGeom>
          <a:solidFill>
            <a:srgbClr val="CC66FF"/>
          </a:solidFill>
        </p:spPr>
        <p:txBody>
          <a:bodyPr wrap="squar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1917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7FEAD95-614C-49D3-B710-5DF0D5BE8598}"/>
              </a:ext>
            </a:extLst>
          </p:cNvPr>
          <p:cNvSpPr/>
          <p:nvPr/>
        </p:nvSpPr>
        <p:spPr>
          <a:xfrm>
            <a:off x="11393584" y="4362679"/>
            <a:ext cx="669796" cy="33855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E1F955F-2E5A-4C95-971F-0E783E0C2C27}"/>
              </a:ext>
            </a:extLst>
          </p:cNvPr>
          <p:cNvSpPr/>
          <p:nvPr/>
        </p:nvSpPr>
        <p:spPr>
          <a:xfrm>
            <a:off x="6580419" y="5842360"/>
            <a:ext cx="639919" cy="33855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1993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298CDCA-5F7C-4BDA-9ABD-BE949835F118}"/>
              </a:ext>
            </a:extLst>
          </p:cNvPr>
          <p:cNvSpPr/>
          <p:nvPr/>
        </p:nvSpPr>
        <p:spPr>
          <a:xfrm>
            <a:off x="2293733" y="5847253"/>
            <a:ext cx="639919" cy="338554"/>
          </a:xfrm>
          <a:prstGeom prst="rect">
            <a:avLst/>
          </a:prstGeom>
          <a:solidFill>
            <a:srgbClr val="6699FF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1934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451D7F2-77E8-4AC9-9C29-4149A71AC496}"/>
              </a:ext>
            </a:extLst>
          </p:cNvPr>
          <p:cNvSpPr/>
          <p:nvPr/>
        </p:nvSpPr>
        <p:spPr>
          <a:xfrm>
            <a:off x="3510388" y="4376503"/>
            <a:ext cx="639919" cy="338554"/>
          </a:xfrm>
          <a:prstGeom prst="rect">
            <a:avLst/>
          </a:prstGeom>
          <a:solidFill>
            <a:srgbClr val="9966FF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1946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B12808A-D649-496F-9553-7CCD53B53188}"/>
              </a:ext>
            </a:extLst>
          </p:cNvPr>
          <p:cNvSpPr/>
          <p:nvPr/>
        </p:nvSpPr>
        <p:spPr>
          <a:xfrm>
            <a:off x="4574865" y="5823190"/>
            <a:ext cx="639919" cy="338554"/>
          </a:xfrm>
          <a:prstGeom prst="rect">
            <a:avLst/>
          </a:prstGeom>
          <a:solidFill>
            <a:srgbClr val="33CCFF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F4EC628A-E604-4686-A7D5-2154EF80117C}"/>
              </a:ext>
            </a:extLst>
          </p:cNvPr>
          <p:cNvSpPr/>
          <p:nvPr/>
        </p:nvSpPr>
        <p:spPr>
          <a:xfrm>
            <a:off x="5656763" y="4328377"/>
            <a:ext cx="639919" cy="338554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1992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C1027295-3C59-4344-865C-BBCD574E838E}"/>
              </a:ext>
            </a:extLst>
          </p:cNvPr>
          <p:cNvSpPr/>
          <p:nvPr/>
        </p:nvSpPr>
        <p:spPr>
          <a:xfrm>
            <a:off x="7721865" y="4380284"/>
            <a:ext cx="639919" cy="338554"/>
          </a:xfrm>
          <a:prstGeom prst="rect">
            <a:avLst/>
          </a:prstGeom>
          <a:solidFill>
            <a:srgbClr val="66FF99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67C0AAC4-E5C5-46AE-B314-BDB3D192348A}"/>
              </a:ext>
            </a:extLst>
          </p:cNvPr>
          <p:cNvSpPr/>
          <p:nvPr/>
        </p:nvSpPr>
        <p:spPr>
          <a:xfrm>
            <a:off x="8887011" y="5687905"/>
            <a:ext cx="624658" cy="338554"/>
          </a:xfrm>
          <a:prstGeom prst="rect">
            <a:avLst/>
          </a:prstGeom>
          <a:solidFill>
            <a:srgbClr val="CC6600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4759C910-FF6F-4C86-9DD2-1E5870ACFF2B}"/>
              </a:ext>
            </a:extLst>
          </p:cNvPr>
          <p:cNvSpPr/>
          <p:nvPr/>
        </p:nvSpPr>
        <p:spPr>
          <a:xfrm>
            <a:off x="9786967" y="4347427"/>
            <a:ext cx="639919" cy="338554"/>
          </a:xfrm>
          <a:prstGeom prst="rect">
            <a:avLst/>
          </a:prstGeom>
          <a:solidFill>
            <a:srgbClr val="FF6699"/>
          </a:solidFill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5CAA1E9-23E8-415B-B8E7-C5EC25E8F518}"/>
              </a:ext>
            </a:extLst>
          </p:cNvPr>
          <p:cNvSpPr/>
          <p:nvPr/>
        </p:nvSpPr>
        <p:spPr>
          <a:xfrm>
            <a:off x="10667369" y="5697146"/>
            <a:ext cx="639919" cy="338554"/>
          </a:xfrm>
          <a:prstGeom prst="rect">
            <a:avLst/>
          </a:prstGeom>
          <a:solidFill>
            <a:srgbClr val="FFFFCC"/>
          </a:solidFill>
          <a:ln>
            <a:solidFill>
              <a:srgbClr val="FFFFCC"/>
            </a:solidFill>
          </a:ln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32BF0A62-BF13-478D-B58F-2FAAC8B96521}"/>
              </a:ext>
            </a:extLst>
          </p:cNvPr>
          <p:cNvSpPr/>
          <p:nvPr/>
        </p:nvSpPr>
        <p:spPr>
          <a:xfrm>
            <a:off x="0" y="534333"/>
            <a:ext cx="12192000" cy="3512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 una línea del tiempo considerando los siguientes criterios básicos.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Identifica los principales cambios que hemos experimentado en el sistema educativo de nuestro país con relación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 Artículo Tercero Constitucional y la Ley General de Educación.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Distingue los aspectos sociales, culturales, políticos, económicos, culturales, académicos y jurídicos nacionales e internacionales que dieron origen a los cambios.</a:t>
            </a:r>
            <a:r>
              <a:rPr lang="es-MX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algn="just">
              <a:lnSpc>
                <a:spcPct val="107000"/>
              </a:lnSpc>
            </a:pPr>
            <a:r>
              <a:rPr lang="es-MX" dirty="0"/>
              <a:t>• Contextualiza e identifica las convenciones, acuerdos, recomendaciones para mejorar los sistemas educativos.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Ubica las modalidades, servicios al igual que los principales indicadores educativos.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Identifica la información de distintas fuentes, incluida la línea de tiempo para elegir el tema de su reflexión.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83604079-34FB-4979-B85A-027899920365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594484" y="4742865"/>
            <a:ext cx="0" cy="547300"/>
          </a:xfrm>
          <a:prstGeom prst="line">
            <a:avLst/>
          </a:prstGeom>
          <a:ln w="76200">
            <a:solidFill>
              <a:srgbClr val="CC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157EEA76-FE96-4B68-9141-EB0112670F25}"/>
              </a:ext>
            </a:extLst>
          </p:cNvPr>
          <p:cNvCxnSpPr>
            <a:cxnSpLocks/>
          </p:cNvCxnSpPr>
          <p:nvPr/>
        </p:nvCxnSpPr>
        <p:spPr>
          <a:xfrm>
            <a:off x="3830348" y="4718838"/>
            <a:ext cx="0" cy="547300"/>
          </a:xfrm>
          <a:prstGeom prst="line">
            <a:avLst/>
          </a:prstGeom>
          <a:ln w="76200">
            <a:solidFill>
              <a:srgbClr val="99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79A15197-8E3D-4D3A-98CC-D893D0D4901E}"/>
              </a:ext>
            </a:extLst>
          </p:cNvPr>
          <p:cNvCxnSpPr>
            <a:cxnSpLocks/>
          </p:cNvCxnSpPr>
          <p:nvPr/>
        </p:nvCxnSpPr>
        <p:spPr>
          <a:xfrm>
            <a:off x="4901139" y="5295060"/>
            <a:ext cx="0" cy="547300"/>
          </a:xfrm>
          <a:prstGeom prst="line">
            <a:avLst/>
          </a:prstGeom>
          <a:ln w="76200">
            <a:solidFill>
              <a:srgbClr val="33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AE30D9C-91CC-46F3-976B-1758A2053F0D}"/>
              </a:ext>
            </a:extLst>
          </p:cNvPr>
          <p:cNvCxnSpPr>
            <a:cxnSpLocks/>
          </p:cNvCxnSpPr>
          <p:nvPr/>
        </p:nvCxnSpPr>
        <p:spPr>
          <a:xfrm>
            <a:off x="5969984" y="4666931"/>
            <a:ext cx="0" cy="547300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57A33FBF-C982-45C1-BF8A-D1DD0CD8578B}"/>
              </a:ext>
            </a:extLst>
          </p:cNvPr>
          <p:cNvCxnSpPr>
            <a:cxnSpLocks/>
          </p:cNvCxnSpPr>
          <p:nvPr/>
        </p:nvCxnSpPr>
        <p:spPr>
          <a:xfrm>
            <a:off x="6902237" y="5293982"/>
            <a:ext cx="0" cy="54730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1EDEABC1-B0C6-4746-97D4-83A062043A94}"/>
              </a:ext>
            </a:extLst>
          </p:cNvPr>
          <p:cNvSpPr/>
          <p:nvPr/>
        </p:nvSpPr>
        <p:spPr>
          <a:xfrm>
            <a:off x="361028" y="5866423"/>
            <a:ext cx="639919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s-MX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1857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732F546E-BE7B-4164-8949-C65427A1F488}"/>
              </a:ext>
            </a:extLst>
          </p:cNvPr>
          <p:cNvCxnSpPr>
            <a:cxnSpLocks/>
          </p:cNvCxnSpPr>
          <p:nvPr/>
        </p:nvCxnSpPr>
        <p:spPr>
          <a:xfrm>
            <a:off x="682846" y="5318045"/>
            <a:ext cx="0" cy="547300"/>
          </a:xfrm>
          <a:prstGeom prst="line">
            <a:avLst/>
          </a:prstGeom>
          <a:ln w="762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4AB47E57-16B0-4F49-A454-DBE1FF5B2BFD}"/>
              </a:ext>
            </a:extLst>
          </p:cNvPr>
          <p:cNvCxnSpPr>
            <a:cxnSpLocks/>
          </p:cNvCxnSpPr>
          <p:nvPr/>
        </p:nvCxnSpPr>
        <p:spPr>
          <a:xfrm>
            <a:off x="8020567" y="4710393"/>
            <a:ext cx="0" cy="547300"/>
          </a:xfrm>
          <a:prstGeom prst="line">
            <a:avLst/>
          </a:prstGeom>
          <a:ln w="7620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CD1D8B0A-48A2-46F3-B46B-D3FD60B19FB0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9199340" y="5277866"/>
            <a:ext cx="0" cy="410039"/>
          </a:xfrm>
          <a:prstGeom prst="line">
            <a:avLst/>
          </a:prstGeom>
          <a:ln w="762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62AC92E-69FF-4888-99C8-EA9CB5F9B4A2}"/>
              </a:ext>
            </a:extLst>
          </p:cNvPr>
          <p:cNvCxnSpPr>
            <a:cxnSpLocks/>
          </p:cNvCxnSpPr>
          <p:nvPr/>
        </p:nvCxnSpPr>
        <p:spPr>
          <a:xfrm>
            <a:off x="10106926" y="4691343"/>
            <a:ext cx="0" cy="547300"/>
          </a:xfrm>
          <a:prstGeom prst="line">
            <a:avLst/>
          </a:prstGeom>
          <a:ln w="76200">
            <a:solidFill>
              <a:srgbClr val="FF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0F4A0AB1-B3B3-4912-A6E6-6E0A40E47BBF}"/>
              </a:ext>
            </a:extLst>
          </p:cNvPr>
          <p:cNvCxnSpPr>
            <a:cxnSpLocks/>
          </p:cNvCxnSpPr>
          <p:nvPr/>
        </p:nvCxnSpPr>
        <p:spPr>
          <a:xfrm>
            <a:off x="10981178" y="5238643"/>
            <a:ext cx="0" cy="547300"/>
          </a:xfrm>
          <a:prstGeom prst="line">
            <a:avLst/>
          </a:prstGeom>
          <a:ln w="76200">
            <a:solidFill>
              <a:srgbClr val="FFFF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720A1E0F-73DF-4A68-8286-E2F186F0566A}"/>
              </a:ext>
            </a:extLst>
          </p:cNvPr>
          <p:cNvCxnSpPr>
            <a:cxnSpLocks/>
          </p:cNvCxnSpPr>
          <p:nvPr/>
        </p:nvCxnSpPr>
        <p:spPr>
          <a:xfrm>
            <a:off x="11728254" y="4691343"/>
            <a:ext cx="0" cy="54730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061A59E-8C28-4CC0-88CB-436DAB0C5553}"/>
              </a:ext>
            </a:extLst>
          </p:cNvPr>
          <p:cNvCxnSpPr/>
          <p:nvPr/>
        </p:nvCxnSpPr>
        <p:spPr>
          <a:xfrm>
            <a:off x="161925" y="5269919"/>
            <a:ext cx="11906250" cy="0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535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ondo para tu apunte digital | Pegatina de libro, Hoja de cuaderno, Papel  de escribir imprimible">
            <a:extLst>
              <a:ext uri="{FF2B5EF4-FFF2-40B4-BE49-F238E27FC236}">
                <a16:creationId xmlns:a16="http://schemas.microsoft.com/office/drawing/2014/main" id="{10E9DBA0-273E-4644-B821-B869032B2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9" t="5910" r="6239" b="1099"/>
          <a:stretch/>
        </p:blipFill>
        <p:spPr bwMode="auto">
          <a:xfrm rot="5400000">
            <a:off x="2669159" y="-2688235"/>
            <a:ext cx="6853680" cy="12192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lecha: pentágono 7">
            <a:extLst>
              <a:ext uri="{FF2B5EF4-FFF2-40B4-BE49-F238E27FC236}">
                <a16:creationId xmlns:a16="http://schemas.microsoft.com/office/drawing/2014/main" id="{C5938D37-6681-423A-8F9C-C9D82575E68A}"/>
              </a:ext>
            </a:extLst>
          </p:cNvPr>
          <p:cNvSpPr/>
          <p:nvPr/>
        </p:nvSpPr>
        <p:spPr>
          <a:xfrm>
            <a:off x="6186237" y="3151509"/>
            <a:ext cx="990600" cy="302437"/>
          </a:xfrm>
          <a:prstGeom prst="homePlate">
            <a:avLst/>
          </a:prstGeom>
          <a:solidFill>
            <a:srgbClr val="6699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15FFD0D-D99A-4712-8BB0-94A552E100AB}"/>
              </a:ext>
            </a:extLst>
          </p:cNvPr>
          <p:cNvSpPr/>
          <p:nvPr/>
        </p:nvSpPr>
        <p:spPr>
          <a:xfrm>
            <a:off x="142374" y="2541275"/>
            <a:ext cx="584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3° La enseñanza es libre; pero será laica la que se dé en los establecimientos oficiales de educación, lo mismo que la enseñanza primaria, elemental y superior que se imparta en los establecimientos particulares.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B2AC555-0DCD-4F65-BD7A-032AC18911B0}"/>
              </a:ext>
            </a:extLst>
          </p:cNvPr>
          <p:cNvSpPr/>
          <p:nvPr/>
        </p:nvSpPr>
        <p:spPr>
          <a:xfrm>
            <a:off x="328362" y="3187606"/>
            <a:ext cx="54483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La orientación que buscaba el articulo estaba planteada con la finalidad de que esta fuera gratuita y laica. Se buscaba evitar más disputas entre el estado y la iglesia, la cual buscaba dominar a partir del proceso educativo.</a:t>
            </a:r>
          </a:p>
          <a:p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Todo ello surgió a partir de una lucha entre conservadores y liberales.   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3D9AD95-1D04-49A0-9366-FCA1E5947194}"/>
              </a:ext>
            </a:extLst>
          </p:cNvPr>
          <p:cNvSpPr/>
          <p:nvPr/>
        </p:nvSpPr>
        <p:spPr>
          <a:xfrm>
            <a:off x="5986210" y="1576855"/>
            <a:ext cx="199525" cy="525775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A6BF1CE-8A4D-43CA-8E20-9B95E93A6691}"/>
              </a:ext>
            </a:extLst>
          </p:cNvPr>
          <p:cNvSpPr/>
          <p:nvPr/>
        </p:nvSpPr>
        <p:spPr>
          <a:xfrm>
            <a:off x="6205287" y="3268210"/>
            <a:ext cx="59626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"Artículo 3o. "La educación será socialista Y además de excluir toda doctrina religiosa combatirá el fanatismo y los prejuicios, para lo cual la escuela organizará sus enseñanzas y actividades en forma que permita crear en la juventud un concepto racional y exacto del universo y de la vida social.”</a:t>
            </a:r>
          </a:p>
          <a:p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Sigue fomentando la educación laica a partir de un carácter socialista.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Excluye cualquier aspecto religioso para favorecer la educación racional 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Busca transformar el pensamiento a partir del socialismo, para lograr una orientación científica y pedagógica al ámbito escolar.</a:t>
            </a:r>
          </a:p>
          <a:p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echa: pentágono 9">
            <a:extLst>
              <a:ext uri="{FF2B5EF4-FFF2-40B4-BE49-F238E27FC236}">
                <a16:creationId xmlns:a16="http://schemas.microsoft.com/office/drawing/2014/main" id="{988DC3C9-10EA-4A64-907D-1D0DD273ED54}"/>
              </a:ext>
            </a:extLst>
          </p:cNvPr>
          <p:cNvSpPr/>
          <p:nvPr/>
        </p:nvSpPr>
        <p:spPr>
          <a:xfrm flipH="1">
            <a:off x="4972050" y="4754349"/>
            <a:ext cx="990600" cy="316495"/>
          </a:xfrm>
          <a:prstGeom prst="homePlate">
            <a:avLst/>
          </a:prstGeom>
          <a:solidFill>
            <a:srgbClr val="9966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1946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15EE21E-B044-40FB-B14C-4149F2BA623E}"/>
              </a:ext>
            </a:extLst>
          </p:cNvPr>
          <p:cNvSpPr/>
          <p:nvPr/>
        </p:nvSpPr>
        <p:spPr>
          <a:xfrm>
            <a:off x="204537" y="5088767"/>
            <a:ext cx="5758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Menciona que la educación impartida, debe desarrollar de manera armónica todas las facultades del individuo.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fomenta el amor a la patria </a:t>
            </a:r>
          </a:p>
          <a:p>
            <a:pPr marL="171450" indent="-171450">
              <a:buFontTx/>
              <a:buChar char="-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fomenta la democracia como sistema de vida para el mejoramiento del pueblo en los aspectos económicos, social y cultural. 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lecha: pentágono 14">
            <a:extLst>
              <a:ext uri="{FF2B5EF4-FFF2-40B4-BE49-F238E27FC236}">
                <a16:creationId xmlns:a16="http://schemas.microsoft.com/office/drawing/2014/main" id="{BB6D6840-966B-43F3-AD6C-8FFC9B70EBCA}"/>
              </a:ext>
            </a:extLst>
          </p:cNvPr>
          <p:cNvSpPr/>
          <p:nvPr/>
        </p:nvSpPr>
        <p:spPr>
          <a:xfrm>
            <a:off x="6181224" y="5513814"/>
            <a:ext cx="990600" cy="302437"/>
          </a:xfrm>
          <a:prstGeom prst="homePlate">
            <a:avLst/>
          </a:prstGeom>
          <a:solidFill>
            <a:srgbClr val="33CC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1980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256216E2-72C4-4596-B7AF-4C44282DD76A}"/>
              </a:ext>
            </a:extLst>
          </p:cNvPr>
          <p:cNvSpPr/>
          <p:nvPr/>
        </p:nvSpPr>
        <p:spPr>
          <a:xfrm>
            <a:off x="6205287" y="5849285"/>
            <a:ext cx="56082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encuentra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abierto al interés general, busca el acrecimiento de la cultura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enfoca en la libertad que otorga a universidades para su completo manejo y administración general y de cada docente, 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Al igual que las anteriores se opone por completo a los prejuicios y fanatismos, con la finalidad de centrarse en las problemáticas que la sociedad presenta. </a:t>
            </a:r>
          </a:p>
        </p:txBody>
      </p:sp>
      <p:pic>
        <p:nvPicPr>
          <p:cNvPr id="2052" name="Picture 4" descr="Viejo Papel Rasgado PNG transparente - StickPNG">
            <a:extLst>
              <a:ext uri="{FF2B5EF4-FFF2-40B4-BE49-F238E27FC236}">
                <a16:creationId xmlns:a16="http://schemas.microsoft.com/office/drawing/2014/main" id="{EBBD07A2-14E0-4C66-9533-989021A21B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3" t="63635" r="4973" b="1"/>
          <a:stretch/>
        </p:blipFill>
        <p:spPr bwMode="auto">
          <a:xfrm>
            <a:off x="0" y="-57445"/>
            <a:ext cx="12192000" cy="188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CF0A5925-A265-447A-BA3E-03DCF1DDF7FC}"/>
              </a:ext>
            </a:extLst>
          </p:cNvPr>
          <p:cNvSpPr/>
          <p:nvPr/>
        </p:nvSpPr>
        <p:spPr>
          <a:xfrm rot="10800000">
            <a:off x="4972050" y="2413183"/>
            <a:ext cx="990600" cy="302437"/>
          </a:xfrm>
          <a:prstGeom prst="homePlate">
            <a:avLst/>
          </a:prstGeom>
          <a:solidFill>
            <a:srgbClr val="CC66FF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3274A88-4AAE-4BCE-88F5-07AF3C9ED322}"/>
              </a:ext>
            </a:extLst>
          </p:cNvPr>
          <p:cNvSpPr/>
          <p:nvPr/>
        </p:nvSpPr>
        <p:spPr>
          <a:xfrm>
            <a:off x="5218697" y="2420180"/>
            <a:ext cx="10106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1917. 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9AE4FA6-4E40-4B07-89E6-C399BC6C0A91}"/>
              </a:ext>
            </a:extLst>
          </p:cNvPr>
          <p:cNvSpPr txBox="1"/>
          <p:nvPr/>
        </p:nvSpPr>
        <p:spPr>
          <a:xfrm>
            <a:off x="2319964" y="-160895"/>
            <a:ext cx="78187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solidFill>
                  <a:schemeClr val="bg1"/>
                </a:solidFill>
                <a:latin typeface="Forte" panose="03060902040502070203" pitchFamily="66" charset="0"/>
              </a:rPr>
              <a:t>Cambios a lo largo </a:t>
            </a:r>
          </a:p>
          <a:p>
            <a:pPr algn="ctr"/>
            <a:r>
              <a:rPr lang="es-MX" sz="5400" dirty="0">
                <a:solidFill>
                  <a:schemeClr val="bg1"/>
                </a:solidFill>
                <a:latin typeface="Forte" panose="03060902040502070203" pitchFamily="66" charset="0"/>
              </a:rPr>
              <a:t>del tiempo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5D5CD59-BA5C-4C2C-A272-730D6E479466}"/>
              </a:ext>
            </a:extLst>
          </p:cNvPr>
          <p:cNvSpPr txBox="1"/>
          <p:nvPr/>
        </p:nvSpPr>
        <p:spPr>
          <a:xfrm>
            <a:off x="2208671" y="-177471"/>
            <a:ext cx="78187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latin typeface="Forte" panose="03060902040502070203" pitchFamily="66" charset="0"/>
              </a:rPr>
              <a:t>Cambios a lo largo </a:t>
            </a:r>
          </a:p>
          <a:p>
            <a:pPr algn="ctr"/>
            <a:r>
              <a:rPr lang="es-MX" sz="5400" dirty="0">
                <a:latin typeface="Forte" panose="03060902040502070203" pitchFamily="66" charset="0"/>
              </a:rPr>
              <a:t>del tiempo </a:t>
            </a:r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602B1765-1337-49E0-B8C3-7FA4E82EB8E7}"/>
              </a:ext>
            </a:extLst>
          </p:cNvPr>
          <p:cNvSpPr/>
          <p:nvPr/>
        </p:nvSpPr>
        <p:spPr>
          <a:xfrm>
            <a:off x="6181224" y="1794387"/>
            <a:ext cx="990600" cy="302437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1857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82191B1-D837-4BEF-BCDA-73502FB13E8C}"/>
              </a:ext>
            </a:extLst>
          </p:cNvPr>
          <p:cNvSpPr/>
          <p:nvPr/>
        </p:nvSpPr>
        <p:spPr>
          <a:xfrm>
            <a:off x="6230978" y="1980971"/>
            <a:ext cx="5735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              Artículo 3°. La enseñanza es libre. La ley determinará qué profesiones necesitan título para su ejercicio, y con qué requisitos se deben expedir.</a:t>
            </a:r>
            <a:endParaRPr lang="es-MX" sz="1200" b="1" dirty="0"/>
          </a:p>
        </p:txBody>
      </p:sp>
    </p:spTree>
    <p:extLst>
      <p:ext uri="{BB962C8B-B14F-4D97-AF65-F5344CB8AC3E}">
        <p14:creationId xmlns:p14="http://schemas.microsoft.com/office/powerpoint/2010/main" val="318839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ondo para tu apunte digital | Pegatina de libro, Hoja de cuaderno, Papel  de escribir imprimible">
            <a:extLst>
              <a:ext uri="{FF2B5EF4-FFF2-40B4-BE49-F238E27FC236}">
                <a16:creationId xmlns:a16="http://schemas.microsoft.com/office/drawing/2014/main" id="{10E9DBA0-273E-4644-B821-B869032B2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9" t="5911" r="6239"/>
          <a:stretch/>
        </p:blipFill>
        <p:spPr bwMode="auto">
          <a:xfrm rot="5400000">
            <a:off x="2669160" y="-2688234"/>
            <a:ext cx="685368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lecha: pentágono 7">
            <a:extLst>
              <a:ext uri="{FF2B5EF4-FFF2-40B4-BE49-F238E27FC236}">
                <a16:creationId xmlns:a16="http://schemas.microsoft.com/office/drawing/2014/main" id="{C5938D37-6681-423A-8F9C-C9D82575E68A}"/>
              </a:ext>
            </a:extLst>
          </p:cNvPr>
          <p:cNvSpPr/>
          <p:nvPr/>
        </p:nvSpPr>
        <p:spPr>
          <a:xfrm>
            <a:off x="6172200" y="554110"/>
            <a:ext cx="990600" cy="302437"/>
          </a:xfrm>
          <a:prstGeom prst="homePlate">
            <a:avLst/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1993</a:t>
            </a:r>
          </a:p>
        </p:txBody>
      </p:sp>
      <p:sp>
        <p:nvSpPr>
          <p:cNvPr id="3" name="Flecha: pentágono 2">
            <a:extLst>
              <a:ext uri="{FF2B5EF4-FFF2-40B4-BE49-F238E27FC236}">
                <a16:creationId xmlns:a16="http://schemas.microsoft.com/office/drawing/2014/main" id="{CF0A5925-A265-447A-BA3E-03DCF1DDF7FC}"/>
              </a:ext>
            </a:extLst>
          </p:cNvPr>
          <p:cNvSpPr/>
          <p:nvPr/>
        </p:nvSpPr>
        <p:spPr>
          <a:xfrm rot="10800000" flipV="1">
            <a:off x="5018672" y="15533"/>
            <a:ext cx="990600" cy="316493"/>
          </a:xfrm>
          <a:prstGeom prst="homePlate">
            <a:avLst/>
          </a:prstGeom>
          <a:solidFill>
            <a:srgbClr val="92D05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B2AC555-0DCD-4F65-BD7A-032AC18911B0}"/>
              </a:ext>
            </a:extLst>
          </p:cNvPr>
          <p:cNvSpPr/>
          <p:nvPr/>
        </p:nvSpPr>
        <p:spPr>
          <a:xfrm>
            <a:off x="328361" y="182725"/>
            <a:ext cx="55600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Educación socialista.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señala nuevamente el que la educación debe ser ajena a cualquier tipo de doctrina religiosa, su propósito es evitar la ignorancia y prejuicios, a partir del pensamiento critico/científico. 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Busca la mejora a partir de la convivencia entre la misma comunidad </a:t>
            </a:r>
          </a:p>
          <a:p>
            <a:pPr algn="just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3D9AD95-1D04-49A0-9366-FCA1E5947194}"/>
              </a:ext>
            </a:extLst>
          </p:cNvPr>
          <p:cNvSpPr/>
          <p:nvPr/>
        </p:nvSpPr>
        <p:spPr>
          <a:xfrm>
            <a:off x="5972175" y="-19076"/>
            <a:ext cx="237122" cy="685367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A6BF1CE-8A4D-43CA-8E20-9B95E93A6691}"/>
              </a:ext>
            </a:extLst>
          </p:cNvPr>
          <p:cNvSpPr/>
          <p:nvPr/>
        </p:nvSpPr>
        <p:spPr>
          <a:xfrm>
            <a:off x="6168693" y="651145"/>
            <a:ext cx="59626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"Artículo 3o. </a:t>
            </a:r>
            <a:r>
              <a:rPr lang="es-ES_tradnl" sz="1200" b="1" dirty="0">
                <a:latin typeface="Arial" panose="020B0604020202020204" pitchFamily="34" charset="0"/>
                <a:cs typeface="Arial" panose="020B0604020202020204" pitchFamily="34" charset="0"/>
              </a:rPr>
              <a:t>Todo individuo tiene derecho a recibir educación. El Estado -Federación, Estados y Municipios impartirá educación preescolar, primaria y secundaria. La educación primaria y la secundaria son obligatorias.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Garantiza la libertad de creencias, aun buscando desarrollar el amor a la patria, la justicia y la democracia.</a:t>
            </a:r>
          </a:p>
          <a:p>
            <a:pPr algn="just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-  Consideran la opinión de diversos agentes para establecer planes y programas </a:t>
            </a:r>
          </a:p>
        </p:txBody>
      </p:sp>
      <p:sp>
        <p:nvSpPr>
          <p:cNvPr id="10" name="Flecha: pentágono 9">
            <a:extLst>
              <a:ext uri="{FF2B5EF4-FFF2-40B4-BE49-F238E27FC236}">
                <a16:creationId xmlns:a16="http://schemas.microsoft.com/office/drawing/2014/main" id="{988DC3C9-10EA-4A64-907D-1D0DD273ED54}"/>
              </a:ext>
            </a:extLst>
          </p:cNvPr>
          <p:cNvSpPr/>
          <p:nvPr/>
        </p:nvSpPr>
        <p:spPr>
          <a:xfrm flipH="1">
            <a:off x="4981575" y="1861163"/>
            <a:ext cx="990600" cy="316495"/>
          </a:xfrm>
          <a:prstGeom prst="homePlate">
            <a:avLst/>
          </a:prstGeom>
          <a:solidFill>
            <a:srgbClr val="66FF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2002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15EE21E-B044-40FB-B14C-4149F2BA623E}"/>
              </a:ext>
            </a:extLst>
          </p:cNvPr>
          <p:cNvSpPr/>
          <p:nvPr/>
        </p:nvSpPr>
        <p:spPr>
          <a:xfrm>
            <a:off x="244395" y="1993233"/>
            <a:ext cx="5777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Articulo 3º.  Todo individuo tiene derecho a recibir educación. </a:t>
            </a:r>
          </a:p>
          <a:p>
            <a:pPr algn="just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El Estado –Federación, Estados, Distrito Federal y Municipios–, impartirá educación preescolar, primaria, secundaria y media superior. La educación preescolar, primaria y secundaria conforman la educación básica; ésta y la media superior serán obligatorias</a:t>
            </a:r>
          </a:p>
        </p:txBody>
      </p:sp>
      <p:sp>
        <p:nvSpPr>
          <p:cNvPr id="17" name="Flecha: pentágono 16">
            <a:extLst>
              <a:ext uri="{FF2B5EF4-FFF2-40B4-BE49-F238E27FC236}">
                <a16:creationId xmlns:a16="http://schemas.microsoft.com/office/drawing/2014/main" id="{0D316423-D763-4EC0-BC4F-A7ED37AA62D3}"/>
              </a:ext>
            </a:extLst>
          </p:cNvPr>
          <p:cNvSpPr/>
          <p:nvPr/>
        </p:nvSpPr>
        <p:spPr>
          <a:xfrm>
            <a:off x="6211553" y="2997517"/>
            <a:ext cx="990600" cy="302437"/>
          </a:xfrm>
          <a:prstGeom prst="homePlate">
            <a:avLst/>
          </a:prstGeom>
          <a:solidFill>
            <a:srgbClr val="CC66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</a:t>
            </a:r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3F92698F-B21E-4E90-91BE-9BE32583FB2E}"/>
              </a:ext>
            </a:extLst>
          </p:cNvPr>
          <p:cNvSpPr/>
          <p:nvPr/>
        </p:nvSpPr>
        <p:spPr>
          <a:xfrm flipH="1">
            <a:off x="5000625" y="3927971"/>
            <a:ext cx="990600" cy="316495"/>
          </a:xfrm>
          <a:prstGeom prst="homePlate">
            <a:avLst/>
          </a:prstGeom>
          <a:solidFill>
            <a:srgbClr val="FF6699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606956F1-1E93-460D-828E-2F132F21CF5C}"/>
              </a:ext>
            </a:extLst>
          </p:cNvPr>
          <p:cNvSpPr/>
          <p:nvPr/>
        </p:nvSpPr>
        <p:spPr>
          <a:xfrm>
            <a:off x="6218822" y="4791087"/>
            <a:ext cx="990600" cy="302437"/>
          </a:xfrm>
          <a:prstGeom prst="homePlate">
            <a:avLst/>
          </a:prstGeom>
          <a:solidFill>
            <a:srgbClr val="FFFFCC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</a:p>
        </p:txBody>
      </p:sp>
      <p:sp>
        <p:nvSpPr>
          <p:cNvPr id="20" name="Flecha: pentágono 19">
            <a:extLst>
              <a:ext uri="{FF2B5EF4-FFF2-40B4-BE49-F238E27FC236}">
                <a16:creationId xmlns:a16="http://schemas.microsoft.com/office/drawing/2014/main" id="{7BAED30E-EB53-4990-8373-FDDD5D1F4B0F}"/>
              </a:ext>
            </a:extLst>
          </p:cNvPr>
          <p:cNvSpPr/>
          <p:nvPr/>
        </p:nvSpPr>
        <p:spPr>
          <a:xfrm flipH="1">
            <a:off x="4991100" y="5716992"/>
            <a:ext cx="990600" cy="316495"/>
          </a:xfrm>
          <a:prstGeom prst="homePlate">
            <a:avLst/>
          </a:prstGeom>
          <a:solidFill>
            <a:srgbClr val="0070C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156AC70E-4238-43FB-9A53-E6A1B9CA928E}"/>
              </a:ext>
            </a:extLst>
          </p:cNvPr>
          <p:cNvSpPr/>
          <p:nvPr/>
        </p:nvSpPr>
        <p:spPr>
          <a:xfrm>
            <a:off x="6218822" y="3115308"/>
            <a:ext cx="59626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Se busca contar con escuelas mejor preparadas, para que la educación que se imparta, tendrá que fomenta la igualdad de derechos humanos, busca la equidad con respecto al proceso de enseñanza y aprendizaje.</a:t>
            </a:r>
          </a:p>
          <a:p>
            <a:pPr algn="just"/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5D3CD268-E482-4D4D-855C-D390730BA5ED}"/>
              </a:ext>
            </a:extLst>
          </p:cNvPr>
          <p:cNvSpPr/>
          <p:nvPr/>
        </p:nvSpPr>
        <p:spPr>
          <a:xfrm>
            <a:off x="328361" y="3971797"/>
            <a:ext cx="55600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La educación preescolar, primaria y secundaria conforman la 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educación Básica; esta y la media superior serán obligatorias.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busca garantiza fortalecer el respeto y valoración cultural, evitando las distinciones y generando igualdad de oportunidades. 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busca alentar al fortalecimiento y transmisión de nuestra cultura  </a:t>
            </a:r>
          </a:p>
          <a:p>
            <a:pPr algn="just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DF233DA-11B5-4087-9AA4-95F7AF01C1D5}"/>
              </a:ext>
            </a:extLst>
          </p:cNvPr>
          <p:cNvSpPr/>
          <p:nvPr/>
        </p:nvSpPr>
        <p:spPr>
          <a:xfrm>
            <a:off x="6323847" y="4914861"/>
            <a:ext cx="57693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Se introducen la calidad educativa como una obligación, de forma que se logre el aprendizaje de los educandos (tomando en cuenta aspectos como material, metodología e infraestructura de la institución) 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Se encuentra orientado al mejoramiento constante para el logro académico.</a:t>
            </a:r>
          </a:p>
          <a:p>
            <a:pPr algn="just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3AA989AD-58FC-4D29-8030-D1942285E1F3}"/>
              </a:ext>
            </a:extLst>
          </p:cNvPr>
          <p:cNvSpPr/>
          <p:nvPr/>
        </p:nvSpPr>
        <p:spPr>
          <a:xfrm>
            <a:off x="223709" y="6048164"/>
            <a:ext cx="5769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La actual reforma tiene un enfoque más humanista, e igualitario pues  se busca que esta sea laica, universal, inclusiva, pública y gratuita. </a:t>
            </a:r>
          </a:p>
          <a:p>
            <a:pPr algn="just"/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Al igual que las anteriores, busca desarrollar todas las facultades del ser humano, </a:t>
            </a:r>
          </a:p>
        </p:txBody>
      </p:sp>
    </p:spTree>
    <p:extLst>
      <p:ext uri="{BB962C8B-B14F-4D97-AF65-F5344CB8AC3E}">
        <p14:creationId xmlns:p14="http://schemas.microsoft.com/office/powerpoint/2010/main" val="316993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836D65F-FEE7-4F1C-A140-6502E5A40F9B}"/>
              </a:ext>
            </a:extLst>
          </p:cNvPr>
          <p:cNvSpPr txBox="1"/>
          <p:nvPr/>
        </p:nvSpPr>
        <p:spPr>
          <a:xfrm>
            <a:off x="3424989" y="288758"/>
            <a:ext cx="5342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Referencias Bibliográficas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6557830-CD6E-48CB-8B33-5C304651E6A6}"/>
              </a:ext>
            </a:extLst>
          </p:cNvPr>
          <p:cNvSpPr txBox="1"/>
          <p:nvPr/>
        </p:nvSpPr>
        <p:spPr>
          <a:xfrm>
            <a:off x="284746" y="750423"/>
            <a:ext cx="1162250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Barba, J. B. (2019). Artículo tercero Constitucional. Génesis, transformación y axiología. 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Revista mexicana de investigación educativa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(80), 287-316.</a:t>
            </a:r>
          </a:p>
          <a:p>
            <a:pPr marL="285750" indent="-285750">
              <a:buFontTx/>
              <a:buChar char="-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Núñez, J. M. J., &amp; Salinas, S. C. (2016). La Constitución de 1917 y su influencia en la educación nacional contemporánea. 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Argumentos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 29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(82), 43-67 . </a:t>
            </a:r>
          </a:p>
          <a:p>
            <a:pPr marL="285750" indent="-285750">
              <a:buFontTx/>
              <a:buChar char="-"/>
            </a:pPr>
            <a:r>
              <a:rPr lang="es-MX" dirty="0"/>
              <a:t>Reformas Constitucionales por Periodo Presidencial; </a:t>
            </a:r>
            <a:r>
              <a:rPr lang="es-MX" altLang="es-MX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http://www.diputados.gob.mx/LeyesBiblio/ref/cpeum_per.htm</a:t>
            </a: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dirty="0"/>
          </a:p>
          <a:p>
            <a:pPr algn="just"/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83067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1FB2D5A-DDE8-4D64-829A-868C6E8935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17343"/>
              </p:ext>
            </p:extLst>
          </p:nvPr>
        </p:nvGraphicFramePr>
        <p:xfrm>
          <a:off x="0" y="461665"/>
          <a:ext cx="12191999" cy="6396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693">
                  <a:extLst>
                    <a:ext uri="{9D8B030D-6E8A-4147-A177-3AD203B41FA5}">
                      <a16:colId xmlns:a16="http://schemas.microsoft.com/office/drawing/2014/main" val="3906311975"/>
                    </a:ext>
                  </a:extLst>
                </a:gridCol>
                <a:gridCol w="1735547">
                  <a:extLst>
                    <a:ext uri="{9D8B030D-6E8A-4147-A177-3AD203B41FA5}">
                      <a16:colId xmlns:a16="http://schemas.microsoft.com/office/drawing/2014/main" val="3911425655"/>
                    </a:ext>
                  </a:extLst>
                </a:gridCol>
                <a:gridCol w="1740238">
                  <a:extLst>
                    <a:ext uri="{9D8B030D-6E8A-4147-A177-3AD203B41FA5}">
                      <a16:colId xmlns:a16="http://schemas.microsoft.com/office/drawing/2014/main" val="214163838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2470888743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2873972795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1322069905"/>
                    </a:ext>
                  </a:extLst>
                </a:gridCol>
                <a:gridCol w="1728984">
                  <a:extLst>
                    <a:ext uri="{9D8B030D-6E8A-4147-A177-3AD203B41FA5}">
                      <a16:colId xmlns:a16="http://schemas.microsoft.com/office/drawing/2014/main" val="1520172169"/>
                    </a:ext>
                  </a:extLst>
                </a:gridCol>
              </a:tblGrid>
              <a:tr h="191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Aspecto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2693366855"/>
                  </a:ext>
                </a:extLst>
              </a:tr>
              <a:tr h="12028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Profundización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clara y sustancial del tema y muy buena cantidad de detalles.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clara y sustancial del tema y buena cantidad de detalles.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clara del tema y suficiente cantidad de detalles.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ambigua del tema,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algunos detalles que no clarifican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ambigua del tema,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se clarifican detalles del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 incorrecta del tema, sin detalles significativos o escasos.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8924672"/>
                  </a:ext>
                </a:extLst>
              </a:tr>
              <a:tr h="2029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Conceptualización de sucesos.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describe el 100 % de los eventos en la línea de tiempo y Los hechos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descritos son precisos en todos los eventos incluidos.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describe el 90 % de los eventos en la línea de tiempo y Los hechos descritos son precisos  en todos los eventos incluidos.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describe el 80 % de los eventos en la línea de tiempo y los hechos descritos son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precisos en casi todos los eventos incluidos.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describe el 80 % de los eventos en la línea de tiempo y los hechos descritos son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precisos en casi todos los eventos incluidos.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puede describir algunos eventos en la línea de tiempo pero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 buena parte de los hechos descritos son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imprecisos.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estudiante describir algunos eventos en la línea de tiempo pero  muchos de los hechos descritos son</a:t>
                      </a:r>
                      <a:b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imprecisos.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1886429866"/>
                  </a:ext>
                </a:extLst>
              </a:tr>
              <a:tr h="2971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Calidad de contenidos.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Incluye los eventos importantes e interesantes.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Todos los detalles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relevantes están incluidos, la redacción es correcta y comprensible.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Incluye los eventos importantes e interesantes.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Casi todos los detalles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relevantes están incluidos, la redacción es correcta y comprensible.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incluidos son importantes e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interesantes. Se omite uno o dos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principales. la comprensión de la información es complicada por falta o exceso de la misma.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incluidos son importantes e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interesantes. Sólo se omite tres o cuatro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principales. la comprensión de la información es deficiente por falta o exceso de la misma.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Algunos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incluidos son triviales y la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 parte delos eventos</a:t>
                      </a:r>
                      <a:b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relevantes se omiten, no hay lectura comprensible de la información presentada sobre 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mayoría de los eventos</a:t>
                      </a:r>
                      <a:b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incluidos son triviales y la</a:t>
                      </a:r>
                      <a:b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mayor parte delos eventos</a:t>
                      </a:r>
                      <a:b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relevantes se omiten, no hay lectura comprensible de la información presentada sobre el tema.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391068347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092A2C3-CB96-44EA-A9EF-73FB084569B9}"/>
              </a:ext>
            </a:extLst>
          </p:cNvPr>
          <p:cNvSpPr txBox="1"/>
          <p:nvPr/>
        </p:nvSpPr>
        <p:spPr>
          <a:xfrm>
            <a:off x="3596439" y="0"/>
            <a:ext cx="5342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Rúbrica </a:t>
            </a:r>
          </a:p>
        </p:txBody>
      </p:sp>
    </p:spTree>
    <p:extLst>
      <p:ext uri="{BB962C8B-B14F-4D97-AF65-F5344CB8AC3E}">
        <p14:creationId xmlns:p14="http://schemas.microsoft.com/office/powerpoint/2010/main" val="280686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62CDE1-A1A5-4284-924D-510BA46828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411936"/>
              </p:ext>
            </p:extLst>
          </p:nvPr>
        </p:nvGraphicFramePr>
        <p:xfrm>
          <a:off x="0" y="0"/>
          <a:ext cx="12191999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3158">
                  <a:extLst>
                    <a:ext uri="{9D8B030D-6E8A-4147-A177-3AD203B41FA5}">
                      <a16:colId xmlns:a16="http://schemas.microsoft.com/office/drawing/2014/main" val="1574728851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010533108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684918998"/>
                    </a:ext>
                  </a:extLst>
                </a:gridCol>
                <a:gridCol w="2071773">
                  <a:extLst>
                    <a:ext uri="{9D8B030D-6E8A-4147-A177-3AD203B41FA5}">
                      <a16:colId xmlns:a16="http://schemas.microsoft.com/office/drawing/2014/main" val="2687711351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3891443743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1107360815"/>
                    </a:ext>
                  </a:extLst>
                </a:gridCol>
                <a:gridCol w="1728984">
                  <a:extLst>
                    <a:ext uri="{9D8B030D-6E8A-4147-A177-3AD203B41FA5}">
                      <a16:colId xmlns:a16="http://schemas.microsoft.com/office/drawing/2014/main" val="3260601444"/>
                    </a:ext>
                  </a:extLst>
                </a:gridCol>
              </a:tblGrid>
              <a:tr h="10962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Aclaración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Sobre el tema.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excelentemente  organizado y claramente presentado así como de fácil seguimiento.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muy bien  organizado y presentado así como de fácil seguimiento.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bien  organizado y presentado, presenta algunas dificultades de seguimiento.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bien focalizado, pero 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suficientemente organizado.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regularmente focalizado, pero 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suficientemente organizado.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impreciso y poco claro, sin coherencia entre las partes que lo componen.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2805822726"/>
                  </a:ext>
                </a:extLst>
              </a:tr>
              <a:tr h="1434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Calidad del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sobresaliente y atractivo que cumple con los criterios de diseño de claridad y legibilidad.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atractiva que cumple con los criterios de claridad y legibilidad.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poco atractiva que cumple medianamente con los criterios de claridad y legibilidad.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simple que cumple medianamente con los criterios de claridad y legibilidad.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mal planteada que no cumple deficientemente con los criterios de claridad y legibilidad.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de tiempo mal planteada que no cumple con los criterios de diseño claridad y legibilidad.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4253602427"/>
                  </a:ext>
                </a:extLst>
              </a:tr>
              <a:tr h="13187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Lectura 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línea de tiempo se facilita la lectura. La complementación de la información en cada evento es excelente.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línea de tiempo se facilita la lectura. La complementación de la información en cada evento es muy buena.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línea de tiempo se facilita la lectura. Hay poca complementación de la información en cada evento.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línea de tiempo no permite una lectura ágil y comprensible hay poca complementación de la información en cada evento.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línea de tiempo no permite una lectura ágil y comprensible hay muy poca complementación de la información en cada evento.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línea de tiempo no facilita la lectura ágil y comprensible falta complementación de la información en cada evento.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2296945743"/>
                  </a:ext>
                </a:extLst>
              </a:tr>
              <a:tr h="3008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Propios de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Línea tiempo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con una fecha de inicio y una fecha final, las escalas 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proporcionales y cada evento ha sido representado con una frase o imagen que dan una clara idea del evento en cuestión.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con una fecha de inicio y una fecha final, las escalas no son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proporcionales y cada evento ha sido representado con una frase o imagen del evento en cuestión.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con fecha de inicio y una fecha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final, las escalas son proporcionales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pero los eventos no han sido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acompañados de frases o imágenes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ejemplifiquen el evento 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con fecha de inicio y una fecha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final, las escalas no son proporcionales pero los eventos no han sido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acompañados de frases o imágenes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ejemplifiquen el evento 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cuestión.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hay fecha de inicio o fecha final, algunas escalas de tiempo donde se marquen eventos importantes y las imágenes o frases no son coherentes con el tema en cuestión.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hay fecha de inicio o fecha final, sin escalas de tiempo donde se marquen eventos importantes y las imágenes o frases no son coherentes con el tema en cuestión.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2013507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927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DB97F0-D839-4BDF-8FE7-2FDB4AC279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90325"/>
              </p:ext>
            </p:extLst>
          </p:nvPr>
        </p:nvGraphicFramePr>
        <p:xfrm>
          <a:off x="0" y="0"/>
          <a:ext cx="12191999" cy="1638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3693">
                  <a:extLst>
                    <a:ext uri="{9D8B030D-6E8A-4147-A177-3AD203B41FA5}">
                      <a16:colId xmlns:a16="http://schemas.microsoft.com/office/drawing/2014/main" val="1815810234"/>
                    </a:ext>
                  </a:extLst>
                </a:gridCol>
                <a:gridCol w="1735547">
                  <a:extLst>
                    <a:ext uri="{9D8B030D-6E8A-4147-A177-3AD203B41FA5}">
                      <a16:colId xmlns:a16="http://schemas.microsoft.com/office/drawing/2014/main" val="3545066151"/>
                    </a:ext>
                  </a:extLst>
                </a:gridCol>
                <a:gridCol w="1740238">
                  <a:extLst>
                    <a:ext uri="{9D8B030D-6E8A-4147-A177-3AD203B41FA5}">
                      <a16:colId xmlns:a16="http://schemas.microsoft.com/office/drawing/2014/main" val="410254858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258312391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1397490022"/>
                    </a:ext>
                  </a:extLst>
                </a:gridCol>
                <a:gridCol w="1741179">
                  <a:extLst>
                    <a:ext uri="{9D8B030D-6E8A-4147-A177-3AD203B41FA5}">
                      <a16:colId xmlns:a16="http://schemas.microsoft.com/office/drawing/2014/main" val="4252155884"/>
                    </a:ext>
                  </a:extLst>
                </a:gridCol>
                <a:gridCol w="1728984">
                  <a:extLst>
                    <a:ext uri="{9D8B030D-6E8A-4147-A177-3AD203B41FA5}">
                      <a16:colId xmlns:a16="http://schemas.microsoft.com/office/drawing/2014/main" val="1313106481"/>
                    </a:ext>
                  </a:extLst>
                </a:gridCol>
              </a:tblGrid>
              <a:tr h="107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la línea 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selección de los colores y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tipografía usada fueron atractivas y permiten una correcta visualización de la línea de tiempo.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selección de los colores y 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tipografía usada  permiten una correcta visualización de la línea de tiempo pero fueron poco atractivas.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colores y la tipografía usada permiten una correcta visualización de la línea de tiempo.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colores y la tipografía usada dificultan permiten una correcta visualización de la línea de tiempo.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 colores y la tipografía usada no permiten una correcta visualización de la línea de tiempo.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abusó del uso de colores y tipografías.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336087099"/>
                  </a:ext>
                </a:extLst>
              </a:tr>
              <a:tr h="133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Ortografía y redacción.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errores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errores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 errores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errores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errores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o más errores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199" marR="19199" marT="0" marB="0"/>
                </a:tc>
                <a:extLst>
                  <a:ext uri="{0D108BD9-81ED-4DB2-BD59-A6C34878D82A}">
                    <a16:rowId xmlns:a16="http://schemas.microsoft.com/office/drawing/2014/main" val="202525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79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2124</Words>
  <Application>Microsoft Office PowerPoint</Application>
  <PresentationFormat>Panorámica</PresentationFormat>
  <Paragraphs>202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Forte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33</cp:revision>
  <dcterms:created xsi:type="dcterms:W3CDTF">2021-04-26T12:53:37Z</dcterms:created>
  <dcterms:modified xsi:type="dcterms:W3CDTF">2021-04-27T06:02:01Z</dcterms:modified>
</cp:coreProperties>
</file>