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57" r:id="rId3"/>
    <p:sldId id="258" r:id="rId4"/>
    <p:sldId id="270" r:id="rId5"/>
    <p:sldId id="274" r:id="rId6"/>
    <p:sldId id="273" r:id="rId7"/>
    <p:sldId id="276" r:id="rId8"/>
    <p:sldId id="275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5AB"/>
    <a:srgbClr val="FF9999"/>
    <a:srgbClr val="FF0066"/>
    <a:srgbClr val="009999"/>
    <a:srgbClr val="FA5A2E"/>
    <a:srgbClr val="FF6600"/>
    <a:srgbClr val="75F030"/>
    <a:srgbClr val="00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>
        <p:scale>
          <a:sx n="71" d="100"/>
          <a:sy n="71" d="100"/>
        </p:scale>
        <p:origin x="-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07B3-142A-4F3E-97C8-C14B37355FAD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5770-B44C-4D08-9FB3-03530BDA6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38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5770-B44C-4D08-9FB3-03530BDA65F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11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50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4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5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46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27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14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29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5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29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6B7E-0B2C-44A4-9F48-716A9B6904EB}" type="datetimeFigureOut">
              <a:rPr lang="es-MX" smtClean="0"/>
              <a:t>26/04/2021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215B-09AB-4E20-BC65-1B234B387B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9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858" y="206048"/>
            <a:ext cx="8471647" cy="65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23" t="18285" r="24795" b="9567"/>
          <a:stretch/>
        </p:blipFill>
        <p:spPr>
          <a:xfrm>
            <a:off x="0" y="0"/>
            <a:ext cx="12390120" cy="67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40" t="18750" r="25403" b="56875"/>
          <a:stretch/>
        </p:blipFill>
        <p:spPr>
          <a:xfrm>
            <a:off x="76200" y="213360"/>
            <a:ext cx="121158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F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" y="178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LINEA DEL TIEMPO</a:t>
            </a:r>
            <a:endParaRPr lang="es-MX" sz="5400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Flecha izquierda 14"/>
          <p:cNvSpPr/>
          <p:nvPr/>
        </p:nvSpPr>
        <p:spPr>
          <a:xfrm>
            <a:off x="2845977" y="3526006"/>
            <a:ext cx="9346023" cy="45459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1578684" y="2853411"/>
            <a:ext cx="1717723" cy="1630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1445364" y="2672428"/>
            <a:ext cx="2046640" cy="19924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211526" y="3277029"/>
            <a:ext cx="911160" cy="87383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6369634" y="3402394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Conector recto 20"/>
          <p:cNvCxnSpPr/>
          <p:nvPr/>
        </p:nvCxnSpPr>
        <p:spPr>
          <a:xfrm>
            <a:off x="6669343" y="1754069"/>
            <a:ext cx="18743" cy="445305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465473" y="1253339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1857</a:t>
            </a:r>
            <a:endParaRPr lang="es-MX" sz="88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947882" y="4483890"/>
            <a:ext cx="1825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1917</a:t>
            </a:r>
            <a:endParaRPr lang="es-MX" sz="88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893406" y="1238498"/>
            <a:ext cx="2162478" cy="1828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685158" y="4806715"/>
            <a:ext cx="534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entury Gothic" panose="020B0502020202020204" pitchFamily="34" charset="0"/>
              </a:rPr>
              <a:t>El presidente Ignacio Comonfort a través de Constitución mexicana establece que: ¡ Toda enseñanza es libre! 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7" y="2672427"/>
            <a:ext cx="2045256" cy="1993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CuadroTexto 31"/>
          <p:cNvSpPr txBox="1"/>
          <p:nvPr/>
        </p:nvSpPr>
        <p:spPr>
          <a:xfrm>
            <a:off x="9254943" y="1018954"/>
            <a:ext cx="29087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Modificación Venustiano Carranza:</a:t>
            </a:r>
          </a:p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La enseña es libre, pero será laica para que se de en los establecimientos oficiales de la educación.</a:t>
            </a:r>
          </a:p>
          <a:p>
            <a:endParaRPr lang="es-MX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43" y="1272447"/>
            <a:ext cx="2055204" cy="1794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CuadroTexto 33"/>
          <p:cNvSpPr txBox="1"/>
          <p:nvPr/>
        </p:nvSpPr>
        <p:spPr>
          <a:xfrm>
            <a:off x="9002246" y="4523093"/>
            <a:ext cx="2858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Acceso a la educación gratuita para todos los ciudadanos.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78629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221111" y="1406013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1934</a:t>
            </a:r>
            <a:endParaRPr lang="es-MX" sz="8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77257" y="995642"/>
            <a:ext cx="18743" cy="5222278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538039" y="4193436"/>
            <a:ext cx="2266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1946</a:t>
            </a:r>
            <a:endParaRPr lang="es-MX" sz="8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382000" y="225231"/>
            <a:ext cx="3881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Miguel Alemán </a:t>
            </a:r>
          </a:p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2da reforma</a:t>
            </a:r>
          </a:p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La rectificación nacionalista</a:t>
            </a:r>
          </a:p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“La educación que imparta el estado tendera a desarrollar armónicamente todas las facultades del ser humano, fomentaría el amor a la patria y la conciencia de la solidaridad.</a:t>
            </a:r>
          </a:p>
          <a:p>
            <a:endParaRPr lang="es-ES" dirty="0" smtClean="0"/>
          </a:p>
          <a:p>
            <a:endParaRPr lang="es-MX" dirty="0"/>
          </a:p>
        </p:txBody>
      </p:sp>
      <p:sp>
        <p:nvSpPr>
          <p:cNvPr id="23" name="AutoShape 2" descr="Venustiano Carranza; ¿por qué lo asesinaron?"/>
          <p:cNvSpPr>
            <a:spLocks noChangeAspect="1" noChangeArrowheads="1"/>
          </p:cNvSpPr>
          <p:nvPr/>
        </p:nvSpPr>
        <p:spPr bwMode="auto">
          <a:xfrm>
            <a:off x="1530675" y="3606781"/>
            <a:ext cx="4267853" cy="38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400" b="1" dirty="0" smtClean="0">
                <a:latin typeface="Century Gothic" panose="020B0502020202020204" pitchFamily="34" charset="0"/>
              </a:rPr>
              <a:t>Lázaro Cárdenas del Río</a:t>
            </a:r>
          </a:p>
          <a:p>
            <a:pPr algn="ctr"/>
            <a:r>
              <a:rPr lang="es-ES" sz="2400" b="1" dirty="0" smtClean="0">
                <a:latin typeface="Century Gothic" panose="020B0502020202020204" pitchFamily="34" charset="0"/>
              </a:rPr>
              <a:t>1era Reforma</a:t>
            </a:r>
          </a:p>
          <a:p>
            <a:pPr algn="ctr"/>
            <a:endParaRPr lang="es-ES" sz="2400" b="1" dirty="0">
              <a:latin typeface="Century Gothic" panose="020B0502020202020204" pitchFamily="34" charset="0"/>
            </a:endParaRPr>
          </a:p>
          <a:p>
            <a:pPr algn="ctr"/>
            <a:r>
              <a:rPr lang="es-ES" sz="2400" b="1" dirty="0" smtClean="0">
                <a:latin typeface="Century Gothic" panose="020B0502020202020204" pitchFamily="34" charset="0"/>
              </a:rPr>
              <a:t>La educación que impartirá el estado seria socialista, proporcionando una cultura basada en la verdad científica. 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24" name="AutoShape 4" descr="Venustiano Carranza; ¿por qué lo asesinaron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307975" y="2129287"/>
            <a:ext cx="1735709" cy="17651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" y="2032357"/>
            <a:ext cx="2009655" cy="1958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Elipse 28"/>
          <p:cNvSpPr/>
          <p:nvPr/>
        </p:nvSpPr>
        <p:spPr>
          <a:xfrm>
            <a:off x="5798527" y="2852563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489637" y="2370312"/>
            <a:ext cx="1818982" cy="17736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18" y="2220669"/>
            <a:ext cx="1895182" cy="207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07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93143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3942" y="897923"/>
            <a:ext cx="2126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1980</a:t>
            </a:r>
            <a:endParaRPr lang="es-MX" sz="8800" b="1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77257" y="995642"/>
            <a:ext cx="18743" cy="445305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0" y="2483225"/>
            <a:ext cx="1625568" cy="1419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79784" y="2910616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60326" y="2248568"/>
            <a:ext cx="1559577" cy="13163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509283" y="3903061"/>
            <a:ext cx="2261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1992</a:t>
            </a:r>
            <a:endParaRPr lang="es-MX" sz="8800" b="1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49331" y="3622315"/>
            <a:ext cx="5273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José López Portillo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3era reforma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“Se estableció dotar la autonomía a las universidades y demás instituciones de educación superior, dándoles la facultad y la responsabilidad de gobernarse así mismas, con la condición de educar, investigar y difundir la cultura”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862018" y="376688"/>
            <a:ext cx="3066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Carlos Salinas de Gortari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4ta Reforma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“La educación que imparta el estado será laica buscando evitar que la educación oficial privilegié promueva el profesar una religión”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473"/>
            <a:ext cx="1667885" cy="1755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28" y="2021573"/>
            <a:ext cx="1894914" cy="1788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2960597" y="840523"/>
            <a:ext cx="2776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Aporta la libertad en cuanto a planes y programas de cada universidad, permitiendo su autonomía y así cumplir sus necesidades.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184228" y="3394917"/>
            <a:ext cx="212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Cumplir con los programas oficiales.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70945" y="4480317"/>
            <a:ext cx="2702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Los planteles particulares debían lucha contra la ignorancia y sus efectos, las servidumbres, los fanatismos y los prejuicios.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2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93143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354914" y="343904"/>
            <a:ext cx="2876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1993</a:t>
            </a:r>
            <a:endParaRPr lang="es-MX" sz="11500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21672" y="2483225"/>
            <a:ext cx="1403895" cy="12568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465424" y="3506252"/>
            <a:ext cx="4765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Carlos Salinas de Gortari 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5ta Reforma</a:t>
            </a:r>
          </a:p>
          <a:p>
            <a:pPr algn="ctr"/>
            <a:endParaRPr lang="es-ES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s-E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Obligatoriedad de primaria y secundaria.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estado atendería todas las modalidades educativas incluyendo la educación superior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523018" y="852009"/>
            <a:ext cx="4100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Ley general de educación </a:t>
            </a:r>
          </a:p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 Todos los habitantes del país deben cursar la educación preescolar, la primaria y la secundaria. </a:t>
            </a:r>
            <a:endParaRPr lang="es-MX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" y="1823509"/>
            <a:ext cx="2409321" cy="2454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8431306" y="3630706"/>
            <a:ext cx="2958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Desarrollar armónicamente todas las facultades del ser humano y se fomentará el amor a la patria y la conciencia de la solidaridad internacional, en la </a:t>
            </a:r>
            <a:r>
              <a:rPr lang="es-ES" b="1" dirty="0" err="1" smtClean="0">
                <a:latin typeface="Century Gothic" panose="020B0502020202020204" pitchFamily="34" charset="0"/>
              </a:rPr>
              <a:t>indpendencia</a:t>
            </a:r>
            <a:r>
              <a:rPr lang="es-ES" b="1" dirty="0" smtClean="0">
                <a:latin typeface="Century Gothic" panose="020B0502020202020204" pitchFamily="34" charset="0"/>
              </a:rPr>
              <a:t> y en la justicia.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8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93143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33339" y="668359"/>
            <a:ext cx="2292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2002</a:t>
            </a:r>
            <a:endParaRPr lang="es-MX" sz="8800" b="1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77257" y="995642"/>
            <a:ext cx="18743" cy="445305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0" y="2483225"/>
            <a:ext cx="1625568" cy="1419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79784" y="2910616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60326" y="2248568"/>
            <a:ext cx="1559577" cy="13163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56411" y="3809847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accent4"/>
                </a:solidFill>
                <a:latin typeface="Agency FB" panose="020B0503020202020204" pitchFamily="34" charset="0"/>
              </a:rPr>
              <a:t>2011</a:t>
            </a:r>
            <a:endParaRPr lang="es-MX" sz="8800" b="1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857866" y="3488713"/>
            <a:ext cx="4207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Vicente Fox Quezada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6ta Reforma</a:t>
            </a:r>
          </a:p>
          <a:p>
            <a:pPr algn="ctr"/>
            <a:endParaRPr lang="es-E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Reconocimiento del derecho a la educación desde preescolar hasta media superior.</a:t>
            </a:r>
          </a:p>
          <a:p>
            <a:pPr algn="ctr"/>
            <a:endParaRPr lang="es-ES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El poder ejecutivo determinará los planes y programas de estudio de la educación básica y normal de toda la república.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905499" y="330821"/>
            <a:ext cx="2898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Felipe Calderón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7ma Reforma</a:t>
            </a:r>
          </a:p>
          <a:p>
            <a:pPr algn="ctr"/>
            <a:endParaRPr lang="es-E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Una de las finalidades de la educación que imparta el Estado mexicano deberá ser el respeto a los derechos humanos.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3" y="2329778"/>
            <a:ext cx="1898072" cy="2018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236" y="2046956"/>
            <a:ext cx="2001756" cy="1719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2227435" y="485781"/>
            <a:ext cx="268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Apoyar la investigación científica y tecnológica.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57126" y="1900509"/>
            <a:ext cx="221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Lucha contra la ignorancia y sus efectos.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239956" y="3533723"/>
            <a:ext cx="229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Educación de calidad.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239956" y="4348456"/>
            <a:ext cx="2297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Presenta la modificación de los planes y programas basándose en el respeto a los derechos humanos.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93143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33795" y="681716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9999"/>
                </a:solidFill>
                <a:latin typeface="Agency FB" panose="020B0503020202020204" pitchFamily="34" charset="0"/>
              </a:rPr>
              <a:t>2012</a:t>
            </a:r>
            <a:endParaRPr lang="es-MX" sz="8800" b="1" dirty="0">
              <a:solidFill>
                <a:srgbClr val="FF9999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77257" y="995642"/>
            <a:ext cx="18743" cy="445305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0" y="2483225"/>
            <a:ext cx="1625568" cy="1419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79784" y="2910616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60326" y="2248568"/>
            <a:ext cx="1559577" cy="13163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56411" y="3809847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9999"/>
                </a:solidFill>
                <a:latin typeface="Agency FB" panose="020B0503020202020204" pitchFamily="34" charset="0"/>
              </a:rPr>
              <a:t>2013</a:t>
            </a:r>
            <a:endParaRPr lang="es-MX" sz="8800" b="1" dirty="0">
              <a:solidFill>
                <a:srgbClr val="FF9999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11585" y="3637949"/>
            <a:ext cx="3862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Felipe Calderón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8va Reforma</a:t>
            </a:r>
          </a:p>
          <a:p>
            <a:pPr algn="ctr"/>
            <a:endParaRPr lang="es-E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 educación Media Superior como obligatoria y pasó a ser responsabilidad del estado. 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343980" y="239639"/>
            <a:ext cx="3605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Enrique Peña Nieto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9na Reforma</a:t>
            </a:r>
          </a:p>
          <a:p>
            <a:pPr algn="ctr"/>
            <a:endParaRPr lang="es-E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Restablece como objetivo la calidad educativa y reconocer la rectoría del estado en cuanto a la creación de planes y programas para la educación básica y normal.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" y="2381886"/>
            <a:ext cx="1997116" cy="1680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61" y="1983266"/>
            <a:ext cx="1969842" cy="1826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9628909" y="3809847"/>
            <a:ext cx="232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Contempla la identidad cultural de nuestro país para la igualdad.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37094" y="5243908"/>
            <a:ext cx="305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Respeto a la inclusión a la diversidad, armonía, democracia y autonomía. 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71401" y="174901"/>
            <a:ext cx="310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Se fortalece el aprecio y el respeto por la diversidad, evitando privilegios de raza, religión o sexo por los individuos.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9129" y="5580529"/>
            <a:ext cx="450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Se promovió y atendió todos los tipos de modalidades educativas.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25523" y="1872512"/>
            <a:ext cx="3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Se implementan recursos necesarias para infraestructura de la educación media superior.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0" y="3193143"/>
            <a:ext cx="12192000" cy="290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206960" y="1342518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CB35AB"/>
                </a:solidFill>
                <a:latin typeface="Agency FB" panose="020B0503020202020204" pitchFamily="34" charset="0"/>
              </a:rPr>
              <a:t>2016</a:t>
            </a:r>
            <a:endParaRPr lang="es-MX" sz="8800" b="1" dirty="0">
              <a:solidFill>
                <a:srgbClr val="CB35AB"/>
              </a:solidFill>
              <a:latin typeface="Agency FB" panose="020B05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77257" y="995642"/>
            <a:ext cx="18743" cy="445305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233765" y="2483225"/>
            <a:ext cx="1625568" cy="1419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79784" y="2910616"/>
            <a:ext cx="594945" cy="6231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60326" y="2248568"/>
            <a:ext cx="1559577" cy="13163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48340" y="3932089"/>
            <a:ext cx="1983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CB35AB"/>
                </a:solidFill>
                <a:latin typeface="Agency FB" panose="020B0503020202020204" pitchFamily="34" charset="0"/>
              </a:rPr>
              <a:t>2019</a:t>
            </a:r>
            <a:endParaRPr lang="es-MX" sz="8800" b="1" dirty="0">
              <a:solidFill>
                <a:srgbClr val="CB35AB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2240" y="3809847"/>
            <a:ext cx="5452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Enrique Peña Nieto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10ma Reforma</a:t>
            </a:r>
          </a:p>
          <a:p>
            <a:pPr algn="ctr"/>
            <a:endParaRPr lang="es-E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Reconocimiento de la ciudad de México como parte del estado por lo que tendrá que garantizar la educación.</a:t>
            </a:r>
          </a:p>
          <a:p>
            <a:pPr algn="ctr"/>
            <a:endParaRPr lang="es-E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Las leyes para distribuir la función social educativa debe ser expedida para la Federación, las entidades federativas y municipios.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419903" y="492260"/>
            <a:ext cx="3712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Andrés Manuel López Obrador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11va Reforma</a:t>
            </a:r>
          </a:p>
          <a:p>
            <a:pPr algn="ctr"/>
            <a:endParaRPr lang="es-ES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Enfoque de derechos humanos.</a:t>
            </a:r>
          </a:p>
          <a:p>
            <a:pPr algn="ctr"/>
            <a:endParaRPr lang="es-ES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Priorizar el interés superior de las niñas, niños y adolescentes en servicios educativos.</a:t>
            </a:r>
          </a:p>
          <a:p>
            <a:pPr algn="ctr"/>
            <a:endParaRPr lang="es-E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Revalorización del magisterio. </a:t>
            </a:r>
            <a:endParaRPr lang="es-MX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260" y="2124854"/>
            <a:ext cx="1936644" cy="176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8" y="2242378"/>
            <a:ext cx="2275714" cy="1749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9320256" y="3383870"/>
            <a:ext cx="2635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Se reconoce la contribución en la sociedad por parte de maestras y maestros considerándolos como agentes fundamentales en procesos educativos</a:t>
            </a:r>
            <a:r>
              <a:rPr lang="es-ES" dirty="0" smtClean="0"/>
              <a:t>.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690135" y="5233546"/>
            <a:ext cx="203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La creación del sistema nacional de mejora continua.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9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420" t="18542" r="25169" b="8126"/>
          <a:stretch/>
        </p:blipFill>
        <p:spPr>
          <a:xfrm>
            <a:off x="137160" y="137158"/>
            <a:ext cx="12054840" cy="67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638</Words>
  <Application>Microsoft Office PowerPoint</Application>
  <PresentationFormat>Panorámica</PresentationFormat>
  <Paragraphs>88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Century Gothic</vt:lpstr>
      <vt:lpstr>Tema de Office</vt:lpstr>
      <vt:lpstr>Presentación de PowerPoint</vt:lpstr>
      <vt:lpstr>LINEA DEL TIEMPO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Flores</dc:creator>
  <cp:lastModifiedBy>Paulina Flores</cp:lastModifiedBy>
  <cp:revision>25</cp:revision>
  <dcterms:created xsi:type="dcterms:W3CDTF">2021-04-27T02:27:38Z</dcterms:created>
  <dcterms:modified xsi:type="dcterms:W3CDTF">2021-04-27T06:48:40Z</dcterms:modified>
</cp:coreProperties>
</file>