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4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7166B-E1CF-4F24-AA50-DC12CD1EAF37}" v="3681" dt="2021-04-27T01:01:12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yda gaytan bernal" userId="81c9c82f523f6328" providerId="LiveId" clId="{5537166B-E1CF-4F24-AA50-DC12CD1EAF37}"/>
    <pc:docChg chg="undo custSel addSld delSld modSld">
      <pc:chgData name="leyda gaytan bernal" userId="81c9c82f523f6328" providerId="LiveId" clId="{5537166B-E1CF-4F24-AA50-DC12CD1EAF37}" dt="2021-04-27T01:00:54.198" v="4366" actId="14100"/>
      <pc:docMkLst>
        <pc:docMk/>
      </pc:docMkLst>
      <pc:sldChg chg="addSp delSp modSp add mod setBg addAnim delAnim modAnim">
        <pc:chgData name="leyda gaytan bernal" userId="81c9c82f523f6328" providerId="LiveId" clId="{5537166B-E1CF-4F24-AA50-DC12CD1EAF37}" dt="2021-04-27T01:00:54.198" v="4366" actId="14100"/>
        <pc:sldMkLst>
          <pc:docMk/>
          <pc:sldMk cId="2742836601" sldId="256"/>
        </pc:sldMkLst>
        <pc:spChg chg="mod">
          <ac:chgData name="leyda gaytan bernal" userId="81c9c82f523f6328" providerId="LiveId" clId="{5537166B-E1CF-4F24-AA50-DC12CD1EAF37}" dt="2021-04-26T22:59:47.378" v="53" actId="20577"/>
          <ac:spMkLst>
            <pc:docMk/>
            <pc:sldMk cId="2742836601" sldId="256"/>
            <ac:spMk id="12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48:06.935" v="4207" actId="1076"/>
          <ac:spMkLst>
            <pc:docMk/>
            <pc:sldMk cId="2742836601" sldId="256"/>
            <ac:spMk id="13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04:12.873" v="187" actId="20577"/>
          <ac:spMkLst>
            <pc:docMk/>
            <pc:sldMk cId="2742836601" sldId="256"/>
            <ac:spMk id="22" creationId="{00000000-0000-0000-0000-000000000000}"/>
          </ac:spMkLst>
        </pc:spChg>
        <pc:spChg chg="add del mod">
          <ac:chgData name="leyda gaytan bernal" userId="81c9c82f523f6328" providerId="LiveId" clId="{5537166B-E1CF-4F24-AA50-DC12CD1EAF37}" dt="2021-04-27T00:47:23.054" v="4199" actId="2711"/>
          <ac:spMkLst>
            <pc:docMk/>
            <pc:sldMk cId="2742836601" sldId="256"/>
            <ac:spMk id="23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12:33.392" v="393" actId="20577"/>
          <ac:spMkLst>
            <pc:docMk/>
            <pc:sldMk cId="2742836601" sldId="256"/>
            <ac:spMk id="54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48:21.244" v="4210" actId="1076"/>
          <ac:spMkLst>
            <pc:docMk/>
            <pc:sldMk cId="2742836601" sldId="256"/>
            <ac:spMk id="55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23:29.031" v="687" actId="20577"/>
          <ac:spMkLst>
            <pc:docMk/>
            <pc:sldMk cId="2742836601" sldId="256"/>
            <ac:spMk id="65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47:39.526" v="4202" actId="1076"/>
          <ac:spMkLst>
            <pc:docMk/>
            <pc:sldMk cId="2742836601" sldId="256"/>
            <ac:spMk id="66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31:03.916" v="1067" actId="20577"/>
          <ac:spMkLst>
            <pc:docMk/>
            <pc:sldMk cId="2742836601" sldId="256"/>
            <ac:spMk id="96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1:00:54.198" v="4366" actId="14100"/>
          <ac:spMkLst>
            <pc:docMk/>
            <pc:sldMk cId="2742836601" sldId="256"/>
            <ac:spMk id="97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40:42.905" v="1420" actId="20577"/>
          <ac:spMkLst>
            <pc:docMk/>
            <pc:sldMk cId="2742836601" sldId="256"/>
            <ac:spMk id="107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47:55.241" v="4205" actId="1076"/>
          <ac:spMkLst>
            <pc:docMk/>
            <pc:sldMk cId="2742836601" sldId="256"/>
            <ac:spMk id="108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56:19.878" v="2067" actId="1076"/>
          <ac:spMkLst>
            <pc:docMk/>
            <pc:sldMk cId="2742836601" sldId="256"/>
            <ac:spMk id="121" creationId="{00000000-0000-0000-0000-000000000000}"/>
          </ac:spMkLst>
        </pc:spChg>
        <pc:picChg chg="add mod">
          <ac:chgData name="leyda gaytan bernal" userId="81c9c82f523f6328" providerId="LiveId" clId="{5537166B-E1CF-4F24-AA50-DC12CD1EAF37}" dt="2021-04-27T00:32:13.674" v="3415" actId="167"/>
          <ac:picMkLst>
            <pc:docMk/>
            <pc:sldMk cId="2742836601" sldId="256"/>
            <ac:picMk id="68" creationId="{71701594-7A1D-4E9C-9365-F64B667CEE92}"/>
          </ac:picMkLst>
        </pc:picChg>
        <pc:picChg chg="add del mod">
          <ac:chgData name="leyda gaytan bernal" userId="81c9c82f523f6328" providerId="LiveId" clId="{5537166B-E1CF-4F24-AA50-DC12CD1EAF37}" dt="2021-04-27T00:53:21.695" v="4252" actId="478"/>
          <ac:picMkLst>
            <pc:docMk/>
            <pc:sldMk cId="2742836601" sldId="256"/>
            <ac:picMk id="69" creationId="{57ACFB81-BD42-4291-B6AD-9E76B13759BA}"/>
          </ac:picMkLst>
        </pc:picChg>
        <pc:picChg chg="add del mod">
          <ac:chgData name="leyda gaytan bernal" userId="81c9c82f523f6328" providerId="LiveId" clId="{5537166B-E1CF-4F24-AA50-DC12CD1EAF37}" dt="2021-04-27T00:53:19.599" v="4250" actId="478"/>
          <ac:picMkLst>
            <pc:docMk/>
            <pc:sldMk cId="2742836601" sldId="256"/>
            <ac:picMk id="5122" creationId="{5EAB6C46-F30B-4040-95F0-208486B4D6A2}"/>
          </ac:picMkLst>
        </pc:picChg>
        <pc:picChg chg="add del">
          <ac:chgData name="leyda gaytan bernal" userId="81c9c82f523f6328" providerId="LiveId" clId="{5537166B-E1CF-4F24-AA50-DC12CD1EAF37}" dt="2021-04-27T00:53:32.962" v="4254" actId="478"/>
          <ac:picMkLst>
            <pc:docMk/>
            <pc:sldMk cId="2742836601" sldId="256"/>
            <ac:picMk id="5124" creationId="{7FF6CAB5-DEFE-452D-9795-93AEDC242178}"/>
          </ac:picMkLst>
        </pc:picChg>
        <pc:picChg chg="add mod">
          <ac:chgData name="leyda gaytan bernal" userId="81c9c82f523f6328" providerId="LiveId" clId="{5537166B-E1CF-4F24-AA50-DC12CD1EAF37}" dt="2021-04-27T00:54:33.180" v="4275" actId="1076"/>
          <ac:picMkLst>
            <pc:docMk/>
            <pc:sldMk cId="2742836601" sldId="256"/>
            <ac:picMk id="5126" creationId="{47383F6F-8955-4CE5-99E3-23D1DB50C9B4}"/>
          </ac:picMkLst>
        </pc:picChg>
      </pc:sldChg>
      <pc:sldChg chg="addSp delSp modSp del mod">
        <pc:chgData name="leyda gaytan bernal" userId="81c9c82f523f6328" providerId="LiveId" clId="{5537166B-E1CF-4F24-AA50-DC12CD1EAF37}" dt="2021-04-26T22:58:16.587" v="43" actId="47"/>
        <pc:sldMkLst>
          <pc:docMk/>
          <pc:sldMk cId="3035297618" sldId="258"/>
        </pc:sldMkLst>
        <pc:spChg chg="add del mod">
          <ac:chgData name="leyda gaytan bernal" userId="81c9c82f523f6328" providerId="LiveId" clId="{5537166B-E1CF-4F24-AA50-DC12CD1EAF37}" dt="2021-04-26T22:12:35.373" v="41"/>
          <ac:spMkLst>
            <pc:docMk/>
            <pc:sldMk cId="3035297618" sldId="258"/>
            <ac:spMk id="4" creationId="{A6632981-743C-4CF1-B1D1-A58B3479999F}"/>
          </ac:spMkLst>
        </pc:spChg>
        <pc:spChg chg="add mod">
          <ac:chgData name="leyda gaytan bernal" userId="81c9c82f523f6328" providerId="LiveId" clId="{5537166B-E1CF-4F24-AA50-DC12CD1EAF37}" dt="2021-04-26T22:02:30.073" v="39" actId="207"/>
          <ac:spMkLst>
            <pc:docMk/>
            <pc:sldMk cId="3035297618" sldId="258"/>
            <ac:spMk id="5" creationId="{136083BA-B4C1-43C8-B0ED-A4BC2B1FDAFE}"/>
          </ac:spMkLst>
        </pc:spChg>
      </pc:sldChg>
      <pc:sldChg chg="del">
        <pc:chgData name="leyda gaytan bernal" userId="81c9c82f523f6328" providerId="LiveId" clId="{5537166B-E1CF-4F24-AA50-DC12CD1EAF37}" dt="2021-04-26T22:58:19.819" v="45" actId="47"/>
        <pc:sldMkLst>
          <pc:docMk/>
          <pc:sldMk cId="4176625481" sldId="262"/>
        </pc:sldMkLst>
      </pc:sldChg>
      <pc:sldChg chg="del">
        <pc:chgData name="leyda gaytan bernal" userId="81c9c82f523f6328" providerId="LiveId" clId="{5537166B-E1CF-4F24-AA50-DC12CD1EAF37}" dt="2021-04-26T23:31:23.249" v="1069" actId="47"/>
        <pc:sldMkLst>
          <pc:docMk/>
          <pc:sldMk cId="3583383515" sldId="263"/>
        </pc:sldMkLst>
      </pc:sldChg>
      <pc:sldChg chg="del">
        <pc:chgData name="leyda gaytan bernal" userId="81c9c82f523f6328" providerId="LiveId" clId="{5537166B-E1CF-4F24-AA50-DC12CD1EAF37}" dt="2021-04-26T22:12:35.845" v="42" actId="47"/>
        <pc:sldMkLst>
          <pc:docMk/>
          <pc:sldMk cId="268489320" sldId="264"/>
        </pc:sldMkLst>
      </pc:sldChg>
      <pc:sldChg chg="modSp new mod">
        <pc:chgData name="leyda gaytan bernal" userId="81c9c82f523f6328" providerId="LiveId" clId="{5537166B-E1CF-4F24-AA50-DC12CD1EAF37}" dt="2021-04-27T00:55:53.295" v="4287" actId="948"/>
        <pc:sldMkLst>
          <pc:docMk/>
          <pc:sldMk cId="609108611" sldId="264"/>
        </pc:sldMkLst>
        <pc:spChg chg="mod">
          <ac:chgData name="leyda gaytan bernal" userId="81c9c82f523f6328" providerId="LiveId" clId="{5537166B-E1CF-4F24-AA50-DC12CD1EAF37}" dt="2021-04-27T00:54:49.315" v="4278" actId="2711"/>
          <ac:spMkLst>
            <pc:docMk/>
            <pc:sldMk cId="609108611" sldId="264"/>
            <ac:spMk id="2" creationId="{158021A4-38D7-4411-9DF5-12438B9E7363}"/>
          </ac:spMkLst>
        </pc:spChg>
        <pc:spChg chg="mod">
          <ac:chgData name="leyda gaytan bernal" userId="81c9c82f523f6328" providerId="LiveId" clId="{5537166B-E1CF-4F24-AA50-DC12CD1EAF37}" dt="2021-04-27T00:55:53.295" v="4287" actId="948"/>
          <ac:spMkLst>
            <pc:docMk/>
            <pc:sldMk cId="609108611" sldId="264"/>
            <ac:spMk id="3" creationId="{248F481D-68CE-4286-8FC4-3C5240CE1625}"/>
          </ac:spMkLst>
        </pc:spChg>
      </pc:sldChg>
      <pc:sldChg chg="addSp delSp modSp add mod setBg addAnim delAnim modAnim">
        <pc:chgData name="leyda gaytan bernal" userId="81c9c82f523f6328" providerId="LiveId" clId="{5537166B-E1CF-4F24-AA50-DC12CD1EAF37}" dt="2021-04-27T00:58:03.530" v="4335" actId="20577"/>
        <pc:sldMkLst>
          <pc:docMk/>
          <pc:sldMk cId="3513004428" sldId="265"/>
        </pc:sldMkLst>
        <pc:spChg chg="mod">
          <ac:chgData name="leyda gaytan bernal" userId="81c9c82f523f6328" providerId="LiveId" clId="{5537166B-E1CF-4F24-AA50-DC12CD1EAF37}" dt="2021-04-26T23:57:31.628" v="2069" actId="20577"/>
          <ac:spMkLst>
            <pc:docMk/>
            <pc:sldMk cId="3513004428" sldId="265"/>
            <ac:spMk id="12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57:31.122" v="4307" actId="1076"/>
          <ac:spMkLst>
            <pc:docMk/>
            <pc:sldMk cId="3513004428" sldId="265"/>
            <ac:spMk id="13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59:57.917" v="2073" actId="20577"/>
          <ac:spMkLst>
            <pc:docMk/>
            <pc:sldMk cId="3513004428" sldId="265"/>
            <ac:spMk id="22" creationId="{00000000-0000-0000-0000-000000000000}"/>
          </ac:spMkLst>
        </pc:spChg>
        <pc:spChg chg="add del mod">
          <ac:chgData name="leyda gaytan bernal" userId="81c9c82f523f6328" providerId="LiveId" clId="{5537166B-E1CF-4F24-AA50-DC12CD1EAF37}" dt="2021-04-27T00:58:03.530" v="4335" actId="20577"/>
          <ac:spMkLst>
            <pc:docMk/>
            <pc:sldMk cId="3513004428" sldId="265"/>
            <ac:spMk id="23" creationId="{00000000-0000-0000-0000-000000000000}"/>
          </ac:spMkLst>
        </pc:spChg>
        <pc:spChg chg="add mod">
          <ac:chgData name="leyda gaytan bernal" userId="81c9c82f523f6328" providerId="LiveId" clId="{5537166B-E1CF-4F24-AA50-DC12CD1EAF37}" dt="2021-04-27T00:50:43.446" v="4235" actId="1076"/>
          <ac:spMkLst>
            <pc:docMk/>
            <pc:sldMk cId="3513004428" sldId="265"/>
            <ac:spMk id="26" creationId="{1B84941F-046E-4ACD-98AC-CF73E8E7E19B}"/>
          </ac:spMkLst>
        </pc:spChg>
        <pc:spChg chg="mod">
          <ac:chgData name="leyda gaytan bernal" userId="81c9c82f523f6328" providerId="LiveId" clId="{5537166B-E1CF-4F24-AA50-DC12CD1EAF37}" dt="2021-04-27T00:09:07.027" v="2406" actId="20577"/>
          <ac:spMkLst>
            <pc:docMk/>
            <pc:sldMk cId="3513004428" sldId="265"/>
            <ac:spMk id="54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57:34.701" v="4308" actId="1076"/>
          <ac:spMkLst>
            <pc:docMk/>
            <pc:sldMk cId="3513004428" sldId="265"/>
            <ac:spMk id="55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14:11.470" v="2652" actId="20577"/>
          <ac:spMkLst>
            <pc:docMk/>
            <pc:sldMk cId="3513004428" sldId="265"/>
            <ac:spMk id="65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48:58.954" v="4218" actId="14100"/>
          <ac:spMkLst>
            <pc:docMk/>
            <pc:sldMk cId="3513004428" sldId="265"/>
            <ac:spMk id="66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21:24.007" v="2905" actId="20577"/>
          <ac:spMkLst>
            <pc:docMk/>
            <pc:sldMk cId="3513004428" sldId="265"/>
            <ac:spMk id="96" creationId="{00000000-0000-0000-0000-000000000000}"/>
          </ac:spMkLst>
        </pc:spChg>
        <pc:spChg chg="add del mod">
          <ac:chgData name="leyda gaytan bernal" userId="81c9c82f523f6328" providerId="LiveId" clId="{5537166B-E1CF-4F24-AA50-DC12CD1EAF37}" dt="2021-04-27T00:50:16.291" v="4231" actId="2711"/>
          <ac:spMkLst>
            <pc:docMk/>
            <pc:sldMk cId="3513004428" sldId="265"/>
            <ac:spMk id="97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30:58.301" v="3400" actId="14100"/>
          <ac:spMkLst>
            <pc:docMk/>
            <pc:sldMk cId="3513004428" sldId="265"/>
            <ac:spMk id="107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7T00:57:51.778" v="4324" actId="404"/>
          <ac:spMkLst>
            <pc:docMk/>
            <pc:sldMk cId="3513004428" sldId="265"/>
            <ac:spMk id="108" creationId="{00000000-0000-0000-0000-000000000000}"/>
          </ac:spMkLst>
        </pc:spChg>
        <pc:spChg chg="mod">
          <ac:chgData name="leyda gaytan bernal" userId="81c9c82f523f6328" providerId="LiveId" clId="{5537166B-E1CF-4F24-AA50-DC12CD1EAF37}" dt="2021-04-26T23:56:06.575" v="2065" actId="208"/>
          <ac:spMkLst>
            <pc:docMk/>
            <pc:sldMk cId="3513004428" sldId="265"/>
            <ac:spMk id="121" creationId="{00000000-0000-0000-0000-000000000000}"/>
          </ac:spMkLst>
        </pc:spChg>
        <pc:picChg chg="add mod">
          <ac:chgData name="leyda gaytan bernal" userId="81c9c82f523f6328" providerId="LiveId" clId="{5537166B-E1CF-4F24-AA50-DC12CD1EAF37}" dt="2021-04-27T00:53:15.395" v="4249" actId="1076"/>
          <ac:picMkLst>
            <pc:docMk/>
            <pc:sldMk cId="3513004428" sldId="265"/>
            <ac:picMk id="72" creationId="{5B54A815-B84A-4812-BEF3-972CE55FB2B8}"/>
          </ac:picMkLst>
        </pc:picChg>
        <pc:picChg chg="add del mod">
          <ac:chgData name="leyda gaytan bernal" userId="81c9c82f523f6328" providerId="LiveId" clId="{5537166B-E1CF-4F24-AA50-DC12CD1EAF37}" dt="2021-04-27T00:31:00.543" v="3401"/>
          <ac:picMkLst>
            <pc:docMk/>
            <pc:sldMk cId="3513004428" sldId="265"/>
            <ac:picMk id="4098" creationId="{4838DD51-5762-4172-8CDB-3E27404DEA4A}"/>
          </ac:picMkLst>
        </pc:picChg>
        <pc:picChg chg="add del mod">
          <ac:chgData name="leyda gaytan bernal" userId="81c9c82f523f6328" providerId="LiveId" clId="{5537166B-E1CF-4F24-AA50-DC12CD1EAF37}" dt="2021-04-27T00:31:39.299" v="3408" actId="478"/>
          <ac:picMkLst>
            <pc:docMk/>
            <pc:sldMk cId="3513004428" sldId="265"/>
            <ac:picMk id="4100" creationId="{BC4A1866-0A5E-4529-B3D6-50AA987BE720}"/>
          </ac:picMkLst>
        </pc:picChg>
        <pc:picChg chg="add mod">
          <ac:chgData name="leyda gaytan bernal" userId="81c9c82f523f6328" providerId="LiveId" clId="{5537166B-E1CF-4F24-AA50-DC12CD1EAF37}" dt="2021-04-27T00:32:06.408" v="3413" actId="14100"/>
          <ac:picMkLst>
            <pc:docMk/>
            <pc:sldMk cId="3513004428" sldId="265"/>
            <ac:picMk id="4102" creationId="{18987D2C-71F3-4396-8AAA-98A6E73FCAE9}"/>
          </ac:picMkLst>
        </pc:picChg>
        <pc:cxnChg chg="add del mod">
          <ac:chgData name="leyda gaytan bernal" userId="81c9c82f523f6328" providerId="LiveId" clId="{5537166B-E1CF-4F24-AA50-DC12CD1EAF37}" dt="2021-04-27T00:44:54.914" v="3953" actId="14100"/>
          <ac:cxnSpMkLst>
            <pc:docMk/>
            <pc:sldMk cId="3513004428" sldId="265"/>
            <ac:cxnSpMk id="3" creationId="{68502BEE-1A47-41D9-87DC-EE6030E1287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2A6A7-F2FB-4744-8009-69366607E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C4B60F-398B-4C6A-88FB-4FD0B4FE9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C1E3CA-3BD1-44F1-9BE1-7173027C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135957-FD5A-423F-B08C-AAAAA7DC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5A046-7CBD-4D1B-96DF-144DDADC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972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0B9A8-D586-4A96-8DB0-EE40FA4B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079888-DE60-41C3-9A53-394C46E35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65C899-E222-489A-BE7B-A7A45B64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2A63C-80BC-4A27-A22E-FC495F4A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F34652-3404-40F1-9E61-B65BD766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1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A0E207-EC6E-4896-853D-3E00B2484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646A11-AB2C-47FE-80AB-CCB60C6D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AAF1AB-B2D5-469D-9B2B-2B02FE7E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82A0C4-8912-40BB-BACC-DD11B6DC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83A86-540F-4BD9-91E5-65990B69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663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83869-846C-4C06-9DD6-65A217A4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2E428-2BEC-4B35-ADFF-308F8BCE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C3E326-04D7-47DB-8E95-F5757DDB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981235-593E-4882-8B5B-D18EEB22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73AF9-D630-44DA-BD54-7FD1D11CC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3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2F4D0-7AF9-4A9F-A5B6-740152CA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3EE1F8-9E2C-4BCD-9D15-AE5E27F12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BA14E-062E-4496-9EB5-38912761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4E83D5-AA89-4E9D-B9C9-42D87F53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C52E67-3A4B-47CC-A63C-D335662F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14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81CFF-07FF-460B-9F1D-35E4D659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A18E2-3F71-4320-B964-B49A867A7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49BAB5-B286-4472-9451-46087E578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38F0AB-2ED1-40EA-9D2B-34CC13EB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68FDEA-430E-40C7-9D96-BF0040C4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7AE6E4-C431-4692-A32A-915A91C0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177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9C29F-17F0-44EE-A5AC-2F02D2D13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804FC2-D944-421E-B835-0939C10AC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4AC43D-DE5A-46D5-A291-3214D671A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1C8F7F-4DCC-4F3A-883A-2774824D5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04FD7-3482-4982-B6A4-DA72D9248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D7BEFE-571E-4D0C-A96C-307E4678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E46734-4805-45E3-910E-4BE2D576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C34ECA-1408-4479-B802-7C8315D1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435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2C8CC-DDAA-4FDB-BB90-660E070B2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01DE9A-0E6D-4D12-B183-EF8BE184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46EC73-A707-4129-B658-29D07431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DAA450-DBEF-4680-B523-2CDBAE54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166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440F60-7B7D-43A5-A21F-75B2602B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FC2BB4-7E39-43DB-AAAD-AC416A7E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82C8B0-7E49-4363-BCC3-FAAFCB8E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644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7B82-1484-4659-B1A2-33774D96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4746B-E5F5-44EB-88F0-9168FB8A1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5BCFB0-CC10-483A-A748-A58974CB4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3FD45D-E91A-404D-90DD-576E36A9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7DEBD2-448E-4C43-B1F9-BFED4FE6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8051E-53CB-403B-89FA-6C7BF43F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01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A66C3-DE43-4F29-AE23-73079F0A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69E04E-BEAB-4B07-BBF9-9012A1E73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E3C002-2F10-41DF-A056-1DDAB551F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66FF6B-7577-45B0-991B-3E4533C72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DE868-9AB7-4068-BB23-2E7A356B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82B1D7-8078-473F-86F5-15A75FA5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221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40456B-DA0D-4D6C-B20F-DFAE9174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A5139C-C719-45B6-9B39-0C5314BB7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10781-3F9F-41A5-8356-618A4EA8A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4BEBA-CE34-4C9F-97DB-15F0F065D777}" type="datetimeFigureOut">
              <a:rPr lang="es-ES" smtClean="0"/>
              <a:t>26/04/2021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6C94F3-A3E8-4C9C-9F19-43EEF85E1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4A34A-7014-438B-82F1-B4069C5D3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153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57712B-A9C5-4140-9073-5247BA020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847" y="72887"/>
            <a:ext cx="11653630" cy="671222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  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Bases Legales y normativas de la educación básica.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tabLst>
                <a:tab pos="2700020" algn="ctr"/>
                <a:tab pos="3747135" algn="l"/>
              </a:tabLst>
            </a:pPr>
            <a:r>
              <a:rPr lang="es-ES" sz="1300" b="1" dirty="0">
                <a:solidFill>
                  <a:srgbClr val="332C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</a:t>
            </a: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Maestro:	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Arturo  Flores Rodríguez.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Gaytán Bernal. #7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 “A”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Actividad 4: Trabajo de unidad 4 “Línea del tiempo”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Competencias de la unidad de aprendizaje: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Utiliza los recursos metodológicos y técnicos de la investigación para explicar, comprender situaciones educativas y mejorar su docencia.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Orienta su actuación profesional con sentido ético-valoral y asume los diversos principios y reglas que aseguran una mejor convivencia institucional y social, en beneficio de los alumnos y de la comunidad escolar. 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Previene y soluciona conflictos, así como situaciones emergentes con base en los derechos humanos, los principios derivados de la normatividad educativa y los valores propios de la profesión docente.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s-ES" sz="1300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Decide las estrategias pedagógicas para minimizar o eliminar las barreras para el aprendizaje y la participación, asegurando una educación inclusiva.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13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zaragoza                                     26 de abril del 2021.</a:t>
            </a: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D47C823-6D38-4E24-83D6-530F89885B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r="14641"/>
          <a:stretch>
            <a:fillRect/>
          </a:stretch>
        </p:blipFill>
        <p:spPr bwMode="auto">
          <a:xfrm>
            <a:off x="5837308" y="1066975"/>
            <a:ext cx="790707" cy="8462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730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" descr="Fotos de Fondo gris, Imágenes de Fondo gris ⬇ Descargar | Depositphotos">
            <a:extLst>
              <a:ext uri="{FF2B5EF4-FFF2-40B4-BE49-F238E27FC236}">
                <a16:creationId xmlns:a16="http://schemas.microsoft.com/office/drawing/2014/main" id="{71701594-7A1D-4E9C-9365-F64B667CE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3" y="0"/>
            <a:ext cx="121865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4"/>
          <p:cNvCxnSpPr/>
          <p:nvPr/>
        </p:nvCxnSpPr>
        <p:spPr>
          <a:xfrm>
            <a:off x="-870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1479304" y="3805336"/>
            <a:ext cx="216000" cy="216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Círculo: vacío 6"/>
          <p:cNvSpPr/>
          <p:nvPr/>
        </p:nvSpPr>
        <p:spPr>
          <a:xfrm>
            <a:off x="137104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8" name="Círculo: vacío 7"/>
          <p:cNvSpPr/>
          <p:nvPr/>
        </p:nvSpPr>
        <p:spPr>
          <a:xfrm>
            <a:off x="125766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 rot="16200000">
            <a:off x="959663" y="4838679"/>
            <a:ext cx="1224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/>
          <p:cNvSpPr/>
          <p:nvPr/>
        </p:nvSpPr>
        <p:spPr>
          <a:xfrm>
            <a:off x="112797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" name="Elipse 9"/>
          <p:cNvSpPr/>
          <p:nvPr/>
        </p:nvSpPr>
        <p:spPr>
          <a:xfrm>
            <a:off x="1511369" y="5403638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56255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336699"/>
                </a:solidFill>
              </a:rPr>
              <a:t>1857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26929" y="5488555"/>
            <a:ext cx="2264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Enseñanza libre y la ley determinará</a:t>
            </a:r>
          </a:p>
          <a:p>
            <a:pPr algn="ctr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Las profesiones que necesitan titulo.  </a:t>
            </a:r>
          </a:p>
        </p:txBody>
      </p:sp>
      <p:cxnSp>
        <p:nvCxnSpPr>
          <p:cNvPr id="14" name="Conector recto 13"/>
          <p:cNvCxnSpPr>
            <a:cxnSpLocks/>
          </p:cNvCxnSpPr>
          <p:nvPr/>
        </p:nvCxnSpPr>
        <p:spPr>
          <a:xfrm>
            <a:off x="703060" y="6702161"/>
            <a:ext cx="1332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880280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3228944" y="3805336"/>
            <a:ext cx="216000" cy="21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írculo: vacío 16"/>
          <p:cNvSpPr/>
          <p:nvPr/>
        </p:nvSpPr>
        <p:spPr>
          <a:xfrm>
            <a:off x="312068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8" name="Círculo: vacío 17"/>
          <p:cNvSpPr/>
          <p:nvPr/>
        </p:nvSpPr>
        <p:spPr>
          <a:xfrm>
            <a:off x="300730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20" name="Arco 19"/>
          <p:cNvSpPr/>
          <p:nvPr/>
        </p:nvSpPr>
        <p:spPr>
          <a:xfrm rot="5400000">
            <a:off x="287761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9" name="Conector recto 18"/>
          <p:cNvCxnSpPr>
            <a:cxnSpLocks/>
          </p:cNvCxnSpPr>
          <p:nvPr/>
        </p:nvCxnSpPr>
        <p:spPr>
          <a:xfrm rot="5400000" flipV="1">
            <a:off x="2709303" y="2988835"/>
            <a:ext cx="1224000" cy="0"/>
          </a:xfrm>
          <a:prstGeom prst="lin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 flipV="1">
            <a:off x="3261009" y="2315876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805895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50"/>
                </a:solidFill>
              </a:rPr>
              <a:t>1917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695304" y="1050260"/>
            <a:ext cx="304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es-P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Enseñanza gratuita y laica. Estableciendo la libertad de educación, dejando fuera todo lo religioso.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52700" y="1027215"/>
            <a:ext cx="1332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363226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4980929" y="3805336"/>
            <a:ext cx="216000" cy="216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Círculo: vacío 48"/>
          <p:cNvSpPr/>
          <p:nvPr/>
        </p:nvSpPr>
        <p:spPr>
          <a:xfrm>
            <a:off x="487266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50" name="Círculo: vacío 49"/>
          <p:cNvSpPr/>
          <p:nvPr/>
        </p:nvSpPr>
        <p:spPr>
          <a:xfrm>
            <a:off x="475928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51" name="Conector recto 50"/>
          <p:cNvCxnSpPr>
            <a:cxnSpLocks/>
          </p:cNvCxnSpPr>
          <p:nvPr/>
        </p:nvCxnSpPr>
        <p:spPr>
          <a:xfrm rot="16200000">
            <a:off x="4461288" y="4838679"/>
            <a:ext cx="1224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o 51"/>
          <p:cNvSpPr/>
          <p:nvPr/>
        </p:nvSpPr>
        <p:spPr>
          <a:xfrm>
            <a:off x="462960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3" name="Elipse 52"/>
          <p:cNvSpPr/>
          <p:nvPr/>
        </p:nvSpPr>
        <p:spPr>
          <a:xfrm>
            <a:off x="5016009" y="5403638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4" name="CuadroTexto 53"/>
          <p:cNvSpPr txBox="1"/>
          <p:nvPr/>
        </p:nvSpPr>
        <p:spPr>
          <a:xfrm>
            <a:off x="4557880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C000"/>
                </a:solidFill>
              </a:rPr>
              <a:t>1934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529123" y="5547742"/>
            <a:ext cx="45209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Educación socialista donde se busca la verdad de todas las cosas, excluyendo toda doctrina religiosa, dejando fuera el fanatismo y los prejuicios. Creando en la juventud un concepto racional y exacto del universo y la vida social.</a:t>
            </a:r>
          </a:p>
        </p:txBody>
      </p:sp>
      <p:cxnSp>
        <p:nvCxnSpPr>
          <p:cNvPr id="56" name="Conector recto 55"/>
          <p:cNvCxnSpPr>
            <a:cxnSpLocks/>
          </p:cNvCxnSpPr>
          <p:nvPr/>
        </p:nvCxnSpPr>
        <p:spPr>
          <a:xfrm>
            <a:off x="4204685" y="6702161"/>
            <a:ext cx="1332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538190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/>
          <p:cNvSpPr/>
          <p:nvPr/>
        </p:nvSpPr>
        <p:spPr>
          <a:xfrm>
            <a:off x="6730569" y="380533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9" name="Círculo: vacío 58"/>
          <p:cNvSpPr/>
          <p:nvPr/>
        </p:nvSpPr>
        <p:spPr>
          <a:xfrm>
            <a:off x="662230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0" name="Círculo: vacío 59"/>
          <p:cNvSpPr/>
          <p:nvPr/>
        </p:nvSpPr>
        <p:spPr>
          <a:xfrm>
            <a:off x="650892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1" name="Arco 60"/>
          <p:cNvSpPr/>
          <p:nvPr/>
        </p:nvSpPr>
        <p:spPr>
          <a:xfrm rot="5400000">
            <a:off x="637924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63" name="Conector recto 62"/>
          <p:cNvCxnSpPr>
            <a:cxnSpLocks/>
          </p:cNvCxnSpPr>
          <p:nvPr/>
        </p:nvCxnSpPr>
        <p:spPr>
          <a:xfrm rot="5400000" flipV="1">
            <a:off x="6210928" y="2988835"/>
            <a:ext cx="1224000" cy="0"/>
          </a:xfrm>
          <a:prstGeom prst="lin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/>
          <p:cNvSpPr/>
          <p:nvPr/>
        </p:nvSpPr>
        <p:spPr>
          <a:xfrm flipV="1">
            <a:off x="6765649" y="231587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5" name="CuadroTexto 64"/>
          <p:cNvSpPr txBox="1"/>
          <p:nvPr/>
        </p:nvSpPr>
        <p:spPr>
          <a:xfrm>
            <a:off x="6307520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0000"/>
                </a:solidFill>
              </a:rPr>
              <a:t>1946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4814438" y="1160350"/>
            <a:ext cx="3706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Su finalidad es crear una educación armónica y democrática, desarrollando así todas las facultades del ser humano. Además de fomentar el amor a la patria y la conciencia de la solidaridad, independencia y justicia</a:t>
            </a:r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cxnSp>
        <p:nvCxnSpPr>
          <p:cNvPr id="67" name="Conector recto 66"/>
          <p:cNvCxnSpPr>
            <a:cxnSpLocks/>
          </p:cNvCxnSpPr>
          <p:nvPr/>
        </p:nvCxnSpPr>
        <p:spPr>
          <a:xfrm>
            <a:off x="5954325" y="1027215"/>
            <a:ext cx="133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712761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ipse 89"/>
          <p:cNvSpPr/>
          <p:nvPr/>
        </p:nvSpPr>
        <p:spPr>
          <a:xfrm>
            <a:off x="8476277" y="3805336"/>
            <a:ext cx="216000" cy="216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1" name="Círculo: vacío 90"/>
          <p:cNvSpPr/>
          <p:nvPr/>
        </p:nvSpPr>
        <p:spPr>
          <a:xfrm>
            <a:off x="836801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92" name="Círculo: vacío 91"/>
          <p:cNvSpPr/>
          <p:nvPr/>
        </p:nvSpPr>
        <p:spPr>
          <a:xfrm>
            <a:off x="825463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3" name="Conector recto 92"/>
          <p:cNvCxnSpPr>
            <a:cxnSpLocks/>
          </p:cNvCxnSpPr>
          <p:nvPr/>
        </p:nvCxnSpPr>
        <p:spPr>
          <a:xfrm rot="16200000">
            <a:off x="7956636" y="4838679"/>
            <a:ext cx="12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>
            <a:off x="812494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5" name="Elipse 94"/>
          <p:cNvSpPr/>
          <p:nvPr/>
        </p:nvSpPr>
        <p:spPr>
          <a:xfrm>
            <a:off x="8514372" y="5403638"/>
            <a:ext cx="108000" cy="108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6" name="CuadroTexto 95"/>
          <p:cNvSpPr txBox="1"/>
          <p:nvPr/>
        </p:nvSpPr>
        <p:spPr>
          <a:xfrm>
            <a:off x="8053228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7030A0"/>
                </a:solidFill>
              </a:rPr>
              <a:t>1980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6967596" y="5471273"/>
            <a:ext cx="38534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Establece el educar, investigar y difundir la cultura y autonomía, respetando la libertad de catedra, e investigación y de libre examen, y discusión de las ideas. Cada institución determinará sus fines y programas.</a:t>
            </a:r>
          </a:p>
        </p:txBody>
      </p:sp>
      <p:cxnSp>
        <p:nvCxnSpPr>
          <p:cNvPr id="98" name="Conector recto 97"/>
          <p:cNvCxnSpPr>
            <a:cxnSpLocks/>
          </p:cNvCxnSpPr>
          <p:nvPr/>
        </p:nvCxnSpPr>
        <p:spPr>
          <a:xfrm>
            <a:off x="7700033" y="6702161"/>
            <a:ext cx="1332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87725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10225917" y="3805336"/>
            <a:ext cx="216000" cy="216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1" name="Círculo: vacío 100"/>
          <p:cNvSpPr/>
          <p:nvPr/>
        </p:nvSpPr>
        <p:spPr>
          <a:xfrm>
            <a:off x="1011765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2" name="Círculo: vacío 101"/>
          <p:cNvSpPr/>
          <p:nvPr/>
        </p:nvSpPr>
        <p:spPr>
          <a:xfrm>
            <a:off x="1000427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3" name="Arco 102"/>
          <p:cNvSpPr/>
          <p:nvPr/>
        </p:nvSpPr>
        <p:spPr>
          <a:xfrm rot="5400000">
            <a:off x="987458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05" name="Conector recto 104"/>
          <p:cNvCxnSpPr>
            <a:cxnSpLocks/>
          </p:cNvCxnSpPr>
          <p:nvPr/>
        </p:nvCxnSpPr>
        <p:spPr>
          <a:xfrm rot="5400000" flipV="1">
            <a:off x="9706276" y="2988835"/>
            <a:ext cx="1224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Elipse 105"/>
          <p:cNvSpPr/>
          <p:nvPr/>
        </p:nvSpPr>
        <p:spPr>
          <a:xfrm flipV="1">
            <a:off x="10257982" y="2315876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9802868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F0"/>
                </a:solidFill>
              </a:rPr>
              <a:t>1992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8578187" y="988360"/>
            <a:ext cx="3479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Busca erradicar la ignorancia, así como los prejuicios.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Fomenta la convivencia humana, la dignidad personal, igualdad de derechos, y evita los privilegios y distinciones entre razas, grupos, sexos y religiones </a:t>
            </a:r>
            <a:endParaRPr lang="es-P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Conector recto 108"/>
          <p:cNvCxnSpPr>
            <a:cxnSpLocks/>
          </p:cNvCxnSpPr>
          <p:nvPr/>
        </p:nvCxnSpPr>
        <p:spPr>
          <a:xfrm>
            <a:off x="9449673" y="1027215"/>
            <a:ext cx="1332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1065226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1257661" y="230811"/>
            <a:ext cx="10129601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LÍNEA DE TIEMPO: CAMBIOS DEL SISTEMA EDUCATIVO CON EL ARTICULO 3º DE “LA CONSTITUCIÓN DE 1917” Y “LA LEY GENERAL DE LA EDUCACIÓN”.</a:t>
            </a:r>
          </a:p>
        </p:txBody>
      </p:sp>
      <p:pic>
        <p:nvPicPr>
          <p:cNvPr id="5126" name="Picture 6" descr="Resultado de imagen para imagenes de libros animados | Imagenes de libros  animados, Libro de estilo, Libros animados">
            <a:extLst>
              <a:ext uri="{FF2B5EF4-FFF2-40B4-BE49-F238E27FC236}">
                <a16:creationId xmlns:a16="http://schemas.microsoft.com/office/drawing/2014/main" id="{47383F6F-8955-4CE5-99E3-23D1DB50C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98" b="93265" l="6344" r="94562">
                        <a14:foregroundMark x1="47130" y1="5510" x2="56495" y2="85306"/>
                        <a14:foregroundMark x1="56495" y1="85306" x2="56495" y2="85306"/>
                        <a14:foregroundMark x1="22356" y1="90408" x2="57402" y2="91224"/>
                        <a14:foregroundMark x1="57402" y1="91224" x2="68580" y2="91020"/>
                        <a14:foregroundMark x1="10876" y1="86122" x2="29607" y2="87551"/>
                        <a14:foregroundMark x1="29607" y1="87551" x2="45015" y2="86327"/>
                        <a14:foregroundMark x1="8459" y1="90000" x2="49245" y2="91020"/>
                        <a14:foregroundMark x1="19940" y1="93673" x2="35045" y2="93673"/>
                        <a14:foregroundMark x1="35045" y1="93673" x2="47130" y2="93469"/>
                        <a14:foregroundMark x1="57704" y1="93469" x2="74018" y2="93673"/>
                        <a14:foregroundMark x1="90332" y1="60204" x2="94562" y2="67347"/>
                        <a14:foregroundMark x1="58006" y1="13673" x2="62840" y2="36939"/>
                        <a14:foregroundMark x1="62840" y1="36939" x2="63142" y2="37347"/>
                        <a14:foregroundMark x1="58912" y1="19592" x2="71903" y2="24898"/>
                        <a14:foregroundMark x1="71903" y1="24898" x2="82779" y2="34082"/>
                        <a14:foregroundMark x1="82779" y1="34082" x2="83384" y2="35510"/>
                        <a14:foregroundMark x1="55891" y1="25714" x2="71299" y2="27755"/>
                        <a14:foregroundMark x1="71299" y1="27755" x2="74018" y2="28776"/>
                        <a14:foregroundMark x1="26586" y1="45510" x2="49245" y2="62449"/>
                        <a14:foregroundMark x1="6344" y1="26122" x2="7251" y2="32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2" y="257579"/>
            <a:ext cx="1491168" cy="171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836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25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0" grpId="0" animBg="1"/>
      <p:bldP spid="12" grpId="0"/>
      <p:bldP spid="13" grpId="0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48" grpId="0" animBg="1"/>
      <p:bldP spid="49" grpId="0" animBg="1"/>
      <p:bldP spid="50" grpId="0" animBg="1"/>
      <p:bldP spid="52" grpId="0" animBg="1"/>
      <p:bldP spid="53" grpId="0" animBg="1"/>
      <p:bldP spid="54" grpId="0"/>
      <p:bldP spid="55" grpId="0"/>
      <p:bldP spid="58" grpId="0" animBg="1"/>
      <p:bldP spid="59" grpId="0" animBg="1"/>
      <p:bldP spid="60" grpId="0" animBg="1"/>
      <p:bldP spid="61" grpId="0" animBg="1"/>
      <p:bldP spid="64" grpId="0" animBg="1"/>
      <p:bldP spid="65" grpId="0"/>
      <p:bldP spid="66" grpId="0"/>
      <p:bldP spid="90" grpId="0" animBg="1"/>
      <p:bldP spid="91" grpId="0" animBg="1"/>
      <p:bldP spid="92" grpId="0" animBg="1"/>
      <p:bldP spid="94" grpId="0" animBg="1"/>
      <p:bldP spid="95" grpId="0" animBg="1"/>
      <p:bldP spid="96" grpId="0"/>
      <p:bldP spid="97" grpId="0"/>
      <p:bldP spid="100" grpId="0" animBg="1"/>
      <p:bldP spid="101" grpId="0" animBg="1"/>
      <p:bldP spid="102" grpId="0" animBg="1"/>
      <p:bldP spid="103" grpId="0" animBg="1"/>
      <p:bldP spid="106" grpId="0" animBg="1"/>
      <p:bldP spid="107" grpId="0"/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Fotos de Fondo gris, Imágenes de Fondo gris ⬇ Descargar | Depositphotos">
            <a:extLst>
              <a:ext uri="{FF2B5EF4-FFF2-40B4-BE49-F238E27FC236}">
                <a16:creationId xmlns:a16="http://schemas.microsoft.com/office/drawing/2014/main" id="{18987D2C-71F3-4396-8AAA-98A6E73FC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3" y="0"/>
            <a:ext cx="121865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4"/>
          <p:cNvCxnSpPr/>
          <p:nvPr/>
        </p:nvCxnSpPr>
        <p:spPr>
          <a:xfrm>
            <a:off x="-870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1479304" y="3805336"/>
            <a:ext cx="216000" cy="216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Círculo: vacío 6"/>
          <p:cNvSpPr/>
          <p:nvPr/>
        </p:nvSpPr>
        <p:spPr>
          <a:xfrm>
            <a:off x="137104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8" name="Círculo: vacío 7"/>
          <p:cNvSpPr/>
          <p:nvPr/>
        </p:nvSpPr>
        <p:spPr>
          <a:xfrm>
            <a:off x="125766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 rot="16200000">
            <a:off x="959663" y="4838679"/>
            <a:ext cx="1224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/>
          <p:cNvSpPr/>
          <p:nvPr/>
        </p:nvSpPr>
        <p:spPr>
          <a:xfrm>
            <a:off x="112797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" name="Elipse 9"/>
          <p:cNvSpPr/>
          <p:nvPr/>
        </p:nvSpPr>
        <p:spPr>
          <a:xfrm>
            <a:off x="1511369" y="5403638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56255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336699"/>
                </a:solidFill>
              </a:rPr>
              <a:t>1993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-95309" y="5662557"/>
            <a:ext cx="3179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Establece que todo individuo tiene el derecho de recibir educación. Determina que la educación primaria y secundaria son obligatorias y busca una enseñanza libre basada en la laicismo </a:t>
            </a:r>
          </a:p>
        </p:txBody>
      </p:sp>
      <p:cxnSp>
        <p:nvCxnSpPr>
          <p:cNvPr id="14" name="Conector recto 13"/>
          <p:cNvCxnSpPr>
            <a:cxnSpLocks/>
          </p:cNvCxnSpPr>
          <p:nvPr/>
        </p:nvCxnSpPr>
        <p:spPr>
          <a:xfrm>
            <a:off x="703060" y="6702161"/>
            <a:ext cx="1332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880280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3228944" y="3805336"/>
            <a:ext cx="216000" cy="21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írculo: vacío 16"/>
          <p:cNvSpPr/>
          <p:nvPr/>
        </p:nvSpPr>
        <p:spPr>
          <a:xfrm>
            <a:off x="312068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8" name="Círculo: vacío 17"/>
          <p:cNvSpPr/>
          <p:nvPr/>
        </p:nvSpPr>
        <p:spPr>
          <a:xfrm>
            <a:off x="300730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20" name="Arco 19"/>
          <p:cNvSpPr/>
          <p:nvPr/>
        </p:nvSpPr>
        <p:spPr>
          <a:xfrm rot="5400000">
            <a:off x="287761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9" name="Conector recto 18"/>
          <p:cNvCxnSpPr>
            <a:cxnSpLocks/>
          </p:cNvCxnSpPr>
          <p:nvPr/>
        </p:nvCxnSpPr>
        <p:spPr>
          <a:xfrm rot="5400000" flipV="1">
            <a:off x="2709303" y="2988835"/>
            <a:ext cx="1224000" cy="0"/>
          </a:xfrm>
          <a:prstGeom prst="lin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 flipV="1">
            <a:off x="3261009" y="2315876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805895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50"/>
                </a:solidFill>
              </a:rPr>
              <a:t>2002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176290" y="1090846"/>
            <a:ext cx="38907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Expone la obligatoriedad de la educación preescolar. Busca promover y atender todas la modalidades incluyendo la inicial, demás alentar el fortalecimiento de la cultura y apoyar la investigación científica y tecnológica.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52700" y="1027215"/>
            <a:ext cx="1332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363226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4980929" y="3805336"/>
            <a:ext cx="216000" cy="216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Círculo: vacío 48"/>
          <p:cNvSpPr/>
          <p:nvPr/>
        </p:nvSpPr>
        <p:spPr>
          <a:xfrm>
            <a:off x="487266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50" name="Círculo: vacío 49"/>
          <p:cNvSpPr/>
          <p:nvPr/>
        </p:nvSpPr>
        <p:spPr>
          <a:xfrm>
            <a:off x="475928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51" name="Conector recto 50"/>
          <p:cNvCxnSpPr>
            <a:cxnSpLocks/>
          </p:cNvCxnSpPr>
          <p:nvPr/>
        </p:nvCxnSpPr>
        <p:spPr>
          <a:xfrm rot="16200000">
            <a:off x="4461288" y="4838679"/>
            <a:ext cx="1224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o 51"/>
          <p:cNvSpPr/>
          <p:nvPr/>
        </p:nvSpPr>
        <p:spPr>
          <a:xfrm>
            <a:off x="462960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3" name="Elipse 52"/>
          <p:cNvSpPr/>
          <p:nvPr/>
        </p:nvSpPr>
        <p:spPr>
          <a:xfrm>
            <a:off x="5016009" y="5403638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4" name="CuadroTexto 53"/>
          <p:cNvSpPr txBox="1"/>
          <p:nvPr/>
        </p:nvSpPr>
        <p:spPr>
          <a:xfrm>
            <a:off x="4557880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C000"/>
                </a:solidFill>
              </a:rPr>
              <a:t>2011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874583" y="5520487"/>
            <a:ext cx="34249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La educación se basa en el respecto de la dignidad de las personas y la igualdad de derechos. Promueve la honestidad, los valores y la mejora continua del proceso de enseñanza-aprendizaje.</a:t>
            </a:r>
          </a:p>
        </p:txBody>
      </p:sp>
      <p:cxnSp>
        <p:nvCxnSpPr>
          <p:cNvPr id="56" name="Conector recto 55"/>
          <p:cNvCxnSpPr>
            <a:cxnSpLocks/>
          </p:cNvCxnSpPr>
          <p:nvPr/>
        </p:nvCxnSpPr>
        <p:spPr>
          <a:xfrm>
            <a:off x="4204685" y="6702161"/>
            <a:ext cx="1332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538190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/>
          <p:cNvSpPr/>
          <p:nvPr/>
        </p:nvSpPr>
        <p:spPr>
          <a:xfrm>
            <a:off x="6730569" y="380533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9" name="Círculo: vacío 58"/>
          <p:cNvSpPr/>
          <p:nvPr/>
        </p:nvSpPr>
        <p:spPr>
          <a:xfrm>
            <a:off x="662230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0" name="Círculo: vacío 59"/>
          <p:cNvSpPr/>
          <p:nvPr/>
        </p:nvSpPr>
        <p:spPr>
          <a:xfrm>
            <a:off x="650892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1" name="Arco 60"/>
          <p:cNvSpPr/>
          <p:nvPr/>
        </p:nvSpPr>
        <p:spPr>
          <a:xfrm rot="5400000">
            <a:off x="637924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63" name="Conector recto 62"/>
          <p:cNvCxnSpPr>
            <a:cxnSpLocks/>
          </p:cNvCxnSpPr>
          <p:nvPr/>
        </p:nvCxnSpPr>
        <p:spPr>
          <a:xfrm rot="5400000" flipV="1">
            <a:off x="6210928" y="2988835"/>
            <a:ext cx="1224000" cy="0"/>
          </a:xfrm>
          <a:prstGeom prst="lin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/>
          <p:cNvSpPr/>
          <p:nvPr/>
        </p:nvSpPr>
        <p:spPr>
          <a:xfrm flipV="1">
            <a:off x="6765649" y="231587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5" name="CuadroTexto 64"/>
          <p:cNvSpPr txBox="1"/>
          <p:nvPr/>
        </p:nvSpPr>
        <p:spPr>
          <a:xfrm>
            <a:off x="6307520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0000"/>
                </a:solidFill>
              </a:rPr>
              <a:t>2012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4980929" y="1112468"/>
            <a:ext cx="33076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Establece la obligatoriedad de la educación superior. Se le darán los recursos necesarios a las escuelas y busca fortalecer el fortalecer el aprecio y respeto por la diversidad cultural.</a:t>
            </a:r>
          </a:p>
        </p:txBody>
      </p:sp>
      <p:cxnSp>
        <p:nvCxnSpPr>
          <p:cNvPr id="67" name="Conector recto 66"/>
          <p:cNvCxnSpPr>
            <a:cxnSpLocks/>
          </p:cNvCxnSpPr>
          <p:nvPr/>
        </p:nvCxnSpPr>
        <p:spPr>
          <a:xfrm>
            <a:off x="5954325" y="1027215"/>
            <a:ext cx="133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712761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ipse 89"/>
          <p:cNvSpPr/>
          <p:nvPr/>
        </p:nvSpPr>
        <p:spPr>
          <a:xfrm>
            <a:off x="8476277" y="3805336"/>
            <a:ext cx="216000" cy="216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1" name="Círculo: vacío 90"/>
          <p:cNvSpPr/>
          <p:nvPr/>
        </p:nvSpPr>
        <p:spPr>
          <a:xfrm>
            <a:off x="836801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92" name="Círculo: vacío 91"/>
          <p:cNvSpPr/>
          <p:nvPr/>
        </p:nvSpPr>
        <p:spPr>
          <a:xfrm>
            <a:off x="825463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3" name="Conector recto 92"/>
          <p:cNvCxnSpPr>
            <a:cxnSpLocks/>
          </p:cNvCxnSpPr>
          <p:nvPr/>
        </p:nvCxnSpPr>
        <p:spPr>
          <a:xfrm rot="16200000">
            <a:off x="7956636" y="4838679"/>
            <a:ext cx="12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>
            <a:off x="812494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5" name="Elipse 94"/>
          <p:cNvSpPr/>
          <p:nvPr/>
        </p:nvSpPr>
        <p:spPr>
          <a:xfrm>
            <a:off x="8514372" y="5403638"/>
            <a:ext cx="108000" cy="108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6" name="CuadroTexto 95"/>
          <p:cNvSpPr txBox="1"/>
          <p:nvPr/>
        </p:nvSpPr>
        <p:spPr>
          <a:xfrm>
            <a:off x="8053228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7030A0"/>
                </a:solidFill>
              </a:rPr>
              <a:t>2013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6190403" y="5528482"/>
            <a:ext cx="4121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Establece que la educación será nacional. Contribuye a la convivencia humana, fomenta el aprecio y respecto, sin privilegios, buscando una educación de calidad. Se incluye la evaluación para para evaluar el desempeño y resultado de los alumnos y la elección del servicio docente se llevará a cabo por medio de concursos.</a:t>
            </a:r>
          </a:p>
        </p:txBody>
      </p:sp>
      <p:cxnSp>
        <p:nvCxnSpPr>
          <p:cNvPr id="98" name="Conector recto 97"/>
          <p:cNvCxnSpPr>
            <a:cxnSpLocks/>
          </p:cNvCxnSpPr>
          <p:nvPr/>
        </p:nvCxnSpPr>
        <p:spPr>
          <a:xfrm>
            <a:off x="7700033" y="6702161"/>
            <a:ext cx="1332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87725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10225917" y="3805336"/>
            <a:ext cx="216000" cy="216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1" name="Círculo: vacío 100"/>
          <p:cNvSpPr/>
          <p:nvPr/>
        </p:nvSpPr>
        <p:spPr>
          <a:xfrm>
            <a:off x="1011765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2" name="Círculo: vacío 101"/>
          <p:cNvSpPr/>
          <p:nvPr/>
        </p:nvSpPr>
        <p:spPr>
          <a:xfrm>
            <a:off x="1000427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3" name="Arco 102"/>
          <p:cNvSpPr/>
          <p:nvPr/>
        </p:nvSpPr>
        <p:spPr>
          <a:xfrm rot="5400000">
            <a:off x="987458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05" name="Conector recto 104"/>
          <p:cNvCxnSpPr>
            <a:cxnSpLocks/>
          </p:cNvCxnSpPr>
          <p:nvPr/>
        </p:nvCxnSpPr>
        <p:spPr>
          <a:xfrm rot="5400000" flipV="1">
            <a:off x="9706276" y="2988835"/>
            <a:ext cx="1224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Elipse 105"/>
          <p:cNvSpPr/>
          <p:nvPr/>
        </p:nvSpPr>
        <p:spPr>
          <a:xfrm flipV="1">
            <a:off x="10257982" y="2315876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9802868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F0"/>
                </a:solidFill>
              </a:rPr>
              <a:t>2019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8146520" y="996320"/>
            <a:ext cx="406939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Menciona que le corresponde al estado la rectoría de la educación. Determina que la educación debe de ser universal, inclusiva, publica y gratuita y reconoce la importancia que tiene la educación inicial. Valora la contribución de los docentes en la sociedad y atribuye que la educación debe de ser una garantía y no un privilegio, fundamental para una verdadera transformación del país.</a:t>
            </a:r>
          </a:p>
        </p:txBody>
      </p:sp>
      <p:cxnSp>
        <p:nvCxnSpPr>
          <p:cNvPr id="109" name="Conector recto 108"/>
          <p:cNvCxnSpPr>
            <a:cxnSpLocks/>
          </p:cNvCxnSpPr>
          <p:nvPr/>
        </p:nvCxnSpPr>
        <p:spPr>
          <a:xfrm>
            <a:off x="9449673" y="1027215"/>
            <a:ext cx="1332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1065226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3369009" y="204720"/>
            <a:ext cx="5598183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LÍNEA DE TIEMPO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68502BEE-1A47-41D9-87DC-EE6030E1287A}"/>
              </a:ext>
            </a:extLst>
          </p:cNvPr>
          <p:cNvCxnSpPr>
            <a:cxnSpLocks/>
          </p:cNvCxnSpPr>
          <p:nvPr/>
        </p:nvCxnSpPr>
        <p:spPr>
          <a:xfrm flipH="1" flipV="1">
            <a:off x="10527220" y="3984317"/>
            <a:ext cx="648939" cy="141561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B84941F-046E-4ACD-98AC-CF73E8E7E19B}"/>
              </a:ext>
            </a:extLst>
          </p:cNvPr>
          <p:cNvSpPr txBox="1"/>
          <p:nvPr/>
        </p:nvSpPr>
        <p:spPr>
          <a:xfrm>
            <a:off x="10174440" y="5365225"/>
            <a:ext cx="2003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La ley general de la educación, menciona la participación activa de los educandos, padres de familia, docentes y actores involucrados, para extender los beneficios de la educación.</a:t>
            </a:r>
          </a:p>
        </p:txBody>
      </p:sp>
      <p:pic>
        <p:nvPicPr>
          <p:cNvPr id="72" name="Picture 2" descr="Imágenes en PNG: 4 sitios para descargar imágenes sin fondo gratis">
            <a:extLst>
              <a:ext uri="{FF2B5EF4-FFF2-40B4-BE49-F238E27FC236}">
                <a16:creationId xmlns:a16="http://schemas.microsoft.com/office/drawing/2014/main" id="{5B54A815-B84A-4812-BEF3-972CE55F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99177" l="9135" r="99038">
                        <a14:foregroundMark x1="87500" y1="55967" x2="99519" y2="57613"/>
                        <a14:foregroundMark x1="39904" y1="11934" x2="46635" y2="13992"/>
                        <a14:foregroundMark x1="61746" y1="93099" x2="62500" y2="90947"/>
                        <a14:foregroundMark x1="41827" y1="10700" x2="55288" y2="16461"/>
                        <a14:backgroundMark x1="56250" y1="98765" x2="60096" y2="991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508" y="-76798"/>
            <a:ext cx="1430684" cy="16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04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25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0" grpId="0" animBg="1"/>
      <p:bldP spid="12" grpId="0"/>
      <p:bldP spid="13" grpId="0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48" grpId="0" animBg="1"/>
      <p:bldP spid="49" grpId="0" animBg="1"/>
      <p:bldP spid="50" grpId="0" animBg="1"/>
      <p:bldP spid="52" grpId="0" animBg="1"/>
      <p:bldP spid="53" grpId="0" animBg="1"/>
      <p:bldP spid="54" grpId="0"/>
      <p:bldP spid="55" grpId="0"/>
      <p:bldP spid="58" grpId="0" animBg="1"/>
      <p:bldP spid="59" grpId="0" animBg="1"/>
      <p:bldP spid="60" grpId="0" animBg="1"/>
      <p:bldP spid="61" grpId="0" animBg="1"/>
      <p:bldP spid="64" grpId="0" animBg="1"/>
      <p:bldP spid="65" grpId="0"/>
      <p:bldP spid="66" grpId="0"/>
      <p:bldP spid="90" grpId="0" animBg="1"/>
      <p:bldP spid="91" grpId="0" animBg="1"/>
      <p:bldP spid="92" grpId="0" animBg="1"/>
      <p:bldP spid="94" grpId="0" animBg="1"/>
      <p:bldP spid="95" grpId="0" animBg="1"/>
      <p:bldP spid="96" grpId="0"/>
      <p:bldP spid="97" grpId="0"/>
      <p:bldP spid="100" grpId="0" animBg="1"/>
      <p:bldP spid="101" grpId="0" animBg="1"/>
      <p:bldP spid="102" grpId="0" animBg="1"/>
      <p:bldP spid="103" grpId="0" animBg="1"/>
      <p:bldP spid="106" grpId="0" animBg="1"/>
      <p:bldP spid="107" grpId="0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021A4-38D7-4411-9DF5-12438B9E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F481D-68CE-4286-8FC4-3C5240CE1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471922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CPEUM (Constitución política de los Estados Unidos Mexicanos). (1917). Cámara de Diputados del H. Congreso de la Unión. Secretaria General. México.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http://www.diputados.gob.mx/LeyesBiblio/pdf/1_110321.pdf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Ley General de Educación. (2019). Cámara de Diputados del H. Congreso de la Unión. Secretaria General. México.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http://www.diputados.gob.mx/LeyesBiblio/pdf/LGE_300919.pdf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0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49BFC2-17E9-4868-8B92-E3DFE5C4E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695"/>
            <a:ext cx="10515600" cy="4351338"/>
          </a:xfrm>
        </p:spPr>
        <p:txBody>
          <a:bodyPr>
            <a:normAutofit/>
          </a:bodyPr>
          <a:lstStyle/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Actividad no 4.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Línea del tiempo.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 una línea del tiempo considerando los siguientes criterios básicos.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Identifica los principales cambios que hemos experimentado en el sistema educativo de nuestro país con relación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Artículo Tercero Constitucional y la Ley General de Educación.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Distingue los aspectos sociales, culturales, políticos, económicos, culturales, académicos y jurídicos nacionales e internacionales que dieron origen a los cambios.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Contextualiza e identifica las convenciones, acuerdos, recomendaciones para mejorar los sistemas educativos.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Ubica las modalidades, servicios al igual que los principales indicadores educativos.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algn="just">
              <a:lnSpc>
                <a:spcPct val="107000"/>
              </a:lnSpc>
              <a:spcBef>
                <a:spcPts val="0"/>
              </a:spcBef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Identifica la información de distintas fuentes, incluida la línea de tiempo para elegir el tema de su reflexión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011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FACB81B-2B26-4834-BA7B-E66C6742A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267973"/>
              </p:ext>
            </p:extLst>
          </p:nvPr>
        </p:nvGraphicFramePr>
        <p:xfrm>
          <a:off x="196948" y="638405"/>
          <a:ext cx="11648047" cy="6117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005">
                  <a:extLst>
                    <a:ext uri="{9D8B030D-6E8A-4147-A177-3AD203B41FA5}">
                      <a16:colId xmlns:a16="http://schemas.microsoft.com/office/drawing/2014/main" val="4037851633"/>
                    </a:ext>
                  </a:extLst>
                </a:gridCol>
                <a:gridCol w="1658118">
                  <a:extLst>
                    <a:ext uri="{9D8B030D-6E8A-4147-A177-3AD203B41FA5}">
                      <a16:colId xmlns:a16="http://schemas.microsoft.com/office/drawing/2014/main" val="3674444318"/>
                    </a:ext>
                  </a:extLst>
                </a:gridCol>
                <a:gridCol w="1662598">
                  <a:extLst>
                    <a:ext uri="{9D8B030D-6E8A-4147-A177-3AD203B41FA5}">
                      <a16:colId xmlns:a16="http://schemas.microsoft.com/office/drawing/2014/main" val="4142303763"/>
                    </a:ext>
                  </a:extLst>
                </a:gridCol>
                <a:gridCol w="1663494">
                  <a:extLst>
                    <a:ext uri="{9D8B030D-6E8A-4147-A177-3AD203B41FA5}">
                      <a16:colId xmlns:a16="http://schemas.microsoft.com/office/drawing/2014/main" val="2227294550"/>
                    </a:ext>
                  </a:extLst>
                </a:gridCol>
                <a:gridCol w="1663494">
                  <a:extLst>
                    <a:ext uri="{9D8B030D-6E8A-4147-A177-3AD203B41FA5}">
                      <a16:colId xmlns:a16="http://schemas.microsoft.com/office/drawing/2014/main" val="256816661"/>
                    </a:ext>
                  </a:extLst>
                </a:gridCol>
                <a:gridCol w="1663494">
                  <a:extLst>
                    <a:ext uri="{9D8B030D-6E8A-4147-A177-3AD203B41FA5}">
                      <a16:colId xmlns:a16="http://schemas.microsoft.com/office/drawing/2014/main" val="372202778"/>
                    </a:ext>
                  </a:extLst>
                </a:gridCol>
                <a:gridCol w="1651844">
                  <a:extLst>
                    <a:ext uri="{9D8B030D-6E8A-4147-A177-3AD203B41FA5}">
                      <a16:colId xmlns:a16="http://schemas.microsoft.com/office/drawing/2014/main" val="2850662118"/>
                    </a:ext>
                  </a:extLst>
                </a:gridCol>
              </a:tblGrid>
              <a:tr h="152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Aspecto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10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9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8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7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6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 dirty="0">
                          <a:effectLst/>
                        </a:rPr>
                        <a:t>5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extLst>
                  <a:ext uri="{0D108BD9-81ED-4DB2-BD59-A6C34878D82A}">
                    <a16:rowId xmlns:a16="http://schemas.microsoft.com/office/drawing/2014/main" val="532612801"/>
                  </a:ext>
                </a:extLst>
              </a:tr>
              <a:tr h="1060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Profundización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clara y sustancial del tema y muy buena cantidad de detalles.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clara y sustancial del tema y buena cantidad de detalles.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clara del tema y suficiente cantidad de detalles.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ambigua del tema,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algunos detalles que no clarifican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ambigua del tema,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no se clarifican detalles del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Descripción incorrecta del tema, sin detalles significativos o escasos.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extLst>
                  <a:ext uri="{0D108BD9-81ED-4DB2-BD59-A6C34878D82A}">
                    <a16:rowId xmlns:a16="http://schemas.microsoft.com/office/drawing/2014/main" val="3829549254"/>
                  </a:ext>
                </a:extLst>
              </a:tr>
              <a:tr h="1659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Conceptualización de sucesos.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describe el 100 % de los eventos en la línea de tiempo y Los hechos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descritos son precisos en todos los eventos incluidos.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describe el 90 % de los eventos en la línea de tiempo y Los hechos descritos son precisos  en todos los eventos incluidos.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describe el 80 % de los eventos en la línea de tiempo y los hechos descritos son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precisos en casi todos los eventos incluidos.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describe el 80 % de los eventos en la línea de tiempo y los hechos descritos son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precisos en casi todos los eventos incluidos.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puede describir algunos eventos en la línea de tiempo pero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una buena parte de los hechos descritos son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imprecisos.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 estudiante describir algunos eventos en la línea de tiempo pero  muchos de los hechos descritos son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imprecisos.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extLst>
                  <a:ext uri="{0D108BD9-81ED-4DB2-BD59-A6C34878D82A}">
                    <a16:rowId xmlns:a16="http://schemas.microsoft.com/office/drawing/2014/main" val="1982936149"/>
                  </a:ext>
                </a:extLst>
              </a:tr>
              <a:tr h="2172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Calidad de contenidos.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Incluye los eventos importantes e interesantes.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Todos los detalles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relevantes están incluidos, la redacción es correcta y comprensible.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Incluye los eventos importantes e interesantes.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Casi todos los detalles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relevantes están incluidos, la redacción es correcta y comprensible.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mayoría de los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incluidos son importantes e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interesantes. Se omite uno o dos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principales. la comprensión de la información es complicada por falta o exceso de la misma.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mayoría de los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incluidos son importantes e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interesantes. Sólo se omite tres o cuatro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principales. la comprensión de la información es deficiente por falta o exceso de la misma.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Algunos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incluidos son triviales y la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mayor parte delos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relevantes se omiten, no hay lectura comprensible de la información presentada sobre 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mayoría de los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incluidos son triviales y la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mayor parte delos eventos</a:t>
                      </a:r>
                      <a:br>
                        <a:rPr lang="es-MX" sz="1100" dirty="0">
                          <a:effectLst/>
                        </a:rPr>
                      </a:br>
                      <a:r>
                        <a:rPr lang="es-MX" sz="1100" dirty="0">
                          <a:effectLst/>
                        </a:rPr>
                        <a:t>relevantes se omiten, no hay lectura comprensible de la información presentada sobre 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extLst>
                  <a:ext uri="{0D108BD9-81ED-4DB2-BD59-A6C34878D82A}">
                    <a16:rowId xmlns:a16="http://schemas.microsoft.com/office/drawing/2014/main" val="3217941148"/>
                  </a:ext>
                </a:extLst>
              </a:tr>
              <a:tr h="1040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Aclaración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Sobre el tema.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excelentemente  organizado y claramente presentado así como de fácil seguimiento.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muy bien  organizado y presentado así como de fácil seguimiento.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bien  organizado y presentado, presenta algunas dificultades de seguimiento.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bien focalizado, pero no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suficientemente organizado.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regularmente focalizado, pero no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suficientemente organizado.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Tema impreciso y poco claro, sin coherencia entre las partes que lo componen.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3" marR="40963" marT="0" marB="0"/>
                </a:tc>
                <a:extLst>
                  <a:ext uri="{0D108BD9-81ED-4DB2-BD59-A6C34878D82A}">
                    <a16:rowId xmlns:a16="http://schemas.microsoft.com/office/drawing/2014/main" val="2993288545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CD4A9F0-CC82-4B9B-9F9A-83A05E888C56}"/>
              </a:ext>
            </a:extLst>
          </p:cNvPr>
          <p:cNvSpPr txBox="1"/>
          <p:nvPr/>
        </p:nvSpPr>
        <p:spPr>
          <a:xfrm>
            <a:off x="773723" y="269072"/>
            <a:ext cx="6372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Rúbrica.</a:t>
            </a:r>
          </a:p>
        </p:txBody>
      </p:sp>
    </p:spTree>
    <p:extLst>
      <p:ext uri="{BB962C8B-B14F-4D97-AF65-F5344CB8AC3E}">
        <p14:creationId xmlns:p14="http://schemas.microsoft.com/office/powerpoint/2010/main" val="216260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A3C5F75-29E2-46F2-91D0-ADB172147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808599"/>
              </p:ext>
            </p:extLst>
          </p:nvPr>
        </p:nvGraphicFramePr>
        <p:xfrm>
          <a:off x="250873" y="139766"/>
          <a:ext cx="11690254" cy="6629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109">
                  <a:extLst>
                    <a:ext uri="{9D8B030D-6E8A-4147-A177-3AD203B41FA5}">
                      <a16:colId xmlns:a16="http://schemas.microsoft.com/office/drawing/2014/main" val="560083446"/>
                    </a:ext>
                  </a:extLst>
                </a:gridCol>
                <a:gridCol w="1664126">
                  <a:extLst>
                    <a:ext uri="{9D8B030D-6E8A-4147-A177-3AD203B41FA5}">
                      <a16:colId xmlns:a16="http://schemas.microsoft.com/office/drawing/2014/main" val="1274454983"/>
                    </a:ext>
                  </a:extLst>
                </a:gridCol>
                <a:gridCol w="1668623">
                  <a:extLst>
                    <a:ext uri="{9D8B030D-6E8A-4147-A177-3AD203B41FA5}">
                      <a16:colId xmlns:a16="http://schemas.microsoft.com/office/drawing/2014/main" val="245406232"/>
                    </a:ext>
                  </a:extLst>
                </a:gridCol>
                <a:gridCol w="1669522">
                  <a:extLst>
                    <a:ext uri="{9D8B030D-6E8A-4147-A177-3AD203B41FA5}">
                      <a16:colId xmlns:a16="http://schemas.microsoft.com/office/drawing/2014/main" val="1980748408"/>
                    </a:ext>
                  </a:extLst>
                </a:gridCol>
                <a:gridCol w="1669522">
                  <a:extLst>
                    <a:ext uri="{9D8B030D-6E8A-4147-A177-3AD203B41FA5}">
                      <a16:colId xmlns:a16="http://schemas.microsoft.com/office/drawing/2014/main" val="1393039421"/>
                    </a:ext>
                  </a:extLst>
                </a:gridCol>
                <a:gridCol w="1669522">
                  <a:extLst>
                    <a:ext uri="{9D8B030D-6E8A-4147-A177-3AD203B41FA5}">
                      <a16:colId xmlns:a16="http://schemas.microsoft.com/office/drawing/2014/main" val="1666889780"/>
                    </a:ext>
                  </a:extLst>
                </a:gridCol>
                <a:gridCol w="1657830">
                  <a:extLst>
                    <a:ext uri="{9D8B030D-6E8A-4147-A177-3AD203B41FA5}">
                      <a16:colId xmlns:a16="http://schemas.microsoft.com/office/drawing/2014/main" val="1876763005"/>
                    </a:ext>
                  </a:extLst>
                </a:gridCol>
              </a:tblGrid>
              <a:tr h="1252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Calidad del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Diseño.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sobresaliente y atractivo que cumple con los criterios de diseño de claridad y legibilidad.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atractiva que cumple con los criterios de claridad y legibilidad.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poco atractiva que cumple medianamente con los criterios de claridad y legibilidad.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simple que cumple medianamente con los criterios de claridad y legibilidad.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mal planteada que no cumple deficientemente con los criterios de claridad y legibilidad.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de tiempo mal planteada que no cumple con los criterios de diseño claridad y legibilidad.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extLst>
                  <a:ext uri="{0D108BD9-81ED-4DB2-BD59-A6C34878D82A}">
                    <a16:rowId xmlns:a16="http://schemas.microsoft.com/office/drawing/2014/main" val="1577850803"/>
                  </a:ext>
                </a:extLst>
              </a:tr>
              <a:tr h="1272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Lectura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En la línea de tiempo se facilita la lectura. La complementación de la información en cada evento es excelente.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En la línea de tiempo se facilita la lectura. La complementación de la información en cada evento es muy buena.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En la línea de tiempo se facilita la lectura. Hay poca complementación de la información en cada evento.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línea de tiempo no permite una lectura ágil y comprensible hay poca complementación de la información en cada evento.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 La línea de tiempo no permite una lectura ágil y comprensible hay muy poca complementación de la información en cada evento.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línea de tiempo no facilita la lectura ágil y comprensible falta complementación de la información en cada evento.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extLst>
                  <a:ext uri="{0D108BD9-81ED-4DB2-BD59-A6C34878D82A}">
                    <a16:rowId xmlns:a16="http://schemas.microsoft.com/office/drawing/2014/main" val="468235854"/>
                  </a:ext>
                </a:extLst>
              </a:tr>
              <a:tr h="2385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Elementos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Propios de la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Línea tiempo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Cuenta con una fecha de inicio y una fecha final, las escalas son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proporcionales y cada evento ha sido representado con una frase o imagen que dan una clara idea del evento en cuestión.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Cuenta con una fecha de inicio y una fecha final, las escalas no son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proporcionales y cada evento ha sido representado con una frase o imagen del evento en cuestión.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Cuenta con fecha de inicio y una fecha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final, las escalas son proporcionales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pero los eventos no han sido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acompañados de frases o imágenes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que ejemplifiquen el evento en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cuestión.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Cuenta con fecha de inicio y una fecha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final, las escalas no son proporcionales pero los eventos no han sido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acompañados de frases o imágenes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que ejemplifiquen el evento en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cuestión.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No hay fecha de inicio o fecha final, algunas escalas de tiempo donde se marquen eventos importantes y las imágenes o frases no son coherentes con el tema en cuestión.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No hay fecha de inicio o fecha final, sin escalas de tiempo donde se marquen eventos importantes y las imágenes o frases no son coherentes con el tema en cuestión.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extLst>
                  <a:ext uri="{0D108BD9-81ED-4DB2-BD59-A6C34878D82A}">
                    <a16:rowId xmlns:a16="http://schemas.microsoft.com/office/drawing/2014/main" val="2995942937"/>
                  </a:ext>
                </a:extLst>
              </a:tr>
              <a:tr h="1353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Presentación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De la línea de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Tiempo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selección de los colores y la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tipografía usada fueron atractivas y permiten una correcta visualización de la línea de tiempo.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La selección de los colores y la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tipografía usada  permiten una correcta visualización de la línea de tiempo pero fueron poco atractivas.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Los colores y la tipografía usada permiten una correcta visualización de la línea de tiempo.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Los colores y la tipografía usada dificultan permiten una correcta visualización de la línea de tiempo.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Los colores y la tipografía usada no permiten una correcta visualización de la línea de tiempo.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Se abusó del uso de colores y tipografías.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extLst>
                  <a:ext uri="{0D108BD9-81ED-4DB2-BD59-A6C34878D82A}">
                    <a16:rowId xmlns:a16="http://schemas.microsoft.com/office/drawing/2014/main" val="1229707685"/>
                  </a:ext>
                </a:extLst>
              </a:tr>
              <a:tr h="27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Ortografía y redacción.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Sin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1-2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3-4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5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6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7 o más errores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36" marR="36136" marT="0" marB="0"/>
                </a:tc>
                <a:extLst>
                  <a:ext uri="{0D108BD9-81ED-4DB2-BD59-A6C34878D82A}">
                    <a16:rowId xmlns:a16="http://schemas.microsoft.com/office/drawing/2014/main" val="296663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458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1982</Words>
  <Application>Microsoft Office PowerPoint</Application>
  <PresentationFormat>Panorámica</PresentationFormat>
  <Paragraphs>169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Referencias bibliográficas.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leyda gaytan bernal</dc:creator>
  <cp:lastModifiedBy>leyda gaytan bernal</cp:lastModifiedBy>
  <cp:revision>3</cp:revision>
  <dcterms:created xsi:type="dcterms:W3CDTF">2021-04-26T21:35:26Z</dcterms:created>
  <dcterms:modified xsi:type="dcterms:W3CDTF">2021-04-27T01:01:14Z</dcterms:modified>
</cp:coreProperties>
</file>