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29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6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utados.gob.mx/LeyesBiblio/ref/cpeum_per.htm" TargetMode="External"/><Relationship Id="rId2" Type="http://schemas.openxmlformats.org/officeDocument/2006/relationships/hyperlink" Target="http://www.diputados.gob.mx/biblioteca/bibdig/const_mex/const_185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putados.gob.mx/LeyesBiblio/ref/dof/CPEUM_ref_020_13dic34_ima.pdf" TargetMode="External"/><Relationship Id="rId4" Type="http://schemas.openxmlformats.org/officeDocument/2006/relationships/hyperlink" Target="http://www.ordenjuridico.gob.mx/Constitucion/1857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DA1449-9412-4E51-AEB2-CFC2899B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s-MX" dirty="0"/>
              <a:t>Actividad 4</a:t>
            </a:r>
            <a:br>
              <a:rPr lang="es-MX" dirty="0"/>
            </a:br>
            <a:r>
              <a:rPr lang="es-MX" dirty="0"/>
              <a:t>Línea del tiempo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BBEC5B-B49E-4FAB-A90E-836D89ADB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s-MX" dirty="0"/>
              <a:t>Trabajo de unidad</a:t>
            </a:r>
          </a:p>
          <a:p>
            <a:r>
              <a:rPr lang="es-MX" dirty="0"/>
              <a:t>Saltillo Coahuila</a:t>
            </a:r>
          </a:p>
          <a:p>
            <a:r>
              <a:rPr lang="es-MX" dirty="0"/>
              <a:t>26 de Abril del 2021</a:t>
            </a:r>
          </a:p>
        </p:txBody>
      </p:sp>
      <p:pic>
        <p:nvPicPr>
          <p:cNvPr id="4" name="Picture 3" descr="Representación digital de un mapamundi en color">
            <a:extLst>
              <a:ext uri="{FF2B5EF4-FFF2-40B4-BE49-F238E27FC236}">
                <a16:creationId xmlns:a16="http://schemas.microsoft.com/office/drawing/2014/main" id="{AF5BC0BE-1556-49CE-89ED-4A5F6188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37" b="34582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4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46BAC-C5BB-453A-AC23-1B699883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85" y="761206"/>
            <a:ext cx="1888289" cy="655637"/>
          </a:xfrm>
        </p:spPr>
        <p:txBody>
          <a:bodyPr/>
          <a:lstStyle/>
          <a:p>
            <a:r>
              <a:rPr lang="es-MX" dirty="0"/>
              <a:t>2002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73727-1137-43EA-B450-456F5411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85" y="2178049"/>
            <a:ext cx="6588627" cy="4161715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Educación preescolar se vuelve obligatoria. 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se busca transformar al individuo y a la sociedad. Fortalecimiento y difusión de la cultura.  México se hace parte de la dependencia económica del extranjero.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atender y promover todos los tipos y modalidades educativos. Apoyo a la investigación científica y tecnológica.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B9A54B3B-C558-4A4E-8EFE-59F4B1947C24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323287C-865A-4083-8B5D-87330F36E63C}"/>
              </a:ext>
            </a:extLst>
          </p:cNvPr>
          <p:cNvSpPr txBox="1">
            <a:spLocks/>
          </p:cNvSpPr>
          <p:nvPr/>
        </p:nvSpPr>
        <p:spPr>
          <a:xfrm>
            <a:off x="8871284" y="639606"/>
            <a:ext cx="3220632" cy="89883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/>
              <a:t>La modernización</a:t>
            </a:r>
          </a:p>
        </p:txBody>
      </p:sp>
      <p:pic>
        <p:nvPicPr>
          <p:cNvPr id="4098" name="Picture 2" descr="5 tendencias en la educación moderna - Toys4brain – Juguetes STEM">
            <a:extLst>
              <a:ext uri="{FF2B5EF4-FFF2-40B4-BE49-F238E27FC236}">
                <a16:creationId xmlns:a16="http://schemas.microsoft.com/office/drawing/2014/main" id="{1D0C8CBB-DB61-465B-A159-1DBA63EE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984179"/>
            <a:ext cx="4150227" cy="4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26E3C-0D2E-41D7-B8E4-F8A69965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6" y="730155"/>
            <a:ext cx="1840163" cy="655637"/>
          </a:xfrm>
        </p:spPr>
        <p:txBody>
          <a:bodyPr/>
          <a:lstStyle/>
          <a:p>
            <a:r>
              <a:rPr lang="es-MX" dirty="0"/>
              <a:t>2011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34A159-B432-439A-ACA7-DDFB4F7A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37" y="2015286"/>
            <a:ext cx="7519068" cy="452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Énfasis en los derechos humanos. Se promueven valores como la honestidad. Se establecen los derechos humanos en el sistema penitenciario mexicano. 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incorporación de tratados internacionales como  derechos constitucionales. Obligación de las autoridades de regirse por el principio pro- personal, buscando siempre favorecer al individuo. Obligación de las autoridades a promover, respetar, proteger y garantizar los derechos humanos. 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Se da comienzo a la mejora continua del proceso de enseñanza- aprendizaje.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F96BF9C3-8006-45B5-BBB3-0846072D327C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E427DE-2311-4568-AD2D-16E420943537}"/>
              </a:ext>
            </a:extLst>
          </p:cNvPr>
          <p:cNvSpPr txBox="1">
            <a:spLocks/>
          </p:cNvSpPr>
          <p:nvPr/>
        </p:nvSpPr>
        <p:spPr>
          <a:xfrm>
            <a:off x="8952342" y="751771"/>
            <a:ext cx="3139574" cy="98602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/>
              <a:t>Respeto a los derechos humanos</a:t>
            </a:r>
          </a:p>
        </p:txBody>
      </p:sp>
      <p:pic>
        <p:nvPicPr>
          <p:cNvPr id="5122" name="Picture 2" descr="Consejo de Derechos Humanos de la ONU quedó integrado por países acusados  de no respetarlos - NM Noticias - Montreal, Toronto, Canadá">
            <a:extLst>
              <a:ext uri="{FF2B5EF4-FFF2-40B4-BE49-F238E27FC236}">
                <a16:creationId xmlns:a16="http://schemas.microsoft.com/office/drawing/2014/main" id="{DF22A25A-E52A-4FDC-9CA7-23066DC8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63" y="2602821"/>
            <a:ext cx="3962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4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1A8D8-CC34-44A0-A2A7-5C58450F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30155"/>
            <a:ext cx="1407026" cy="655637"/>
          </a:xfrm>
        </p:spPr>
        <p:txBody>
          <a:bodyPr/>
          <a:lstStyle/>
          <a:p>
            <a:r>
              <a:rPr lang="es-MX" dirty="0"/>
              <a:t>2012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8BAF9-8DFE-48FF-B107-E4BC072CC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5" y="2190465"/>
            <a:ext cx="6336631" cy="377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Obligatoriedad en la educación media superior. Fortalecer el respeto por la diversidad cultural. 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Enrique Peña Nieto como presidente electo del PRI.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se hace obligatoria la educación media superior.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46CD35A-CF26-4855-8CB4-9C189E4A0A1C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CDED4C8-F5A1-49F6-854F-96FC346385B7}"/>
              </a:ext>
            </a:extLst>
          </p:cNvPr>
          <p:cNvSpPr txBox="1">
            <a:spLocks/>
          </p:cNvSpPr>
          <p:nvPr/>
        </p:nvSpPr>
        <p:spPr>
          <a:xfrm>
            <a:off x="9769642" y="754457"/>
            <a:ext cx="2193089" cy="8958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Cambios </a:t>
            </a:r>
          </a:p>
        </p:txBody>
      </p:sp>
      <p:pic>
        <p:nvPicPr>
          <p:cNvPr id="6146" name="Picture 2" descr="Publican regulación del Sistema de Educación Media Superior | Síntesis  Nacional">
            <a:extLst>
              <a:ext uri="{FF2B5EF4-FFF2-40B4-BE49-F238E27FC236}">
                <a16:creationId xmlns:a16="http://schemas.microsoft.com/office/drawing/2014/main" id="{AB22CB7F-2368-49AF-85C1-09297FE1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65" y="2037347"/>
            <a:ext cx="4399688" cy="32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1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733CA-8747-4B61-AAE2-B8CF044E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63" y="883045"/>
            <a:ext cx="1439111" cy="655637"/>
          </a:xfrm>
        </p:spPr>
        <p:txBody>
          <a:bodyPr/>
          <a:lstStyle/>
          <a:p>
            <a:r>
              <a:rPr lang="es-MX" dirty="0"/>
              <a:t>2013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3D69FF-9BD4-41BB-8169-6237D6A9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20" y="1758616"/>
            <a:ext cx="7037805" cy="489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Educación nacional. Institución para evaluar desempeños en la educación básica. Principio de democracia. Principio de respeto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Se eligen integrantes de la cámara de senadores con capacidad y experiencia con un cargo no mayor a 14 años.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la educación será especializada en trabajar la convivencia entre iguales y fomentará el respeto de todos evitando los privilegios. Se crea el Sistema Nacional de Evaluación Educativa para evaluar calidad, desempeño y resultados.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819897D-23A6-4915-937F-448888EFDC76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F90747-F42E-4F58-9BFB-0B199E0609AB}"/>
              </a:ext>
            </a:extLst>
          </p:cNvPr>
          <p:cNvSpPr txBox="1">
            <a:spLocks/>
          </p:cNvSpPr>
          <p:nvPr/>
        </p:nvSpPr>
        <p:spPr>
          <a:xfrm>
            <a:off x="9400673" y="761206"/>
            <a:ext cx="2481849" cy="69910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/>
              <a:t>Evaluación educativa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276A43-3403-4A6E-AAC2-E5293445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59" b="96622" l="5405" r="94595">
                        <a14:foregroundMark x1="68108" y1="40541" x2="68108" y2="40541"/>
                        <a14:foregroundMark x1="66757" y1="91892" x2="66757" y2="91892"/>
                        <a14:foregroundMark x1="89189" y1="90541" x2="89189" y2="90541"/>
                        <a14:foregroundMark x1="94595" y1="95270" x2="94595" y2="95270"/>
                        <a14:foregroundMark x1="15405" y1="88514" x2="15405" y2="88514"/>
                        <a14:foregroundMark x1="5405" y1="96622" x2="5405" y2="96622"/>
                      </a14:backgroundRemoval>
                    </a14:imgEffect>
                  </a14:imgLayer>
                </a14:imgProps>
              </a:ext>
            </a:extLst>
          </a:blip>
          <a:srcRect t="28569"/>
          <a:stretch/>
        </p:blipFill>
        <p:spPr>
          <a:xfrm>
            <a:off x="7667739" y="2101516"/>
            <a:ext cx="3944238" cy="11269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AF0D83-BD9A-49DF-9A9F-C3792537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498" y="3629527"/>
            <a:ext cx="3872024" cy="25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A5933-EB40-4D71-9ADE-E3B6C343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69" y="804673"/>
            <a:ext cx="1743911" cy="655637"/>
          </a:xfrm>
        </p:spPr>
        <p:txBody>
          <a:bodyPr/>
          <a:lstStyle/>
          <a:p>
            <a:r>
              <a:rPr lang="es-MX" dirty="0"/>
              <a:t>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C2BB3-B1DD-4532-8FFF-89B8B942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9" y="1644794"/>
            <a:ext cx="11269091" cy="486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Corresponde al estado la rectoría de la educación. Educación vista como garantía y no como privilegio</a:t>
            </a:r>
          </a:p>
          <a:p>
            <a:pPr marL="0" indent="0">
              <a:buNone/>
            </a:pPr>
            <a:r>
              <a:rPr lang="es-MX" b="1" dirty="0"/>
              <a:t>Aspectos sociales</a:t>
            </a:r>
            <a:r>
              <a:rPr lang="es-MX" dirty="0"/>
              <a:t>: Gobierno del presidente Andrés Manuel López Obrador (actual). Enfoque humanista e igualitario. Se reconoce la contribución en la sociedad por parte de los maestros, siendo considerados como agentes fundamentales de los procesos educativos.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El estado es responsable de concientizar sobre la importancia de la educación inicial. Educación laica, obligatoria, universal, inclusiva, pública, gratuita. Importancia a la educación inicial. La admisión, promoción y reconocimiento estarán mediadas por un proceso de selección. Los planes y programas de estudio tendrán perspectiva de género y orientación integral incluyendo el conocimiento de las ciencias y humanidades como: estilos de vida saludables, cuidado del medio ambiente, las lenguas indígenas de nuestro país, educación sexual y reproductiva. 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FD738453-AB7B-4ABB-9DA1-D2B59D6F931E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D108D0-8A26-4783-8B50-C825FB9593CD}"/>
              </a:ext>
            </a:extLst>
          </p:cNvPr>
          <p:cNvSpPr txBox="1">
            <a:spLocks/>
          </p:cNvSpPr>
          <p:nvPr/>
        </p:nvSpPr>
        <p:spPr>
          <a:xfrm>
            <a:off x="9160889" y="804673"/>
            <a:ext cx="2846985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ACTUALIZACIÓN</a:t>
            </a:r>
          </a:p>
        </p:txBody>
      </p:sp>
    </p:spTree>
    <p:extLst>
      <p:ext uri="{BB962C8B-B14F-4D97-AF65-F5344CB8AC3E}">
        <p14:creationId xmlns:p14="http://schemas.microsoft.com/office/powerpoint/2010/main" val="105113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4D31-58C9-4939-A734-64D01117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6" y="328850"/>
            <a:ext cx="10026650" cy="6556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47B78-8E36-4096-AE4A-E93BA344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56" y="1378424"/>
            <a:ext cx="10668094" cy="4390551"/>
          </a:xfrm>
        </p:spPr>
        <p:txBody>
          <a:bodyPr/>
          <a:lstStyle/>
          <a:p>
            <a:pPr marL="0" indent="0">
              <a:buNone/>
            </a:pPr>
            <a:r>
              <a:rPr lang="es-ES_tradnl" u="sng" dirty="0">
                <a:hlinkClick r:id="rId2"/>
              </a:rPr>
              <a:t>http://www.diputados.gob.mx/biblioteca/bibdig/const_mex/const_1857.pdf</a:t>
            </a:r>
            <a:r>
              <a:rPr lang="es-ES_tradnl" dirty="0"/>
              <a:t> </a:t>
            </a:r>
          </a:p>
          <a:p>
            <a:pPr marL="0" indent="0">
              <a:buNone/>
            </a:pPr>
            <a:r>
              <a:rPr lang="es-MX" u="sng" dirty="0">
                <a:hlinkClick r:id="rId3"/>
              </a:rPr>
              <a:t>http://www.diputados.gob.mx/LeyesBiblio/ref/cpeum_per.htm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Constitución Federal de los Estados Unidos Mexicanos [</a:t>
            </a:r>
            <a:r>
              <a:rPr lang="es-MX" dirty="0" err="1"/>
              <a:t>Const</a:t>
            </a:r>
            <a:r>
              <a:rPr lang="es-MX" dirty="0"/>
              <a:t>]. Art. 3. Febrero de 1857.  (México) Obtenido de: </a:t>
            </a:r>
            <a:r>
              <a:rPr lang="es-MX" u="sng" dirty="0">
                <a:hlinkClick r:id="rId4"/>
              </a:rPr>
              <a:t>http://www.ordenjuridico.gob.mx/Constitucion/1857.pdf</a:t>
            </a: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Constitución Política de los Estados Unidos Mexicanos [</a:t>
            </a:r>
            <a:r>
              <a:rPr lang="es-MX" dirty="0" err="1"/>
              <a:t>Const</a:t>
            </a:r>
            <a:r>
              <a:rPr lang="es-MX" dirty="0"/>
              <a:t>]. Art. 3. 13 de Diciembre de 1934. (México) Obtenido de: </a:t>
            </a:r>
            <a:r>
              <a:rPr lang="es-MX" u="sng" dirty="0">
                <a:hlinkClick r:id="rId5"/>
              </a:rPr>
              <a:t>http://www.diputados.gob.mx/LeyesBiblio/ref/dof/CPEUM_ref_020_13dic34_ima.pdf</a:t>
            </a:r>
            <a:r>
              <a:rPr lang="es-MX" dirty="0"/>
              <a:t>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648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7C4B9-405A-4BB0-9686-B91ABE22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49EEA19-3811-431D-9C7B-81993B79C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01642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91">
                  <a:extLst>
                    <a:ext uri="{9D8B030D-6E8A-4147-A177-3AD203B41FA5}">
                      <a16:colId xmlns:a16="http://schemas.microsoft.com/office/drawing/2014/main" val="3688634595"/>
                    </a:ext>
                  </a:extLst>
                </a:gridCol>
                <a:gridCol w="1735546">
                  <a:extLst>
                    <a:ext uri="{9D8B030D-6E8A-4147-A177-3AD203B41FA5}">
                      <a16:colId xmlns:a16="http://schemas.microsoft.com/office/drawing/2014/main" val="1787099265"/>
                    </a:ext>
                  </a:extLst>
                </a:gridCol>
                <a:gridCol w="1740238">
                  <a:extLst>
                    <a:ext uri="{9D8B030D-6E8A-4147-A177-3AD203B41FA5}">
                      <a16:colId xmlns:a16="http://schemas.microsoft.com/office/drawing/2014/main" val="2359875510"/>
                    </a:ext>
                  </a:extLst>
                </a:gridCol>
                <a:gridCol w="1741181">
                  <a:extLst>
                    <a:ext uri="{9D8B030D-6E8A-4147-A177-3AD203B41FA5}">
                      <a16:colId xmlns:a16="http://schemas.microsoft.com/office/drawing/2014/main" val="2846140868"/>
                    </a:ext>
                  </a:extLst>
                </a:gridCol>
                <a:gridCol w="1741181">
                  <a:extLst>
                    <a:ext uri="{9D8B030D-6E8A-4147-A177-3AD203B41FA5}">
                      <a16:colId xmlns:a16="http://schemas.microsoft.com/office/drawing/2014/main" val="4201521439"/>
                    </a:ext>
                  </a:extLst>
                </a:gridCol>
                <a:gridCol w="1741181">
                  <a:extLst>
                    <a:ext uri="{9D8B030D-6E8A-4147-A177-3AD203B41FA5}">
                      <a16:colId xmlns:a16="http://schemas.microsoft.com/office/drawing/2014/main" val="773233149"/>
                    </a:ext>
                  </a:extLst>
                </a:gridCol>
                <a:gridCol w="1728983">
                  <a:extLst>
                    <a:ext uri="{9D8B030D-6E8A-4147-A177-3AD203B41FA5}">
                      <a16:colId xmlns:a16="http://schemas.microsoft.com/office/drawing/2014/main" val="3813698314"/>
                    </a:ext>
                  </a:extLst>
                </a:gridCol>
              </a:tblGrid>
              <a:tr h="13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Aspecto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953299172"/>
                  </a:ext>
                </a:extLst>
              </a:tr>
              <a:tr h="583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Profundización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del tema.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Descripción clara y sustancial del tema y muy buena cantidad de detalles.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Descripción clara y sustancial del tema y buena cantidad de detalles.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Descripción clara del tema y suficiente cantidad de detalles.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Descripción ambigua del tema,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algunos detalles que no clarifican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tema.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Descripción ambigua del tema,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no se clarifican detalles del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tema.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Descripción incorrecta del tema, sin detalles significativos o escasos.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1636817710"/>
                  </a:ext>
                </a:extLst>
              </a:tr>
              <a:tr h="963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Conceptualización de sucesos.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El estudiante describe el 100 % de los eventos en la línea de tiempo y Los hechos</a:t>
                      </a:r>
                      <a:br>
                        <a:rPr lang="es-MX" sz="700" dirty="0">
                          <a:effectLst/>
                        </a:rPr>
                      </a:br>
                      <a:r>
                        <a:rPr lang="es-MX" sz="700" dirty="0">
                          <a:effectLst/>
                        </a:rPr>
                        <a:t>descritos son precisos en todos los eventos incluidos.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El estudiante describe el 90 % de los eventos en la línea de tiempo y Los hechos descritos son precisos  en todos los eventos incluidos.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estudiante describe el 80 % de los eventos en la línea de tiempo y los hechos descritos son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precisos en casi todos los eventos incluidos.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estudiante describe el 80 % de los eventos en la línea de tiempo y los hechos descritos son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precisos en casi todos los eventos incluidos.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estudiante puede describir algunos eventos en la línea de tiempo pero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una buena parte de los hechos descritos son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imprecisos.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El estudiante describir algunos eventos en la línea de tiempo pero  muchos de los hechos descritos son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imprecisos.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2953376659"/>
                  </a:ext>
                </a:extLst>
              </a:tr>
              <a:tr h="112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Calidad de contenidos.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Incluye los eventos importantes e interesantes.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Todos los detalles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relevantes están incluidos, la redacción es correcta y comprensible.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Incluye los eventos importantes e interesantes.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Casi todos los detalles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relevantes están incluidos, la redacción es correcta y comprensible.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La mayoría de los eventos</a:t>
                      </a:r>
                      <a:br>
                        <a:rPr lang="es-MX" sz="700" dirty="0">
                          <a:effectLst/>
                        </a:rPr>
                      </a:br>
                      <a:r>
                        <a:rPr lang="es-MX" sz="700" dirty="0">
                          <a:effectLst/>
                        </a:rPr>
                        <a:t>incluidos son importantes e</a:t>
                      </a:r>
                      <a:br>
                        <a:rPr lang="es-MX" sz="700" dirty="0">
                          <a:effectLst/>
                        </a:rPr>
                      </a:br>
                      <a:r>
                        <a:rPr lang="es-MX" sz="700" dirty="0">
                          <a:effectLst/>
                        </a:rPr>
                        <a:t>interesantes. Se omite uno o dos eventos</a:t>
                      </a:r>
                      <a:br>
                        <a:rPr lang="es-MX" sz="700" dirty="0">
                          <a:effectLst/>
                        </a:rPr>
                      </a:br>
                      <a:r>
                        <a:rPr lang="es-MX" sz="700" dirty="0">
                          <a:effectLst/>
                        </a:rPr>
                        <a:t>principales. la comprensión de la información es complicada por falta o exceso de la misma.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mayoría de los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incluidos son importantes e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interesantes. Sólo se omite tres o cuatro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principales. la comprensión de la información es deficiente por falta o exceso de la misma.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Algunos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incluidos son triviales y la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mayor parte delos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relevantes se omiten, no hay lectura comprensible de la información presentada sobre el tema.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mayoría de los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incluidos son triviales y la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mayor parte delos eventos</a:t>
                      </a:r>
                      <a:br>
                        <a:rPr lang="es-MX" sz="700">
                          <a:effectLst/>
                        </a:rPr>
                      </a:br>
                      <a:r>
                        <a:rPr lang="es-MX" sz="700">
                          <a:effectLst/>
                        </a:rPr>
                        <a:t>relevantes se omiten, no hay lectura comprensible de la información presentada sobre el tema.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3476884741"/>
                  </a:ext>
                </a:extLst>
              </a:tr>
              <a:tr h="47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Aclaración sobre el tema.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Tema excelentemente  organizado y claramente presentado así como de fácil seguimiento.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Tema muy bien  organizado y presentado así como de fácil seguimiento.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Tema bien  organizado y presentado, presenta algunas dificultades de seguimiento.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Tema bien focalizado, pero 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suficientemente organizado.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Tema regularmente focalizado, pero 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suficientemente organizado.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Tema impreciso y poco claro, sin coherencia entre las partes que lo componen.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4239825372"/>
                  </a:ext>
                </a:extLst>
              </a:tr>
              <a:tr h="67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Calidad del diseño.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sobresaliente y atractivo que cumple con los criterios de diseño de claridad y legibilidad.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atractiva que cumple con los criterios de claridad y legibilidad.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poco atractiva que cumple medianamente con los criterios de claridad y legibilidad.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simple que cumple medianamente con los criterios de claridad y legibilidad.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mal planteada que no cumple deficientemente con los criterios de claridad y legibilidad.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Línea de tiempo mal planteada que no cumple con los criterios de diseño claridad y legibilidad.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1544148633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Lectura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En la línea de tiempo se facilita la lectura. La complementación de la información en cada evento es excelente.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En la línea de tiempo se facilita la lectura. La complementación de la información en cada evento es muy buena.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En la línea de tiempo se facilita la lectura. Hay poca complementación de la información en cada evento.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línea de tiempo no permite una lectura ágil y comprensible hay poca complementación de la información en cada evento.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 La línea de tiempo no permite una lectura ágil y comprensible hay muy poca complementación de la información en cada evento.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línea de tiempo no facilita la lectura ágil y comprensible falta complementación de la información en cada evento.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2224497778"/>
                  </a:ext>
                </a:extLst>
              </a:tr>
              <a:tr h="1648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Elementos propios de 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Línea tiempo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Cuenta con una fecha de inicio y una fecha final, las escalas 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proporcionales y cada evento ha sido representado con una frase o imagen que dan una clara idea del evento en cuestión.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Cuenta con una fecha de inicio y una fecha final, las escalas no 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proporcionales y cada evento ha sido representado con una frase o imagen del evento en cuestión.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Cuenta con fecha de inicio y una fecha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final, las escalas son proporcionales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pero los eventos no han sido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acompañados de frases o imágenes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que ejemplifiquen el evento 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cuestión.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Cuenta con fecha de inicio y una fecha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final, las escalas no son proporcionales pero los eventos no han sido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acompañados de frases o imágenes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que ejemplifiquen el evento 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cuestión.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No hay fecha de inicio o fecha final, algunas escalas de tiempo donde se marquen eventos importantes y las imágenes o frases no son coherentes con el tema en cuestión.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No hay fecha de inicio o fecha final, sin escalas de tiempo donde se marquen eventos importantes y las imágenes o frases no son coherentes con el tema en cuestión.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2737436526"/>
                  </a:ext>
                </a:extLst>
              </a:tr>
              <a:tr h="607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Presentación de la línea de Tiempo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selección de los colores y 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tipografía usada fueron atractivas y permiten una correcta visualización de la línea de tiempo.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La selección de los colores y 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tipografía usada  permiten una correcta visualización de la línea de tiempo pero fueron poco atractivas.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Los colores y la tipografía usada permiten una correcta visualización de la línea de tiempo.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Los colores y la tipografía usada dificultan permiten una correcta visualización de la línea de tiempo.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Los colores y la tipografía usada no permiten una correcta visualización de la línea de tiempo.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Se abusó del uso de colores y tipografías.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3577497870"/>
                  </a:ext>
                </a:extLst>
              </a:tr>
              <a:tr h="134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Ortografía y redacción.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Sin errores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1-2 errores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3-4 errores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5 errores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>
                          <a:effectLst/>
                        </a:rPr>
                        <a:t>6 errores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effectLst/>
                        </a:rPr>
                        <a:t>7 o más errores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53" marR="17553" marT="0" marB="0"/>
                </a:tc>
                <a:extLst>
                  <a:ext uri="{0D108BD9-81ED-4DB2-BD59-A6C34878D82A}">
                    <a16:rowId xmlns:a16="http://schemas.microsoft.com/office/drawing/2014/main" val="194777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8F87E-F982-40B8-945A-267045D8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592" y="800322"/>
            <a:ext cx="6842815" cy="860400"/>
          </a:xfr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ct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s-MX" altLang="es-MX" sz="1600" b="1" i="0" u="none" strike="noStrike" normalizeH="0">
                <a:ln>
                  <a:noFill/>
                </a:ln>
                <a:effectLst/>
              </a:rPr>
              <a:t>ESCUELA NORMAL DE EDUCACIÓN PREESCOLAR</a:t>
            </a:r>
            <a:endParaRPr kumimoji="0" lang="es-MX" altLang="es-MX" sz="1600" b="0" i="0" u="none" strike="noStrike" normalizeH="0">
              <a:ln>
                <a:noFill/>
              </a:ln>
              <a:effectLst/>
            </a:endParaRPr>
          </a:p>
          <a:p>
            <a:pPr marL="0" marR="0" lvl="0" indent="0" algn="ct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s-MX" altLang="es-MX" sz="1600" b="1" i="0" u="none" strike="noStrike" normalizeH="0">
                <a:ln>
                  <a:noFill/>
                </a:ln>
                <a:effectLst/>
              </a:rPr>
              <a:t>LICENCIATURA EN EDUCACIÓN PREESCOLAR</a:t>
            </a:r>
            <a:endParaRPr kumimoji="0" lang="es-MX" altLang="es-MX" sz="1600" b="0" i="0" u="none" strike="noStrike" normalizeH="0">
              <a:ln>
                <a:noFill/>
              </a:ln>
              <a:effectLst/>
            </a:endParaRPr>
          </a:p>
          <a:p>
            <a:pPr marL="0" marR="0" lvl="0" indent="0" algn="ct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s-MX" altLang="es-MX" sz="1600" b="1" i="0" u="none" strike="noStrike" normalizeH="0">
                <a:ln>
                  <a:noFill/>
                </a:ln>
                <a:effectLst/>
              </a:rPr>
              <a:t>CICLO ESCOLAR 2020 – 2021</a:t>
            </a:r>
            <a:endParaRPr kumimoji="0" lang="es-MX" altLang="es-MX" sz="1600" b="0" i="0" u="none" strike="noStrike" normalizeH="0">
              <a:ln>
                <a:noFill/>
              </a:ln>
              <a:effectLst/>
            </a:endParaRPr>
          </a:p>
          <a:p>
            <a:pPr marL="0" marR="0" lvl="0" indent="0" algn="ct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endParaRPr kumimoji="0" lang="es-MX" altLang="es-MX" sz="1600" b="0" i="0" u="none" strike="noStrike" normalizeH="0">
              <a:ln>
                <a:noFill/>
              </a:ln>
              <a:effectLst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DB949E1B-8F58-42C3-BC76-8CCF66CE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48" y="2510238"/>
            <a:ext cx="8416302" cy="3652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CURSO: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BASES LEGALES Y NORMATIVAS DE LA EDUCACIÓN BÁSICA</a:t>
            </a: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MAESTRO</a:t>
            </a:r>
            <a:r>
              <a:rPr kumimoji="0" lang="en-US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: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ARTURO FLORES RODRIGUEZ</a:t>
            </a: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ALUMNA: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KATYA QUINTANA RANGEL #13</a:t>
            </a: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GRADO Y SECCIÓN: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3°B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1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Unidad l</a:t>
            </a:r>
            <a:endParaRPr kumimoji="0" lang="en-US" altLang="es-MX" sz="1600" b="0" i="0" u="none" strike="noStrike" cap="none" normalizeH="0" baseline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marL="0" marR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Tx/>
              <a:buNone/>
              <a:tabLst/>
            </a:pPr>
            <a:r>
              <a:rPr kumimoji="0" lang="en-US" altLang="es-MX" sz="1600" b="1" i="1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 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La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educación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como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 derecho: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principios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filosóficos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,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legales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,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normativos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 y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éticos</a:t>
            </a:r>
            <a:r>
              <a:rPr kumimoji="0" lang="en-US" altLang="es-MX" sz="1600" b="0" i="0" u="none" strike="noStrike" cap="none" normalizeH="0" baseline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1025" name="image6.png" descr="87004441">
            <a:extLst>
              <a:ext uri="{FF2B5EF4-FFF2-40B4-BE49-F238E27FC236}">
                <a16:creationId xmlns:a16="http://schemas.microsoft.com/office/drawing/2014/main" id="{5CC5E324-BC31-40E9-86F7-5F7EA29EF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371697"/>
            <a:ext cx="1162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7C104EC-356E-4C90-9AE2-7763690DC1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downArrow">
            <a:avLst>
              <a:gd name="adj1" fmla="val 100000"/>
              <a:gd name="adj2" fmla="val 2572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65671B-DA6E-42A4-ADAF-59AFE911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33388"/>
            <a:ext cx="10026650" cy="65563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artículo tercero constitucional de 1857: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B1174-433F-420F-8FC7-ECF613F2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500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i="1" dirty="0"/>
              <a:t>“</a:t>
            </a:r>
            <a:r>
              <a:rPr lang="es-MX" b="1" i="1" dirty="0"/>
              <a:t> </a:t>
            </a:r>
            <a:r>
              <a:rPr lang="es-MX" i="1" dirty="0"/>
              <a:t>La enseñanza es libre. La ley determinará qué profesiones necesitan título para su ejercicio, y con qué requisitos se deben </a:t>
            </a:r>
            <a:r>
              <a:rPr lang="es-MX" i="1" dirty="0" err="1"/>
              <a:t>espedir</a:t>
            </a:r>
            <a:r>
              <a:rPr lang="es-MX" i="1" dirty="0"/>
              <a:t> (sic)”.</a:t>
            </a:r>
            <a:r>
              <a:rPr lang="es-MX" b="1" i="1" dirty="0"/>
              <a:t> </a:t>
            </a:r>
            <a:r>
              <a:rPr lang="es-MX" dirty="0"/>
              <a:t>(Constitución Federal de los Estados Unidos Mexicanos, 1857, Artículo 3)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Nació dentro de las reformas que tenían como finalidad erradicar ideas caducas sobre las colonias y construir un estado jurídico-político modernizado de acuerdo a la corriente liberal que se daba en ese entonces con Juárez.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A partir de aquí fueron sucediendo los siguientes acontecimientos:</a:t>
            </a:r>
          </a:p>
        </p:txBody>
      </p:sp>
    </p:spTree>
    <p:extLst>
      <p:ext uri="{BB962C8B-B14F-4D97-AF65-F5344CB8AC3E}">
        <p14:creationId xmlns:p14="http://schemas.microsoft.com/office/powerpoint/2010/main" val="47406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CB744204-1273-49E0-A93D-5B7E379A236F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C533C8-5B6E-4A22-85AB-EBEA1B84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54" y="730155"/>
            <a:ext cx="1527222" cy="655637"/>
          </a:xfrm>
        </p:spPr>
        <p:txBody>
          <a:bodyPr/>
          <a:lstStyle/>
          <a:p>
            <a:pPr algn="ctr"/>
            <a:r>
              <a:rPr lang="es-MX" dirty="0"/>
              <a:t>1917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FD5B8-C68D-4A13-8BA3-700053A3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68" y="2083863"/>
            <a:ext cx="8209727" cy="43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Educación libre y gratuita</a:t>
            </a:r>
          </a:p>
          <a:p>
            <a:pPr marL="0" indent="0">
              <a:buNone/>
            </a:pPr>
            <a:r>
              <a:rPr lang="es-MX" b="1" dirty="0"/>
              <a:t>Aspectos sociales</a:t>
            </a:r>
            <a:r>
              <a:rPr lang="es-MX" dirty="0"/>
              <a:t>: Esperanza en la población junto con las conquistas de derechos sociales agrarios y laborales. Posibilidad de movilidad extranjera. Exigencias sociales postrevolución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prohíbe la impartición de la enseñanza por parte del clero. Se elimina la obligatoriedad de asistencia a la institución. Separación iglesia- estado. Permite a los padres elegir libremente lo que desean brindar a sus hijos en cuanto a educación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B5E476-2203-4750-88B4-79107D931277}"/>
              </a:ext>
            </a:extLst>
          </p:cNvPr>
          <p:cNvSpPr txBox="1">
            <a:spLocks/>
          </p:cNvSpPr>
          <p:nvPr/>
        </p:nvSpPr>
        <p:spPr>
          <a:xfrm>
            <a:off x="9386422" y="730154"/>
            <a:ext cx="2705493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La post- revolución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8BED44-36FC-4AB3-A3CD-9C1E45C3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2597" y="2083863"/>
            <a:ext cx="3389235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F040B-20E2-495E-867A-4DC52A86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808527"/>
            <a:ext cx="2177047" cy="655637"/>
          </a:xfrm>
        </p:spPr>
        <p:txBody>
          <a:bodyPr/>
          <a:lstStyle/>
          <a:p>
            <a:r>
              <a:rPr lang="es-MX" dirty="0"/>
              <a:t>1934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58F72-B6EF-4D40-A982-3E3BB5F1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10" y="2032863"/>
            <a:ext cx="7398084" cy="4801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Desarrolla el concepto de libertad con tintes socialistas. Perspectiva de transformación del pensamiento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La iglesia se separa cada vez más de los asuntos del gobierno. La sociedad se involucra al nuevo pensamiento para el progreso de la nación.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Excluye la religión, el fanatismo y los prejuicios de la educación. Se enfoca en ofrecer una educación racional y con pensamiento lógico. Se busca la veracidad de las cosas. Orientación científica y pedagógica al trabajo escolar. 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DD2C493-08FE-42D3-AD91-CDAC2C3F9484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3B633F-1DE8-43CC-8AFE-57CE9619EC98}"/>
              </a:ext>
            </a:extLst>
          </p:cNvPr>
          <p:cNvSpPr txBox="1">
            <a:spLocks/>
          </p:cNvSpPr>
          <p:nvPr/>
        </p:nvSpPr>
        <p:spPr>
          <a:xfrm>
            <a:off x="8903369" y="863880"/>
            <a:ext cx="3043321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pensamiento  socialista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34C1AB-87DF-4AB7-AE62-83E27A41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850773"/>
            <a:ext cx="4021890" cy="4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5B6E5-0C73-4D7C-AC50-424BE532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7" y="800799"/>
            <a:ext cx="1439111" cy="655637"/>
          </a:xfrm>
        </p:spPr>
        <p:txBody>
          <a:bodyPr/>
          <a:lstStyle/>
          <a:p>
            <a:r>
              <a:rPr lang="es-MX" dirty="0"/>
              <a:t>1946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B9EB9-A7DC-4BFE-979D-8C67C7A9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2257235"/>
            <a:ext cx="7505700" cy="397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Lucha contra la ignorancia. Da pie a la libertad de creencias. Sin ser hostil ni exclusiva, la educación será nacional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Fomento de amor a la patria. Solidaridad internacional. Constante mejoramiento económico, social y cultural. Se cultiva el aprecio a la dignidad e integridad humana evitando privilegios de razas, grupos, sexos, etc.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La educación desarrollará todas las facultades del ser humano de manera armónica. Positivísimo educativo. 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7CE9B242-9FB2-4F8D-AEE8-450D5CE2960F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AE2939-6878-4EA8-9F5E-C714F700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560" y="1844376"/>
            <a:ext cx="2789320" cy="20680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EA32DD4-0B89-487F-A3DB-3DBD32ACFD90}"/>
              </a:ext>
            </a:extLst>
          </p:cNvPr>
          <p:cNvSpPr txBox="1">
            <a:spLocks/>
          </p:cNvSpPr>
          <p:nvPr/>
        </p:nvSpPr>
        <p:spPr>
          <a:xfrm>
            <a:off x="9490243" y="730155"/>
            <a:ext cx="2430379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Positivismo educativo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EC24D9-093D-4064-B42A-FCBB5BD7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726" y="4295113"/>
            <a:ext cx="2789320" cy="19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5ACE6-5704-4426-ABFB-9D063FC7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6" y="804673"/>
            <a:ext cx="1519321" cy="655637"/>
          </a:xfrm>
        </p:spPr>
        <p:txBody>
          <a:bodyPr/>
          <a:lstStyle/>
          <a:p>
            <a:r>
              <a:rPr lang="es-MX" dirty="0"/>
              <a:t>1980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07A9A-6CB9-4971-A6D3-EDD8E9FC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941574"/>
            <a:ext cx="7840758" cy="4379016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Un gobierno dentro de las universidades</a:t>
            </a:r>
          </a:p>
          <a:p>
            <a:pPr marL="0" indent="0">
              <a:buNone/>
            </a:pPr>
            <a:r>
              <a:rPr lang="es-MX" b="1" dirty="0"/>
              <a:t>Aspectos sociales:  </a:t>
            </a:r>
            <a:r>
              <a:rPr lang="es-MX" dirty="0"/>
              <a:t>Apertura al interés general, se busca el incremento de la cultura</a:t>
            </a:r>
            <a:r>
              <a:rPr lang="es-MX" b="1" dirty="0"/>
              <a:t>. </a:t>
            </a:r>
            <a:r>
              <a:rPr lang="es-MX" dirty="0"/>
              <a:t>Se otorga identidad cultural a los alumnos de las universidades</a:t>
            </a:r>
          </a:p>
          <a:p>
            <a:pPr marL="0" indent="0">
              <a:buNone/>
            </a:pPr>
            <a:r>
              <a:rPr lang="es-MX" b="1" dirty="0"/>
              <a:t>Recomendaciones en el sistema educativo: </a:t>
            </a:r>
            <a:r>
              <a:rPr lang="es-MX" dirty="0"/>
              <a:t>Autonomía en educación superior. Libertad para la investigación a los docentes. Respeto y acato a la ley federal del trabajo para personal académico. Se brindan recursos económicos y normativos para el manejo equitativo de las instituciones educativas.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C4DD5000-4BB5-40AB-A6B9-81A259D9B5B9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8A53E57-0903-4FE3-963F-122D7E8ECC6F}"/>
              </a:ext>
            </a:extLst>
          </p:cNvPr>
          <p:cNvSpPr txBox="1">
            <a:spLocks/>
          </p:cNvSpPr>
          <p:nvPr/>
        </p:nvSpPr>
        <p:spPr>
          <a:xfrm>
            <a:off x="9124616" y="792557"/>
            <a:ext cx="2810710" cy="667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Autonomía universitaria</a:t>
            </a:r>
          </a:p>
        </p:txBody>
      </p:sp>
      <p:pic>
        <p:nvPicPr>
          <p:cNvPr id="3074" name="Picture 2" descr="Una Vida Moderna : Photo | Architecture, Mid century, Century">
            <a:extLst>
              <a:ext uri="{FF2B5EF4-FFF2-40B4-BE49-F238E27FC236}">
                <a16:creationId xmlns:a16="http://schemas.microsoft.com/office/drawing/2014/main" id="{6BA06F1D-E2A9-4463-9376-D80B07AA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16" y="2807368"/>
            <a:ext cx="3737810" cy="3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3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F1B07-5CB3-4939-8FB6-E8E32477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44" y="730155"/>
            <a:ext cx="1439111" cy="655637"/>
          </a:xfrm>
        </p:spPr>
        <p:txBody>
          <a:bodyPr/>
          <a:lstStyle/>
          <a:p>
            <a:r>
              <a:rPr lang="es-MX" dirty="0"/>
              <a:t>1992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D8365-7EF6-48CF-9C8C-667320B5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44" y="2929690"/>
            <a:ext cx="6785810" cy="3519237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Se puntualiza la laicidad y el criterio científico. Abolición de prejuicios.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Se lucha contra la ignorancia y los efectos que ha tenido en la población durante el siglo. Mejora en la convivencia humana. Derecho a la participación pública o privada de ceremonias, devociones o actos de culto siempre y cuando no constituyan delito. Descentralización educativa.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C3987751-18F8-4E02-A6F1-11FA476A06F2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ECB7164-806D-431B-A619-76FADBCB9A0D}"/>
              </a:ext>
            </a:extLst>
          </p:cNvPr>
          <p:cNvSpPr txBox="1">
            <a:spLocks/>
          </p:cNvSpPr>
          <p:nvPr/>
        </p:nvSpPr>
        <p:spPr>
          <a:xfrm>
            <a:off x="8983577" y="756547"/>
            <a:ext cx="2903622" cy="986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/>
              <a:t>Erradicación de la ignorancia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6E6412-C88F-4348-9193-B1B744132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137" y="2311904"/>
            <a:ext cx="3834062" cy="37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8DE26-945C-4499-87F7-0BC17C38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21" y="730155"/>
            <a:ext cx="1294732" cy="655637"/>
          </a:xfrm>
        </p:spPr>
        <p:txBody>
          <a:bodyPr/>
          <a:lstStyle/>
          <a:p>
            <a:r>
              <a:rPr lang="es-MX" dirty="0"/>
              <a:t>1993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0C070-38B9-40B0-B86D-F2024CF3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77" y="1787168"/>
            <a:ext cx="7615322" cy="48667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Principales cambios: </a:t>
            </a:r>
            <a:r>
              <a:rPr lang="es-MX" dirty="0"/>
              <a:t>Se anula el liberalismo. Centralización de facultades educativas.</a:t>
            </a:r>
          </a:p>
          <a:p>
            <a:pPr marL="0" indent="0">
              <a:buNone/>
            </a:pPr>
            <a:r>
              <a:rPr lang="es-MX" b="1" dirty="0"/>
              <a:t>Aspectos sociales: </a:t>
            </a:r>
            <a:r>
              <a:rPr lang="es-MX" dirty="0"/>
              <a:t>Ya no se habla de religión oficial del estado y se orienta al laicismo. Fomenta la paz.  La población aprovecha la educación para desarrollar su identidad y características acorde a su entorno. Lucha de liberales y conservadores por el control ideológico.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b="1" dirty="0"/>
              <a:t>Recomendaciones en el sistema educativo: </a:t>
            </a:r>
            <a:r>
              <a:rPr lang="es-MX" dirty="0"/>
              <a:t>Se preocupa por atender las características del contexto de los alumnos. Acceso gratuito a la educación para todos los ciudadanos. Se continua con el federalismo solo si los planes de estudio atienden realidades concretas de los educandos. Educación privada sujeta a planes y programas.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C5B6D9B-C7F8-4DE2-BEFF-F94FC5D414F9}"/>
              </a:ext>
            </a:extLst>
          </p:cNvPr>
          <p:cNvSpPr/>
          <p:nvPr/>
        </p:nvSpPr>
        <p:spPr>
          <a:xfrm>
            <a:off x="0" y="0"/>
            <a:ext cx="12091916" cy="1460310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085BBAC-3C79-4848-AA12-C735C1369DE1}"/>
              </a:ext>
            </a:extLst>
          </p:cNvPr>
          <p:cNvSpPr txBox="1">
            <a:spLocks/>
          </p:cNvSpPr>
          <p:nvPr/>
        </p:nvSpPr>
        <p:spPr>
          <a:xfrm>
            <a:off x="9529011" y="642050"/>
            <a:ext cx="2342147" cy="74374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/>
              <a:t>La lucha ideológica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A3429C-7959-43E2-9F04-7DA1B9F1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1263" y="1818774"/>
            <a:ext cx="3990653" cy="43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30321C"/>
      </a:dk2>
      <a:lt2>
        <a:srgbClr val="F2F0F3"/>
      </a:lt2>
      <a:accent1>
        <a:srgbClr val="7BAE44"/>
      </a:accent1>
      <a:accent2>
        <a:srgbClr val="A0A737"/>
      </a:accent2>
      <a:accent3>
        <a:srgbClr val="C39A4D"/>
      </a:accent3>
      <a:accent4>
        <a:srgbClr val="B1573B"/>
      </a:accent4>
      <a:accent5>
        <a:srgbClr val="C34D62"/>
      </a:accent5>
      <a:accent6>
        <a:srgbClr val="B13B82"/>
      </a:accent6>
      <a:hlink>
        <a:srgbClr val="C65557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2388</Words>
  <Application>Microsoft Office PowerPoint</Application>
  <PresentationFormat>Panorámica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Calibri</vt:lpstr>
      <vt:lpstr>Rockwell Nova Light</vt:lpstr>
      <vt:lpstr>Wingdings</vt:lpstr>
      <vt:lpstr>LeafVTI</vt:lpstr>
      <vt:lpstr>Actividad 4 Línea del tiempo</vt:lpstr>
      <vt:lpstr>ESCUELA NORMAL DE EDUCACIÓN PREESCOLAR LICENCIATURA EN EDUCACIÓN PREESCOLAR CICLO ESCOLAR 2020 – 2021 </vt:lpstr>
      <vt:lpstr>El artículo tercero constitucional de 1857:</vt:lpstr>
      <vt:lpstr>1917</vt:lpstr>
      <vt:lpstr>1934</vt:lpstr>
      <vt:lpstr>1946</vt:lpstr>
      <vt:lpstr>1980</vt:lpstr>
      <vt:lpstr>1992</vt:lpstr>
      <vt:lpstr>1993</vt:lpstr>
      <vt:lpstr>2002</vt:lpstr>
      <vt:lpstr>2011</vt:lpstr>
      <vt:lpstr>2012</vt:lpstr>
      <vt:lpstr>2013</vt:lpstr>
      <vt:lpstr>2019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4 Línea del tiempo</dc:title>
  <dc:creator>KATYA ROCIO QUINTANA RANGEL</dc:creator>
  <cp:lastModifiedBy>KATYA ROCIO QUINTANA RANGEL</cp:lastModifiedBy>
  <cp:revision>24</cp:revision>
  <dcterms:created xsi:type="dcterms:W3CDTF">2021-04-26T01:59:30Z</dcterms:created>
  <dcterms:modified xsi:type="dcterms:W3CDTF">2021-04-27T00:34:18Z</dcterms:modified>
</cp:coreProperties>
</file>