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  <a:srgbClr val="006666"/>
    <a:srgbClr val="FF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8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857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07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91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05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45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166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31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228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80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2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0AB0-18E9-46EC-B589-A92B99A09FC1}" type="datetimeFigureOut">
              <a:rPr lang="es-PE" smtClean="0"/>
              <a:t>26/04/2021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5043-440A-494D-813B-18D5B4B734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6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B24EBAC-4DF6-445C-8691-7CE7A55CF078}"/>
              </a:ext>
            </a:extLst>
          </p:cNvPr>
          <p:cNvSpPr/>
          <p:nvPr/>
        </p:nvSpPr>
        <p:spPr>
          <a:xfrm>
            <a:off x="331303" y="1817261"/>
            <a:ext cx="11860695" cy="504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2020-2021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Bases legales y normativas de la educación básica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Maestro: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Arturo Flores Rodríguez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Corina Beltrán García. </a:t>
            </a: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N.L.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3° “A”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DEL CURSO.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 su actuación profesional con sentido ético-</a:t>
            </a:r>
            <a:r>
              <a:rPr lang="es-MX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valoral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asume los diversos principios y reglas que aseguran una mejor convivencia institucional y social, en beneficio de los alumnos y de la comunidad escolar.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Previene y soluciona conflictos, así como situaciones emergentes con base en los derechos humanos, los principios derivados de la normatividad educativa y los valores propios de la profesión docente.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Decide las estrategias pedagógicas para minimizar o eliminar las barreras para el aprendizaje y la participación, asegurando una educación inclusiva.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4. Trabajo de Unidad A:  LINEA DE TIEMPO DE LAS REFORMAS EDUCATIVAS ARTÍCULO 3° CONSTITUCIONAL </a:t>
            </a:r>
          </a:p>
          <a:p>
            <a:pPr algn="ctr"/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Saltillo, Coahuila a 26 abril del 2021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D63B1D-0602-4878-9C75-BDA8B25792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9091"/>
          <a:stretch>
            <a:fillRect/>
          </a:stretch>
        </p:blipFill>
        <p:spPr bwMode="auto">
          <a:xfrm>
            <a:off x="5494887" y="617111"/>
            <a:ext cx="1533525" cy="1200150"/>
          </a:xfrm>
          <a:prstGeom prst="rect">
            <a:avLst/>
          </a:prstGeom>
          <a:noFill/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2978461-C562-4BB2-95E0-ADC8DF9A5349}"/>
              </a:ext>
            </a:extLst>
          </p:cNvPr>
          <p:cNvSpPr/>
          <p:nvPr/>
        </p:nvSpPr>
        <p:spPr>
          <a:xfrm>
            <a:off x="2121092" y="23807"/>
            <a:ext cx="8281114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1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75671" y="-121140"/>
            <a:ext cx="1222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LINEA DE TIEMPO DE LAS REFORMAS EDUCATIVAS ARTÍCULO 3° CONSTITUCIONAL </a:t>
            </a:r>
          </a:p>
        </p:txBody>
      </p:sp>
      <p:sp>
        <p:nvSpPr>
          <p:cNvPr id="7" name="Flecha: cheurón 6"/>
          <p:cNvSpPr/>
          <p:nvPr/>
        </p:nvSpPr>
        <p:spPr>
          <a:xfrm>
            <a:off x="174034" y="3340942"/>
            <a:ext cx="2900471" cy="900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Flecha: cheurón 7"/>
          <p:cNvSpPr/>
          <p:nvPr/>
        </p:nvSpPr>
        <p:spPr>
          <a:xfrm>
            <a:off x="2703444" y="3340942"/>
            <a:ext cx="2517913" cy="900000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: cheurón 8"/>
          <p:cNvSpPr/>
          <p:nvPr/>
        </p:nvSpPr>
        <p:spPr>
          <a:xfrm>
            <a:off x="4831444" y="3340942"/>
            <a:ext cx="2908914" cy="900000"/>
          </a:xfrm>
          <a:prstGeom prst="chevron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: cheurón 9"/>
          <p:cNvSpPr/>
          <p:nvPr/>
        </p:nvSpPr>
        <p:spPr>
          <a:xfrm>
            <a:off x="7359764" y="3340942"/>
            <a:ext cx="2503666" cy="900000"/>
          </a:xfrm>
          <a:prstGeom prst="chevron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Flecha: cheurón 10"/>
          <p:cNvSpPr/>
          <p:nvPr/>
        </p:nvSpPr>
        <p:spPr>
          <a:xfrm>
            <a:off x="9488556" y="3340942"/>
            <a:ext cx="2562926" cy="900000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H="1">
            <a:off x="1621555" y="3880074"/>
            <a:ext cx="26792" cy="130841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cxnSpLocks/>
          </p:cNvCxnSpPr>
          <p:nvPr/>
        </p:nvCxnSpPr>
        <p:spPr>
          <a:xfrm flipV="1">
            <a:off x="3958431" y="2886841"/>
            <a:ext cx="21710" cy="769441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cxnSpLocks/>
          </p:cNvCxnSpPr>
          <p:nvPr/>
        </p:nvCxnSpPr>
        <p:spPr>
          <a:xfrm>
            <a:off x="6301506" y="3910733"/>
            <a:ext cx="0" cy="832016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94606" y="2362733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6600"/>
                </a:solidFill>
                <a:latin typeface="Consolas" panose="020B0609020204030204" pitchFamily="49" charset="0"/>
              </a:rPr>
              <a:t>1857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80196" y="2629823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336699"/>
                </a:solidFill>
                <a:latin typeface="Consolas" panose="020B0609020204030204" pitchFamily="49" charset="0"/>
              </a:rPr>
              <a:t>1934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908303" y="2518683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006666"/>
                </a:solidFill>
                <a:latin typeface="Consolas" panose="020B0609020204030204" pitchFamily="49" charset="0"/>
              </a:rPr>
              <a:t>1980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221733" y="418415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9933FF"/>
                </a:solidFill>
                <a:latin typeface="Consolas" panose="020B0609020204030204" pitchFamily="49" charset="0"/>
              </a:rPr>
              <a:t>1917</a:t>
            </a:r>
            <a:endParaRPr lang="es-PE" sz="2800" b="1" dirty="0">
              <a:solidFill>
                <a:srgbClr val="9933FF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836437" y="4149562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6699"/>
                </a:solidFill>
                <a:latin typeface="Consolas" panose="020B0609020204030204" pitchFamily="49" charset="0"/>
              </a:rPr>
              <a:t>1946</a:t>
            </a:r>
            <a:endParaRPr lang="es-PE" sz="3600" b="1" dirty="0">
              <a:solidFill>
                <a:srgbClr val="FF6699"/>
              </a:solidFill>
              <a:latin typeface="Consolas" panose="020B0609020204030204" pitchFamily="49" charset="0"/>
            </a:endParaRPr>
          </a:p>
        </p:txBody>
      </p:sp>
      <p:cxnSp>
        <p:nvCxnSpPr>
          <p:cNvPr id="36" name="Conector recto 35"/>
          <p:cNvCxnSpPr>
            <a:cxnSpLocks/>
          </p:cNvCxnSpPr>
          <p:nvPr/>
        </p:nvCxnSpPr>
        <p:spPr>
          <a:xfrm flipV="1">
            <a:off x="8551767" y="2393392"/>
            <a:ext cx="10408" cy="1308418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cxnSpLocks/>
          </p:cNvCxnSpPr>
          <p:nvPr/>
        </p:nvCxnSpPr>
        <p:spPr>
          <a:xfrm>
            <a:off x="10781392" y="3429000"/>
            <a:ext cx="0" cy="1015342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10644018" y="3652366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uadroTexto 45"/>
          <p:cNvSpPr txBox="1"/>
          <p:nvPr/>
        </p:nvSpPr>
        <p:spPr>
          <a:xfrm>
            <a:off x="9407930" y="487358"/>
            <a:ext cx="2724177" cy="2031325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Las instituciones de educación superior, tendrán facultad y responsabilidad de gobernarse a sí mismas, realizarán fines de educar, investigar y difundir cultura, respetando libertad de cátedra y de libre examen y discusión de ideas. </a:t>
            </a:r>
            <a:endParaRPr lang="es-PE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175310" y="931571"/>
            <a:ext cx="2350046" cy="1815882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Educación socialista, excluye doctrina religiosa, combate fanatismo y prejuicios para enriquecer la</a:t>
            </a:r>
          </a:p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educación racional  para todos 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0" y="732931"/>
            <a:ext cx="2703444" cy="156966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La enseñanza es libre. La ley determinará qué profesiones necesitan título para su ejercicio, y con qué requisitos se deben expedir. </a:t>
            </a:r>
            <a:endParaRPr lang="es-PE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2539813" y="4764853"/>
            <a:ext cx="2350047" cy="2031325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La enseñanza es libre; laica la que se dé en establecimientos oficiales de educación, lo mismo la enseñanza primaria, elemental y superior que se imparta en establecimientos particulares. </a:t>
            </a:r>
            <a:endParaRPr lang="es-PE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404640" y="4764853"/>
            <a:ext cx="2503663" cy="20313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Fomenta el amor a la patria y solidaridad internacional independencia y justicia.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La educación se convierte en armónica y democrática Sistema de vida, mejoramiento económico, social y cultural del pueblo.</a:t>
            </a:r>
          </a:p>
        </p:txBody>
      </p:sp>
      <p:sp>
        <p:nvSpPr>
          <p:cNvPr id="35" name="Elipse 34"/>
          <p:cNvSpPr/>
          <p:nvPr/>
        </p:nvSpPr>
        <p:spPr>
          <a:xfrm rot="10800000">
            <a:off x="8439035" y="3652366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Elipse 17"/>
          <p:cNvSpPr/>
          <p:nvPr/>
        </p:nvSpPr>
        <p:spPr>
          <a:xfrm>
            <a:off x="6165665" y="3701605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/>
          <p:cNvSpPr/>
          <p:nvPr/>
        </p:nvSpPr>
        <p:spPr>
          <a:xfrm rot="10800000">
            <a:off x="3836400" y="3652366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1498645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05CB39-BA22-4F7A-B596-535251C4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" y="5026574"/>
            <a:ext cx="2051322" cy="174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25A381-3017-4B77-BFA9-2C04A67C69B7}"/>
              </a:ext>
            </a:extLst>
          </p:cNvPr>
          <p:cNvSpPr txBox="1"/>
          <p:nvPr/>
        </p:nvSpPr>
        <p:spPr>
          <a:xfrm>
            <a:off x="2783503" y="369945"/>
            <a:ext cx="237237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*Gratuidad de enseñanza. *Norma el derecho a la educación, pública gratuita y primaria obligatoria; acceso a educación pública, laica y gratuita junto con conquistas agrarias y laborales, así como aspiraciones de movilidad social en todo el mundo.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1EC453-631E-4227-9EE2-B709A2539ABD}"/>
              </a:ext>
            </a:extLst>
          </p:cNvPr>
          <p:cNvSpPr/>
          <p:nvPr/>
        </p:nvSpPr>
        <p:spPr>
          <a:xfrm>
            <a:off x="4953044" y="4657130"/>
            <a:ext cx="250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La escuela organiza enseñanzas y actividades para crear en la juventud un concepto racional y exacto del universo y de la vida social.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*Principio de educación laica.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*Principio de carácter socialista.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E56B661-08EB-4FDA-84EA-4A4F31227429}"/>
              </a:ext>
            </a:extLst>
          </p:cNvPr>
          <p:cNvSpPr/>
          <p:nvPr/>
        </p:nvSpPr>
        <p:spPr>
          <a:xfrm>
            <a:off x="7672383" y="225227"/>
            <a:ext cx="1736114" cy="218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Luchará contra la ignorancia y sus efectos, s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</a:rPr>
              <a:t>in hostilidades ni exclusivismos.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 da pie al positivismo educativo.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3350334-52D7-446C-9A75-819AE113240A}"/>
              </a:ext>
            </a:extLst>
          </p:cNvPr>
          <p:cNvSpPr/>
          <p:nvPr/>
        </p:nvSpPr>
        <p:spPr>
          <a:xfrm>
            <a:off x="9940239" y="4353602"/>
            <a:ext cx="2107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Determinarán sus planes y programas; fijarán términos de ingreso, promoción y permanencia de su personal académico y administrarán su patrimonio.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áfico 54" descr="Libros">
            <a:extLst>
              <a:ext uri="{FF2B5EF4-FFF2-40B4-BE49-F238E27FC236}">
                <a16:creationId xmlns:a16="http://schemas.microsoft.com/office/drawing/2014/main" id="{4712C0F0-C2EE-422A-8236-5901AE79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8003" y="2390079"/>
            <a:ext cx="914400" cy="914400"/>
          </a:xfrm>
          <a:prstGeom prst="rect">
            <a:avLst/>
          </a:prstGeom>
        </p:spPr>
      </p:pic>
      <p:pic>
        <p:nvPicPr>
          <p:cNvPr id="57" name="Gráfico 56" descr="Lápiz">
            <a:extLst>
              <a:ext uri="{FF2B5EF4-FFF2-40B4-BE49-F238E27FC236}">
                <a16:creationId xmlns:a16="http://schemas.microsoft.com/office/drawing/2014/main" id="{1D2A15E2-F145-44FD-8D29-EDDE309BC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8507" y="225227"/>
            <a:ext cx="732737" cy="7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0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6" grpId="0"/>
      <p:bldP spid="28" grpId="0"/>
      <p:bldP spid="29" grpId="0"/>
      <p:bldP spid="30" grpId="0"/>
      <p:bldP spid="31" grpId="0"/>
      <p:bldP spid="20" grpId="0" animBg="1"/>
      <p:bldP spid="46" grpId="0"/>
      <p:bldP spid="47" grpId="0"/>
      <p:bldP spid="48" grpId="0"/>
      <p:bldP spid="49" grpId="0"/>
      <p:bldP spid="50" grpId="0"/>
      <p:bldP spid="35" grpId="0" animBg="1"/>
      <p:bldP spid="18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cheurón 6"/>
          <p:cNvSpPr/>
          <p:nvPr/>
        </p:nvSpPr>
        <p:spPr>
          <a:xfrm>
            <a:off x="556592" y="3340942"/>
            <a:ext cx="2517913" cy="900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Flecha: cheurón 7"/>
          <p:cNvSpPr/>
          <p:nvPr/>
        </p:nvSpPr>
        <p:spPr>
          <a:xfrm>
            <a:off x="2703444" y="3340942"/>
            <a:ext cx="2517913" cy="900000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: cheurón 8"/>
          <p:cNvSpPr/>
          <p:nvPr/>
        </p:nvSpPr>
        <p:spPr>
          <a:xfrm>
            <a:off x="4831444" y="3340942"/>
            <a:ext cx="2517913" cy="900000"/>
          </a:xfrm>
          <a:prstGeom prst="chevron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: cheurón 9"/>
          <p:cNvSpPr/>
          <p:nvPr/>
        </p:nvSpPr>
        <p:spPr>
          <a:xfrm>
            <a:off x="6978296" y="3340942"/>
            <a:ext cx="2517913" cy="900000"/>
          </a:xfrm>
          <a:prstGeom prst="chevron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Flecha: cheurón 10"/>
          <p:cNvSpPr/>
          <p:nvPr/>
        </p:nvSpPr>
        <p:spPr>
          <a:xfrm>
            <a:off x="9119548" y="3340942"/>
            <a:ext cx="2517913" cy="900000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1818205" y="3910733"/>
            <a:ext cx="0" cy="64544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cxnSpLocks/>
          </p:cNvCxnSpPr>
          <p:nvPr/>
        </p:nvCxnSpPr>
        <p:spPr>
          <a:xfrm flipV="1">
            <a:off x="3958430" y="2886840"/>
            <a:ext cx="1313" cy="769441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cxnSpLocks/>
          </p:cNvCxnSpPr>
          <p:nvPr/>
        </p:nvCxnSpPr>
        <p:spPr>
          <a:xfrm>
            <a:off x="6063906" y="3340942"/>
            <a:ext cx="26494" cy="121524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088330" y="2454427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6600"/>
                </a:solidFill>
                <a:latin typeface="Consolas" panose="020B0609020204030204" pitchFamily="49" charset="0"/>
              </a:rPr>
              <a:t>1992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406139" y="2454427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336699"/>
                </a:solidFill>
                <a:latin typeface="Consolas" panose="020B0609020204030204" pitchFamily="49" charset="0"/>
              </a:rPr>
              <a:t>2002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726537" y="2704189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006666"/>
                </a:solidFill>
                <a:latin typeface="Consolas" panose="020B0609020204030204" pitchFamily="49" charset="0"/>
              </a:rPr>
              <a:t>2012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200505" y="4209533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9933FF"/>
                </a:solidFill>
                <a:latin typeface="Consolas" panose="020B0609020204030204" pitchFamily="49" charset="0"/>
              </a:rPr>
              <a:t>1993</a:t>
            </a:r>
            <a:endParaRPr lang="es-PE" sz="3600" b="1" dirty="0">
              <a:solidFill>
                <a:srgbClr val="9933FF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549075" y="4145826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6699"/>
                </a:solidFill>
                <a:latin typeface="Consolas" panose="020B0609020204030204" pitchFamily="49" charset="0"/>
              </a:rPr>
              <a:t>2011</a:t>
            </a:r>
            <a:endParaRPr lang="es-PE" sz="3600" b="1" dirty="0">
              <a:solidFill>
                <a:srgbClr val="FF6699"/>
              </a:solidFill>
              <a:latin typeface="Consolas" panose="020B0609020204030204" pitchFamily="49" charset="0"/>
            </a:endParaRPr>
          </a:p>
        </p:txBody>
      </p:sp>
      <p:cxnSp>
        <p:nvCxnSpPr>
          <p:cNvPr id="36" name="Conector recto 35"/>
          <p:cNvCxnSpPr>
            <a:cxnSpLocks/>
          </p:cNvCxnSpPr>
          <p:nvPr/>
        </p:nvCxnSpPr>
        <p:spPr>
          <a:xfrm flipV="1">
            <a:off x="8270723" y="2827392"/>
            <a:ext cx="10408" cy="1308418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cxnSpLocks/>
          </p:cNvCxnSpPr>
          <p:nvPr/>
        </p:nvCxnSpPr>
        <p:spPr>
          <a:xfrm>
            <a:off x="10440835" y="3345605"/>
            <a:ext cx="0" cy="1193299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10314835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uadroTexto 45"/>
          <p:cNvSpPr txBox="1"/>
          <p:nvPr/>
        </p:nvSpPr>
        <p:spPr>
          <a:xfrm>
            <a:off x="9543450" y="1435527"/>
            <a:ext cx="2261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Atender todas las modalidades de educación, alienta la investigación y cultura. Garantiza el nivel de bachillerato.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149890" y="4538904"/>
            <a:ext cx="2350047" cy="2308324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Educación preescolar se vuelve obligatoria. Busca transformar al individuo y a la sociedad.</a:t>
            </a:r>
          </a:p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Apoya la investigación científica y tecnológica.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72639" y="149880"/>
            <a:ext cx="27765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Libertad de creencias, siempre y cuando no incluya faltas penados por la ley. Puntualiza la laicidad y el criterio científico.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Luchará contra la ignorancia y sus efectos, las servidumbres, los fanatismos y los perjuicios.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2631914" y="4892238"/>
            <a:ext cx="2589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anula el liberalismo y se establecen planes y programas. </a:t>
            </a:r>
          </a:p>
          <a:p>
            <a:pPr algn="just"/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 federalista, la educación atiende las características del contexto y los alumnos.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464676" y="253824"/>
            <a:ext cx="1864428" cy="258532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basada en el respeto y dignidad de las personas con enfoque de igualdad y en los derechos humanos.</a:t>
            </a:r>
          </a:p>
        </p:txBody>
      </p:sp>
      <p:sp>
        <p:nvSpPr>
          <p:cNvPr id="35" name="Elipse 34"/>
          <p:cNvSpPr/>
          <p:nvPr/>
        </p:nvSpPr>
        <p:spPr>
          <a:xfrm rot="10800000">
            <a:off x="8118282" y="3651690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Elipse 17"/>
          <p:cNvSpPr/>
          <p:nvPr/>
        </p:nvSpPr>
        <p:spPr>
          <a:xfrm>
            <a:off x="5937906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/>
          <p:cNvSpPr/>
          <p:nvPr/>
        </p:nvSpPr>
        <p:spPr>
          <a:xfrm rot="10800000">
            <a:off x="3836400" y="3652366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1689548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9E155-2060-43DB-8F42-6CE87978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7" b="94972" l="5469" r="97852">
                        <a14:foregroundMark x1="48828" y1="78212" x2="37695" y2="74581"/>
                        <a14:foregroundMark x1="22070" y1="72626" x2="18164" y2="72626"/>
                        <a14:foregroundMark x1="17188" y1="72626" x2="15820" y2="73743"/>
                        <a14:foregroundMark x1="15430" y1="74302" x2="13867" y2="75419"/>
                        <a14:foregroundMark x1="19336" y1="84358" x2="26563" y2="82402"/>
                        <a14:foregroundMark x1="15430" y1="84637" x2="17188" y2="84637"/>
                        <a14:foregroundMark x1="12500" y1="85475" x2="13867" y2="84358"/>
                        <a14:foregroundMark x1="9180" y1="91620" x2="12305" y2="86592"/>
                        <a14:foregroundMark x1="7617" y1="94134" x2="7617" y2="93575"/>
                        <a14:foregroundMark x1="16016" y1="72905" x2="14453" y2="74581"/>
                        <a14:foregroundMark x1="91211" y1="88827" x2="94336" y2="90782"/>
                        <a14:foregroundMark x1="89453" y1="81285" x2="90430" y2="81564"/>
                        <a14:foregroundMark x1="94531" y1="95251" x2="97852" y2="95251"/>
                        <a14:foregroundMark x1="54102" y1="69274" x2="56250" y2="63408"/>
                        <a14:foregroundMark x1="32422" y1="72626" x2="24414" y2="68715"/>
                        <a14:foregroundMark x1="5469" y1="94134" x2="6055" y2="94134"/>
                        <a14:foregroundMark x1="18555" y1="21229" x2="18555" y2="18994"/>
                        <a14:foregroundMark x1="20117" y1="17877" x2="18555" y2="16201"/>
                        <a14:foregroundMark x1="22266" y1="14246" x2="20117" y2="14246"/>
                        <a14:foregroundMark x1="23633" y1="13128" x2="16602" y2="13128"/>
                        <a14:foregroundMark x1="17383" y1="17039" x2="17969" y2="22626"/>
                        <a14:foregroundMark x1="17969" y1="22626" x2="19922" y2="62011"/>
                        <a14:foregroundMark x1="16211" y1="18156" x2="17188" y2="63128"/>
                        <a14:foregroundMark x1="17188" y1="63128" x2="17383" y2="63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941" y="5110634"/>
            <a:ext cx="2517913" cy="176057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5087A1E-C454-4762-B4E0-B4E7C243AE27}"/>
              </a:ext>
            </a:extLst>
          </p:cNvPr>
          <p:cNvSpPr/>
          <p:nvPr/>
        </p:nvSpPr>
        <p:spPr>
          <a:xfrm>
            <a:off x="285896" y="4409922"/>
            <a:ext cx="2350047" cy="83099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</a:rPr>
              <a:t>Toda la educación que imparta el estado será gratuita.</a:t>
            </a:r>
            <a:endParaRPr lang="es-MX" sz="16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BCC575C-BDAF-4BC1-83DA-C10BA330D4E3}"/>
              </a:ext>
            </a:extLst>
          </p:cNvPr>
          <p:cNvSpPr/>
          <p:nvPr/>
        </p:nvSpPr>
        <p:spPr>
          <a:xfrm>
            <a:off x="2849644" y="270739"/>
            <a:ext cx="2291667" cy="2616101"/>
          </a:xfrm>
          <a:prstGeom prst="rect">
            <a:avLst/>
          </a:prstGeom>
          <a:ln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Educación primaria y secundaria obligatorias. Desarrollar amor a la patria, justicia democrática, educación gratuita y laica. </a:t>
            </a:r>
          </a:p>
          <a:p>
            <a:pPr algn="just"/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(Presidente Carlos Salinas de Gortari).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4195E00-375F-4B7D-B30A-8C4EA2175CEF}"/>
              </a:ext>
            </a:extLst>
          </p:cNvPr>
          <p:cNvSpPr/>
          <p:nvPr/>
        </p:nvSpPr>
        <p:spPr>
          <a:xfrm>
            <a:off x="5117940" y="-11567"/>
            <a:ext cx="2291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Ejecutivo Federal determinará los planes y programas de estudio de la educación preescolar, primaria, secundaria y normal para toda la República.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2A2A0FB-CA39-4A6A-9034-C853A2D4AA04}"/>
              </a:ext>
            </a:extLst>
          </p:cNvPr>
          <p:cNvSpPr txBox="1"/>
          <p:nvPr/>
        </p:nvSpPr>
        <p:spPr>
          <a:xfrm>
            <a:off x="7528614" y="4766384"/>
            <a:ext cx="2350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 capacidades, solidaridad, amor a la patria e igualdad entre mujeres y hombres para reconocimiento y goce de los derechos.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A98E917-CA26-4283-A37D-DE2F93F23510}"/>
              </a:ext>
            </a:extLst>
          </p:cNvPr>
          <p:cNvSpPr/>
          <p:nvPr/>
        </p:nvSpPr>
        <p:spPr>
          <a:xfrm>
            <a:off x="9899123" y="4538904"/>
            <a:ext cx="2141060" cy="2308324"/>
          </a:xfrm>
          <a:prstGeom prst="rect">
            <a:avLst/>
          </a:prstGeom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 obligación de los padres y tutores que sus hijos asistan a la escuela y se dan más becas. 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Presidente: Felipe Calderón.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istoria del Articulo 3° Constitucional Mexicano.">
            <a:extLst>
              <a:ext uri="{FF2B5EF4-FFF2-40B4-BE49-F238E27FC236}">
                <a16:creationId xmlns:a16="http://schemas.microsoft.com/office/drawing/2014/main" id="{6BAD914D-0736-4579-94B9-9E3EE240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50" y="80776"/>
            <a:ext cx="2496733" cy="13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73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6" grpId="0"/>
      <p:bldP spid="28" grpId="0"/>
      <p:bldP spid="29" grpId="0"/>
      <p:bldP spid="30" grpId="0"/>
      <p:bldP spid="31" grpId="0"/>
      <p:bldP spid="20" grpId="0" animBg="1"/>
      <p:bldP spid="46" grpId="0"/>
      <p:bldP spid="47" grpId="0"/>
      <p:bldP spid="48" grpId="0"/>
      <p:bldP spid="49" grpId="0"/>
      <p:bldP spid="50" grpId="0"/>
      <p:bldP spid="35" grpId="0" animBg="1"/>
      <p:bldP spid="18" grpId="0" animBg="1"/>
      <p:bldP spid="17" grpId="0" animBg="1"/>
      <p:bldP spid="16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>
            <a:cxnSpLocks/>
          </p:cNvCxnSpPr>
          <p:nvPr/>
        </p:nvCxnSpPr>
        <p:spPr>
          <a:xfrm flipH="1">
            <a:off x="2280417" y="3340942"/>
            <a:ext cx="26792" cy="130841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cxnSpLocks/>
          </p:cNvCxnSpPr>
          <p:nvPr/>
        </p:nvCxnSpPr>
        <p:spPr>
          <a:xfrm flipV="1">
            <a:off x="5719533" y="2448907"/>
            <a:ext cx="9270" cy="130680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620019" y="2703113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6600"/>
                </a:solidFill>
                <a:latin typeface="Consolas" panose="020B0609020204030204" pitchFamily="49" charset="0"/>
              </a:rPr>
              <a:t>2013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014504" y="4107174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9933FF"/>
                </a:solidFill>
                <a:latin typeface="Consolas" panose="020B0609020204030204" pitchFamily="49" charset="0"/>
              </a:rPr>
              <a:t>2019</a:t>
            </a:r>
            <a:endParaRPr lang="es-PE" sz="3600" b="1" dirty="0">
              <a:solidFill>
                <a:srgbClr val="9933FF"/>
              </a:solidFill>
              <a:latin typeface="Consolas" panose="020B0609020204030204" pitchFamily="49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98407" y="4625717"/>
            <a:ext cx="3572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nacional, contribuyendo a la convivencia humana, fomentando el aprecio y respeto evitando privilegios para impartir una educación de calidad.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4461093" y="88690"/>
            <a:ext cx="2350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Corresponde al estado la rectoría de la educación, además que debe ser obligatoria, laica, universal, inclusiva, pública, gratuita.</a:t>
            </a:r>
            <a:endParaRPr lang="es-PE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 rot="10800000">
            <a:off x="5602803" y="3579031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1689548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D8E8FE-5AE8-4629-A2B8-79C82D8833A8}"/>
              </a:ext>
            </a:extLst>
          </p:cNvPr>
          <p:cNvSpPr txBox="1"/>
          <p:nvPr/>
        </p:nvSpPr>
        <p:spPr>
          <a:xfrm>
            <a:off x="843814" y="179169"/>
            <a:ext cx="2682160" cy="258532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 crea el instituto de evaluación educativa. Garantiza la educación dando recursos e idoneidad y de los resultados depende la plaza. Reconoce la diversidad cultural. (Enrique Peña Nieto)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onoce nuestra Constitución">
            <a:extLst>
              <a:ext uri="{FF2B5EF4-FFF2-40B4-BE49-F238E27FC236}">
                <a16:creationId xmlns:a16="http://schemas.microsoft.com/office/drawing/2014/main" id="{362CAD24-82D4-4559-9DB9-A24B8DEF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406" l="7418" r="95604">
                        <a14:foregroundMark x1="7692" y1="73188" x2="7692" y2="73188"/>
                        <a14:foregroundMark x1="79945" y1="48551" x2="79945" y2="48551"/>
                        <a14:foregroundMark x1="71429" y1="23913" x2="71429" y2="23913"/>
                        <a14:foregroundMark x1="91758" y1="75362" x2="91758" y2="75362"/>
                        <a14:foregroundMark x1="95055" y1="76812" x2="95055" y2="76812"/>
                        <a14:foregroundMark x1="95604" y1="59420" x2="95604" y2="59420"/>
                        <a14:foregroundMark x1="84066" y1="87681" x2="84066" y2="87681"/>
                        <a14:foregroundMark x1="60440" y1="28261" x2="60440" y2="28261"/>
                        <a14:foregroundMark x1="60714" y1="31884" x2="60714" y2="31884"/>
                        <a14:foregroundMark x1="62363" y1="36957" x2="62363" y2="36957"/>
                        <a14:foregroundMark x1="64011" y1="42029" x2="62637" y2="43478"/>
                        <a14:foregroundMark x1="63462" y1="34058" x2="63462" y2="34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17" y="179169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455DA9D-02D8-4B08-A6B9-AF225AD81208}"/>
              </a:ext>
            </a:extLst>
          </p:cNvPr>
          <p:cNvSpPr/>
          <p:nvPr/>
        </p:nvSpPr>
        <p:spPr>
          <a:xfrm>
            <a:off x="3462722" y="3340942"/>
            <a:ext cx="4346791" cy="900000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cheurón 6"/>
          <p:cNvSpPr/>
          <p:nvPr/>
        </p:nvSpPr>
        <p:spPr>
          <a:xfrm>
            <a:off x="556592" y="3340942"/>
            <a:ext cx="3401838" cy="900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9ABBA29-010D-49BB-B2B5-3B3E8D2992CE}"/>
              </a:ext>
            </a:extLst>
          </p:cNvPr>
          <p:cNvSpPr/>
          <p:nvPr/>
        </p:nvSpPr>
        <p:spPr>
          <a:xfrm rot="10800000">
            <a:off x="2184895" y="366494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26C715F-E4F5-42F5-9634-76168CB61859}"/>
              </a:ext>
            </a:extLst>
          </p:cNvPr>
          <p:cNvSpPr/>
          <p:nvPr/>
        </p:nvSpPr>
        <p:spPr>
          <a:xfrm rot="10800000">
            <a:off x="5616607" y="3615649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00" name="Picture 4" descr="s, nas…">
            <a:extLst>
              <a:ext uri="{FF2B5EF4-FFF2-40B4-BE49-F238E27FC236}">
                <a16:creationId xmlns:a16="http://schemas.microsoft.com/office/drawing/2014/main" id="{C63CFF38-92DA-4B9C-960B-99D6AA13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0" y="3973731"/>
            <a:ext cx="2160546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33886C-DA5D-47B7-8269-7F93BDDA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210" y="2043804"/>
            <a:ext cx="2667000" cy="142875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47E8AD23-BBD0-482C-9D80-5EF042321CC7}"/>
              </a:ext>
            </a:extLst>
          </p:cNvPr>
          <p:cNvSpPr txBox="1"/>
          <p:nvPr/>
        </p:nvSpPr>
        <p:spPr>
          <a:xfrm>
            <a:off x="4082120" y="4787117"/>
            <a:ext cx="3572974" cy="2031325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Garantizar la educación hasta superior, siendo todos los niveles obligatorios. Se reconoce el trabajo de los maestros como fundamental. Educación inclusiva.  (Andrés Manuel López Obrador)</a:t>
            </a:r>
            <a:endParaRPr lang="es-PE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99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48" grpId="0"/>
      <p:bldP spid="49" grpId="0"/>
      <p:bldP spid="17" grpId="0" animBg="1"/>
      <p:bldP spid="16" grpId="0" animBg="1"/>
      <p:bldP spid="33" grpId="0"/>
      <p:bldP spid="7" grpId="0" animBg="1"/>
      <p:bldP spid="37" grpId="0" animBg="1"/>
      <p:bldP spid="3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47480-F547-4560-BBA0-6524CBF7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C8E90-950F-4BAE-B4FF-4A33A71F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60558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CPEUM (Constitución política de los Estados Unidos Mexicanos). (1917). Cámara de Diputados del H. Congreso de la Unión. Secretaria General. México.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MX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http://www.diputados.gob.mx/LeyesBiblio/pdf/1_110321.pdf 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Ley General de Educación. (2019). Cámara de Diputados del H. Congreso de la Unión. Secretaria General. México.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MX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http://www.diputados.gob.mx/LeyesBiblio/pdf/LGE_300919.pdf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343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60ABC1-03CF-4C55-A04D-EE79D7F9D295}"/>
              </a:ext>
            </a:extLst>
          </p:cNvPr>
          <p:cNvSpPr/>
          <p:nvPr/>
        </p:nvSpPr>
        <p:spPr>
          <a:xfrm>
            <a:off x="0" y="871056"/>
            <a:ext cx="12192000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no 4.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Línea del tiempo.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 una línea del tiempo considerando los siguientes criterios básicos.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Identifica los principales cambios que hemos experimentado en el sistema educativo de nuestro país con relación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Artículo Tercero Constitucional y la Ley General de Educación.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Distingue los aspectos sociales, culturales, políticos, económicos, culturales, académicos y jurídicos nacionales e internacionales que dieron origen a los cambios.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Contextualiza e identifica las convenciones, acuerdos, recomendaciones para mejorar los sistemas educativos.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Ubica las modalidades, servicios al igual que los principales indicadores educativos.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Identifica la información de distintas fuentes, incluida la línea de tiempo para elegir el tema de su reflexión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6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ECF3B-D54B-420F-836C-66BEA0D2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0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Rúbrica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5448721F-F09F-41E5-8B8E-C14A6D99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3" y="624398"/>
            <a:ext cx="11648047" cy="61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>
            <a:extLst>
              <a:ext uri="{FF2B5EF4-FFF2-40B4-BE49-F238E27FC236}">
                <a16:creationId xmlns:a16="http://schemas.microsoft.com/office/drawing/2014/main" id="{F3DAC6E2-5993-4486-A875-BCD980E2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3" y="114042"/>
            <a:ext cx="11690254" cy="66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4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1039</Words>
  <Application>Microsoft Office PowerPoint</Application>
  <PresentationFormat>Panorámica</PresentationFormat>
  <Paragraphs>74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Bahnschrift Light</vt:lpstr>
      <vt:lpstr>Calibri</vt:lpstr>
      <vt:lpstr>Calibri Light</vt:lpstr>
      <vt:lpstr>Consolas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Tecpro Digital</dc:creator>
  <cp:lastModifiedBy>CORINA BELTRAN GARCIA</cp:lastModifiedBy>
  <cp:revision>29</cp:revision>
  <dcterms:created xsi:type="dcterms:W3CDTF">2020-08-01T19:15:18Z</dcterms:created>
  <dcterms:modified xsi:type="dcterms:W3CDTF">2021-04-27T02:46:28Z</dcterms:modified>
</cp:coreProperties>
</file>