
<file path=[Content_Types].xml><?xml version="1.0" encoding="utf-8"?>
<Types xmlns="http://schemas.openxmlformats.org/package/2006/content-types">
  <Default Extension="gif" ContentType="image/gi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5" r:id="rId3"/>
    <p:sldId id="257" r:id="rId4"/>
    <p:sldId id="258" r:id="rId5"/>
    <p:sldId id="259" r:id="rId6"/>
    <p:sldId id="260" r:id="rId7"/>
    <p:sldId id="261" r:id="rId8"/>
    <p:sldId id="262" r:id="rId9"/>
    <p:sldId id="263" r:id="rId10"/>
    <p:sldId id="266" r:id="rId11"/>
    <p:sldId id="264" r:id="rId12"/>
  </p:sldIdLst>
  <p:sldSz cx="12192000" cy="6858000"/>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86F78"/>
    <a:srgbClr val="8B8B05"/>
    <a:srgbClr val="8C0417"/>
    <a:srgbClr val="CE0259"/>
    <a:srgbClr val="3221AF"/>
    <a:srgbClr val="08C82D"/>
    <a:srgbClr val="0B0FB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2" d="100"/>
          <a:sy n="72" d="100"/>
        </p:scale>
        <p:origin x="660"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AEFBCA0-3205-455F-AC4D-8646F4DAA042}"/>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MX"/>
          </a:p>
        </p:txBody>
      </p:sp>
      <p:sp>
        <p:nvSpPr>
          <p:cNvPr id="3" name="Subtítulo 2">
            <a:extLst>
              <a:ext uri="{FF2B5EF4-FFF2-40B4-BE49-F238E27FC236}">
                <a16:creationId xmlns:a16="http://schemas.microsoft.com/office/drawing/2014/main" id="{116FEA40-0002-4456-80D8-E6B47ACFF73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MX"/>
          </a:p>
        </p:txBody>
      </p:sp>
      <p:sp>
        <p:nvSpPr>
          <p:cNvPr id="4" name="Marcador de fecha 3">
            <a:extLst>
              <a:ext uri="{FF2B5EF4-FFF2-40B4-BE49-F238E27FC236}">
                <a16:creationId xmlns:a16="http://schemas.microsoft.com/office/drawing/2014/main" id="{676FA3AC-851A-4DA2-BCE0-985872307F95}"/>
              </a:ext>
            </a:extLst>
          </p:cNvPr>
          <p:cNvSpPr>
            <a:spLocks noGrp="1"/>
          </p:cNvSpPr>
          <p:nvPr>
            <p:ph type="dt" sz="half" idx="10"/>
          </p:nvPr>
        </p:nvSpPr>
        <p:spPr/>
        <p:txBody>
          <a:bodyPr/>
          <a:lstStyle/>
          <a:p>
            <a:fld id="{B07E0B13-A11F-4216-8440-0D08222FE6DC}" type="datetimeFigureOut">
              <a:rPr lang="es-MX" smtClean="0"/>
              <a:t>25/04/2021</a:t>
            </a:fld>
            <a:endParaRPr lang="es-MX"/>
          </a:p>
        </p:txBody>
      </p:sp>
      <p:sp>
        <p:nvSpPr>
          <p:cNvPr id="5" name="Marcador de pie de página 4">
            <a:extLst>
              <a:ext uri="{FF2B5EF4-FFF2-40B4-BE49-F238E27FC236}">
                <a16:creationId xmlns:a16="http://schemas.microsoft.com/office/drawing/2014/main" id="{10CB5325-8EC9-48FA-812F-966D4844D505}"/>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E6DC6715-9C05-43D4-AAA2-3D9008531026}"/>
              </a:ext>
            </a:extLst>
          </p:cNvPr>
          <p:cNvSpPr>
            <a:spLocks noGrp="1"/>
          </p:cNvSpPr>
          <p:nvPr>
            <p:ph type="sldNum" sz="quarter" idx="12"/>
          </p:nvPr>
        </p:nvSpPr>
        <p:spPr/>
        <p:txBody>
          <a:bodyPr/>
          <a:lstStyle/>
          <a:p>
            <a:fld id="{1A9965C8-C97C-48F2-B728-7959A061C48E}" type="slidenum">
              <a:rPr lang="es-MX" smtClean="0"/>
              <a:t>‹Nº›</a:t>
            </a:fld>
            <a:endParaRPr lang="es-MX"/>
          </a:p>
        </p:txBody>
      </p:sp>
    </p:spTree>
    <p:extLst>
      <p:ext uri="{BB962C8B-B14F-4D97-AF65-F5344CB8AC3E}">
        <p14:creationId xmlns:p14="http://schemas.microsoft.com/office/powerpoint/2010/main" val="1448430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1470006-584F-4A27-B8B1-10FA11EEA784}"/>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texto vertical 2">
            <a:extLst>
              <a:ext uri="{FF2B5EF4-FFF2-40B4-BE49-F238E27FC236}">
                <a16:creationId xmlns:a16="http://schemas.microsoft.com/office/drawing/2014/main" id="{12803DCE-544C-413D-84F1-26DAA1C8796B}"/>
              </a:ext>
            </a:extLst>
          </p:cNvPr>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1BD304B7-E998-4D34-AF27-08EDFC3355B7}"/>
              </a:ext>
            </a:extLst>
          </p:cNvPr>
          <p:cNvSpPr>
            <a:spLocks noGrp="1"/>
          </p:cNvSpPr>
          <p:nvPr>
            <p:ph type="dt" sz="half" idx="10"/>
          </p:nvPr>
        </p:nvSpPr>
        <p:spPr/>
        <p:txBody>
          <a:bodyPr/>
          <a:lstStyle/>
          <a:p>
            <a:fld id="{B07E0B13-A11F-4216-8440-0D08222FE6DC}" type="datetimeFigureOut">
              <a:rPr lang="es-MX" smtClean="0"/>
              <a:t>25/04/2021</a:t>
            </a:fld>
            <a:endParaRPr lang="es-MX"/>
          </a:p>
        </p:txBody>
      </p:sp>
      <p:sp>
        <p:nvSpPr>
          <p:cNvPr id="5" name="Marcador de pie de página 4">
            <a:extLst>
              <a:ext uri="{FF2B5EF4-FFF2-40B4-BE49-F238E27FC236}">
                <a16:creationId xmlns:a16="http://schemas.microsoft.com/office/drawing/2014/main" id="{B5BF364B-8392-4A86-869E-F9FFB7A959EC}"/>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55253D21-A038-42A4-B9B8-0C917804C2DC}"/>
              </a:ext>
            </a:extLst>
          </p:cNvPr>
          <p:cNvSpPr>
            <a:spLocks noGrp="1"/>
          </p:cNvSpPr>
          <p:nvPr>
            <p:ph type="sldNum" sz="quarter" idx="12"/>
          </p:nvPr>
        </p:nvSpPr>
        <p:spPr/>
        <p:txBody>
          <a:bodyPr/>
          <a:lstStyle/>
          <a:p>
            <a:fld id="{1A9965C8-C97C-48F2-B728-7959A061C48E}" type="slidenum">
              <a:rPr lang="es-MX" smtClean="0"/>
              <a:t>‹Nº›</a:t>
            </a:fld>
            <a:endParaRPr lang="es-MX"/>
          </a:p>
        </p:txBody>
      </p:sp>
    </p:spTree>
    <p:extLst>
      <p:ext uri="{BB962C8B-B14F-4D97-AF65-F5344CB8AC3E}">
        <p14:creationId xmlns:p14="http://schemas.microsoft.com/office/powerpoint/2010/main" val="36223660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9509C764-31E0-4B9A-8C96-1131D346D110}"/>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MX"/>
          </a:p>
        </p:txBody>
      </p:sp>
      <p:sp>
        <p:nvSpPr>
          <p:cNvPr id="3" name="Marcador de texto vertical 2">
            <a:extLst>
              <a:ext uri="{FF2B5EF4-FFF2-40B4-BE49-F238E27FC236}">
                <a16:creationId xmlns:a16="http://schemas.microsoft.com/office/drawing/2014/main" id="{DDA5DA04-E037-4180-9228-0DC0F401F0B2}"/>
              </a:ext>
            </a:extLst>
          </p:cNvPr>
          <p:cNvSpPr>
            <a:spLocks noGrp="1"/>
          </p:cNvSpPr>
          <p:nvPr>
            <p:ph type="body" orient="vert" idx="1"/>
          </p:nvPr>
        </p:nvSpPr>
        <p:spPr>
          <a:xfrm>
            <a:off x="838200" y="365125"/>
            <a:ext cx="7734300"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FD9FE594-3ED1-491D-82B0-4E3BAD19AB85}"/>
              </a:ext>
            </a:extLst>
          </p:cNvPr>
          <p:cNvSpPr>
            <a:spLocks noGrp="1"/>
          </p:cNvSpPr>
          <p:nvPr>
            <p:ph type="dt" sz="half" idx="10"/>
          </p:nvPr>
        </p:nvSpPr>
        <p:spPr/>
        <p:txBody>
          <a:bodyPr/>
          <a:lstStyle/>
          <a:p>
            <a:fld id="{B07E0B13-A11F-4216-8440-0D08222FE6DC}" type="datetimeFigureOut">
              <a:rPr lang="es-MX" smtClean="0"/>
              <a:t>25/04/2021</a:t>
            </a:fld>
            <a:endParaRPr lang="es-MX"/>
          </a:p>
        </p:txBody>
      </p:sp>
      <p:sp>
        <p:nvSpPr>
          <p:cNvPr id="5" name="Marcador de pie de página 4">
            <a:extLst>
              <a:ext uri="{FF2B5EF4-FFF2-40B4-BE49-F238E27FC236}">
                <a16:creationId xmlns:a16="http://schemas.microsoft.com/office/drawing/2014/main" id="{CFCC31AA-5561-4732-9404-553C17A00117}"/>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AF20FAF2-A2FF-4ECC-8B5E-A8F502A44033}"/>
              </a:ext>
            </a:extLst>
          </p:cNvPr>
          <p:cNvSpPr>
            <a:spLocks noGrp="1"/>
          </p:cNvSpPr>
          <p:nvPr>
            <p:ph type="sldNum" sz="quarter" idx="12"/>
          </p:nvPr>
        </p:nvSpPr>
        <p:spPr/>
        <p:txBody>
          <a:bodyPr/>
          <a:lstStyle/>
          <a:p>
            <a:fld id="{1A9965C8-C97C-48F2-B728-7959A061C48E}" type="slidenum">
              <a:rPr lang="es-MX" smtClean="0"/>
              <a:t>‹Nº›</a:t>
            </a:fld>
            <a:endParaRPr lang="es-MX"/>
          </a:p>
        </p:txBody>
      </p:sp>
    </p:spTree>
    <p:extLst>
      <p:ext uri="{BB962C8B-B14F-4D97-AF65-F5344CB8AC3E}">
        <p14:creationId xmlns:p14="http://schemas.microsoft.com/office/powerpoint/2010/main" val="41589712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D5365B3-E085-4F8A-BFC5-5EF9E5A638B0}"/>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contenido 2">
            <a:extLst>
              <a:ext uri="{FF2B5EF4-FFF2-40B4-BE49-F238E27FC236}">
                <a16:creationId xmlns:a16="http://schemas.microsoft.com/office/drawing/2014/main" id="{A350EF15-F9F8-415E-9A92-283B3665811D}"/>
              </a:ext>
            </a:extLst>
          </p:cNvPr>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422DDA80-A9A5-417E-B719-19E6421DAB3C}"/>
              </a:ext>
            </a:extLst>
          </p:cNvPr>
          <p:cNvSpPr>
            <a:spLocks noGrp="1"/>
          </p:cNvSpPr>
          <p:nvPr>
            <p:ph type="dt" sz="half" idx="10"/>
          </p:nvPr>
        </p:nvSpPr>
        <p:spPr/>
        <p:txBody>
          <a:bodyPr/>
          <a:lstStyle/>
          <a:p>
            <a:fld id="{B07E0B13-A11F-4216-8440-0D08222FE6DC}" type="datetimeFigureOut">
              <a:rPr lang="es-MX" smtClean="0"/>
              <a:t>25/04/2021</a:t>
            </a:fld>
            <a:endParaRPr lang="es-MX"/>
          </a:p>
        </p:txBody>
      </p:sp>
      <p:sp>
        <p:nvSpPr>
          <p:cNvPr id="5" name="Marcador de pie de página 4">
            <a:extLst>
              <a:ext uri="{FF2B5EF4-FFF2-40B4-BE49-F238E27FC236}">
                <a16:creationId xmlns:a16="http://schemas.microsoft.com/office/drawing/2014/main" id="{BF104248-880F-46A4-A477-61B2F48AF1CC}"/>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DC38FE45-FBD6-44FC-A6FC-961FE2DA4E16}"/>
              </a:ext>
            </a:extLst>
          </p:cNvPr>
          <p:cNvSpPr>
            <a:spLocks noGrp="1"/>
          </p:cNvSpPr>
          <p:nvPr>
            <p:ph type="sldNum" sz="quarter" idx="12"/>
          </p:nvPr>
        </p:nvSpPr>
        <p:spPr/>
        <p:txBody>
          <a:bodyPr/>
          <a:lstStyle/>
          <a:p>
            <a:fld id="{1A9965C8-C97C-48F2-B728-7959A061C48E}" type="slidenum">
              <a:rPr lang="es-MX" smtClean="0"/>
              <a:t>‹Nº›</a:t>
            </a:fld>
            <a:endParaRPr lang="es-MX"/>
          </a:p>
        </p:txBody>
      </p:sp>
    </p:spTree>
    <p:extLst>
      <p:ext uri="{BB962C8B-B14F-4D97-AF65-F5344CB8AC3E}">
        <p14:creationId xmlns:p14="http://schemas.microsoft.com/office/powerpoint/2010/main" val="10089134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3E8B69D-D01F-492C-AEFB-EDB702EFE890}"/>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MX"/>
          </a:p>
        </p:txBody>
      </p:sp>
      <p:sp>
        <p:nvSpPr>
          <p:cNvPr id="3" name="Marcador de texto 2">
            <a:extLst>
              <a:ext uri="{FF2B5EF4-FFF2-40B4-BE49-F238E27FC236}">
                <a16:creationId xmlns:a16="http://schemas.microsoft.com/office/drawing/2014/main" id="{081C8512-6617-43C7-99E2-78BFDDA4793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Marcador de fecha 3">
            <a:extLst>
              <a:ext uri="{FF2B5EF4-FFF2-40B4-BE49-F238E27FC236}">
                <a16:creationId xmlns:a16="http://schemas.microsoft.com/office/drawing/2014/main" id="{F68DC587-4548-49FF-88C2-18EF298A871D}"/>
              </a:ext>
            </a:extLst>
          </p:cNvPr>
          <p:cNvSpPr>
            <a:spLocks noGrp="1"/>
          </p:cNvSpPr>
          <p:nvPr>
            <p:ph type="dt" sz="half" idx="10"/>
          </p:nvPr>
        </p:nvSpPr>
        <p:spPr/>
        <p:txBody>
          <a:bodyPr/>
          <a:lstStyle/>
          <a:p>
            <a:fld id="{B07E0B13-A11F-4216-8440-0D08222FE6DC}" type="datetimeFigureOut">
              <a:rPr lang="es-MX" smtClean="0"/>
              <a:t>25/04/2021</a:t>
            </a:fld>
            <a:endParaRPr lang="es-MX"/>
          </a:p>
        </p:txBody>
      </p:sp>
      <p:sp>
        <p:nvSpPr>
          <p:cNvPr id="5" name="Marcador de pie de página 4">
            <a:extLst>
              <a:ext uri="{FF2B5EF4-FFF2-40B4-BE49-F238E27FC236}">
                <a16:creationId xmlns:a16="http://schemas.microsoft.com/office/drawing/2014/main" id="{235BC599-9450-44F4-A62D-E2D5479AC87A}"/>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E09752C2-D7FF-4495-B333-22D8381C8B4E}"/>
              </a:ext>
            </a:extLst>
          </p:cNvPr>
          <p:cNvSpPr>
            <a:spLocks noGrp="1"/>
          </p:cNvSpPr>
          <p:nvPr>
            <p:ph type="sldNum" sz="quarter" idx="12"/>
          </p:nvPr>
        </p:nvSpPr>
        <p:spPr/>
        <p:txBody>
          <a:bodyPr/>
          <a:lstStyle/>
          <a:p>
            <a:fld id="{1A9965C8-C97C-48F2-B728-7959A061C48E}" type="slidenum">
              <a:rPr lang="es-MX" smtClean="0"/>
              <a:t>‹Nº›</a:t>
            </a:fld>
            <a:endParaRPr lang="es-MX"/>
          </a:p>
        </p:txBody>
      </p:sp>
    </p:spTree>
    <p:extLst>
      <p:ext uri="{BB962C8B-B14F-4D97-AF65-F5344CB8AC3E}">
        <p14:creationId xmlns:p14="http://schemas.microsoft.com/office/powerpoint/2010/main" val="32697379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4C501B8-13F8-406F-8D8A-7AF09A235DE9}"/>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contenido 2">
            <a:extLst>
              <a:ext uri="{FF2B5EF4-FFF2-40B4-BE49-F238E27FC236}">
                <a16:creationId xmlns:a16="http://schemas.microsoft.com/office/drawing/2014/main" id="{3985D53A-D85F-475C-B30C-8BE4A0169EF1}"/>
              </a:ext>
            </a:extLst>
          </p:cNvPr>
          <p:cNvSpPr>
            <a:spLocks noGrp="1"/>
          </p:cNvSpPr>
          <p:nvPr>
            <p:ph sz="half" idx="1"/>
          </p:nvPr>
        </p:nvSpPr>
        <p:spPr>
          <a:xfrm>
            <a:off x="838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contenido 3">
            <a:extLst>
              <a:ext uri="{FF2B5EF4-FFF2-40B4-BE49-F238E27FC236}">
                <a16:creationId xmlns:a16="http://schemas.microsoft.com/office/drawing/2014/main" id="{0CE23AEB-302B-401D-B32A-8402C091C7D3}"/>
              </a:ext>
            </a:extLst>
          </p:cNvPr>
          <p:cNvSpPr>
            <a:spLocks noGrp="1"/>
          </p:cNvSpPr>
          <p:nvPr>
            <p:ph sz="half" idx="2"/>
          </p:nvPr>
        </p:nvSpPr>
        <p:spPr>
          <a:xfrm>
            <a:off x="6172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Marcador de fecha 4">
            <a:extLst>
              <a:ext uri="{FF2B5EF4-FFF2-40B4-BE49-F238E27FC236}">
                <a16:creationId xmlns:a16="http://schemas.microsoft.com/office/drawing/2014/main" id="{93C47013-17C0-4AD0-92C8-A26E5801267A}"/>
              </a:ext>
            </a:extLst>
          </p:cNvPr>
          <p:cNvSpPr>
            <a:spLocks noGrp="1"/>
          </p:cNvSpPr>
          <p:nvPr>
            <p:ph type="dt" sz="half" idx="10"/>
          </p:nvPr>
        </p:nvSpPr>
        <p:spPr/>
        <p:txBody>
          <a:bodyPr/>
          <a:lstStyle/>
          <a:p>
            <a:fld id="{B07E0B13-A11F-4216-8440-0D08222FE6DC}" type="datetimeFigureOut">
              <a:rPr lang="es-MX" smtClean="0"/>
              <a:t>25/04/2021</a:t>
            </a:fld>
            <a:endParaRPr lang="es-MX"/>
          </a:p>
        </p:txBody>
      </p:sp>
      <p:sp>
        <p:nvSpPr>
          <p:cNvPr id="6" name="Marcador de pie de página 5">
            <a:extLst>
              <a:ext uri="{FF2B5EF4-FFF2-40B4-BE49-F238E27FC236}">
                <a16:creationId xmlns:a16="http://schemas.microsoft.com/office/drawing/2014/main" id="{716F7590-7427-4D6C-80AB-FD4349AA8A03}"/>
              </a:ext>
            </a:extLst>
          </p:cNvPr>
          <p:cNvSpPr>
            <a:spLocks noGrp="1"/>
          </p:cNvSpPr>
          <p:nvPr>
            <p:ph type="ftr" sz="quarter" idx="11"/>
          </p:nvPr>
        </p:nvSpPr>
        <p:spPr/>
        <p:txBody>
          <a:bodyPr/>
          <a:lstStyle/>
          <a:p>
            <a:endParaRPr lang="es-MX"/>
          </a:p>
        </p:txBody>
      </p:sp>
      <p:sp>
        <p:nvSpPr>
          <p:cNvPr id="7" name="Marcador de número de diapositiva 6">
            <a:extLst>
              <a:ext uri="{FF2B5EF4-FFF2-40B4-BE49-F238E27FC236}">
                <a16:creationId xmlns:a16="http://schemas.microsoft.com/office/drawing/2014/main" id="{FBA88E19-D585-425C-BD3F-491261279B31}"/>
              </a:ext>
            </a:extLst>
          </p:cNvPr>
          <p:cNvSpPr>
            <a:spLocks noGrp="1"/>
          </p:cNvSpPr>
          <p:nvPr>
            <p:ph type="sldNum" sz="quarter" idx="12"/>
          </p:nvPr>
        </p:nvSpPr>
        <p:spPr/>
        <p:txBody>
          <a:bodyPr/>
          <a:lstStyle/>
          <a:p>
            <a:fld id="{1A9965C8-C97C-48F2-B728-7959A061C48E}" type="slidenum">
              <a:rPr lang="es-MX" smtClean="0"/>
              <a:t>‹Nº›</a:t>
            </a:fld>
            <a:endParaRPr lang="es-MX"/>
          </a:p>
        </p:txBody>
      </p:sp>
    </p:spTree>
    <p:extLst>
      <p:ext uri="{BB962C8B-B14F-4D97-AF65-F5344CB8AC3E}">
        <p14:creationId xmlns:p14="http://schemas.microsoft.com/office/powerpoint/2010/main" val="7648043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82FEA11-6495-4938-B140-DE1A091DFC92}"/>
              </a:ext>
            </a:extLst>
          </p:cNvPr>
          <p:cNvSpPr>
            <a:spLocks noGrp="1"/>
          </p:cNvSpPr>
          <p:nvPr>
            <p:ph type="title"/>
          </p:nvPr>
        </p:nvSpPr>
        <p:spPr>
          <a:xfrm>
            <a:off x="839788" y="365125"/>
            <a:ext cx="10515600" cy="1325563"/>
          </a:xfrm>
        </p:spPr>
        <p:txBody>
          <a:bodyPr/>
          <a:lstStyle/>
          <a:p>
            <a:r>
              <a:rPr lang="es-ES"/>
              <a:t>Haga clic para modificar el estilo de título del patrón</a:t>
            </a:r>
            <a:endParaRPr lang="es-MX"/>
          </a:p>
        </p:txBody>
      </p:sp>
      <p:sp>
        <p:nvSpPr>
          <p:cNvPr id="3" name="Marcador de texto 2">
            <a:extLst>
              <a:ext uri="{FF2B5EF4-FFF2-40B4-BE49-F238E27FC236}">
                <a16:creationId xmlns:a16="http://schemas.microsoft.com/office/drawing/2014/main" id="{2D55B6B4-E7CC-436F-8598-F977BF4995E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Marcador de contenido 3">
            <a:extLst>
              <a:ext uri="{FF2B5EF4-FFF2-40B4-BE49-F238E27FC236}">
                <a16:creationId xmlns:a16="http://schemas.microsoft.com/office/drawing/2014/main" id="{9B7779ED-861F-4EAB-BB03-D7ED3A9FCCBC}"/>
              </a:ext>
            </a:extLst>
          </p:cNvPr>
          <p:cNvSpPr>
            <a:spLocks noGrp="1"/>
          </p:cNvSpPr>
          <p:nvPr>
            <p:ph sz="half" idx="2"/>
          </p:nvPr>
        </p:nvSpPr>
        <p:spPr>
          <a:xfrm>
            <a:off x="839788" y="2505075"/>
            <a:ext cx="5157787"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Marcador de texto 4">
            <a:extLst>
              <a:ext uri="{FF2B5EF4-FFF2-40B4-BE49-F238E27FC236}">
                <a16:creationId xmlns:a16="http://schemas.microsoft.com/office/drawing/2014/main" id="{B23543D2-7F89-4C12-8D34-247F581D5AC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Marcador de contenido 5">
            <a:extLst>
              <a:ext uri="{FF2B5EF4-FFF2-40B4-BE49-F238E27FC236}">
                <a16:creationId xmlns:a16="http://schemas.microsoft.com/office/drawing/2014/main" id="{9EE4C200-36E7-476B-AC04-2F730E8E19CD}"/>
              </a:ext>
            </a:extLst>
          </p:cNvPr>
          <p:cNvSpPr>
            <a:spLocks noGrp="1"/>
          </p:cNvSpPr>
          <p:nvPr>
            <p:ph sz="quarter" idx="4"/>
          </p:nvPr>
        </p:nvSpPr>
        <p:spPr>
          <a:xfrm>
            <a:off x="6172200" y="2505075"/>
            <a:ext cx="5183188"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7" name="Marcador de fecha 6">
            <a:extLst>
              <a:ext uri="{FF2B5EF4-FFF2-40B4-BE49-F238E27FC236}">
                <a16:creationId xmlns:a16="http://schemas.microsoft.com/office/drawing/2014/main" id="{2301EC32-5FAB-4E1F-829F-A62350BC5553}"/>
              </a:ext>
            </a:extLst>
          </p:cNvPr>
          <p:cNvSpPr>
            <a:spLocks noGrp="1"/>
          </p:cNvSpPr>
          <p:nvPr>
            <p:ph type="dt" sz="half" idx="10"/>
          </p:nvPr>
        </p:nvSpPr>
        <p:spPr/>
        <p:txBody>
          <a:bodyPr/>
          <a:lstStyle/>
          <a:p>
            <a:fld id="{B07E0B13-A11F-4216-8440-0D08222FE6DC}" type="datetimeFigureOut">
              <a:rPr lang="es-MX" smtClean="0"/>
              <a:t>25/04/2021</a:t>
            </a:fld>
            <a:endParaRPr lang="es-MX"/>
          </a:p>
        </p:txBody>
      </p:sp>
      <p:sp>
        <p:nvSpPr>
          <p:cNvPr id="8" name="Marcador de pie de página 7">
            <a:extLst>
              <a:ext uri="{FF2B5EF4-FFF2-40B4-BE49-F238E27FC236}">
                <a16:creationId xmlns:a16="http://schemas.microsoft.com/office/drawing/2014/main" id="{2CFA1416-2E3D-4B60-AA31-893B65C01C0D}"/>
              </a:ext>
            </a:extLst>
          </p:cNvPr>
          <p:cNvSpPr>
            <a:spLocks noGrp="1"/>
          </p:cNvSpPr>
          <p:nvPr>
            <p:ph type="ftr" sz="quarter" idx="11"/>
          </p:nvPr>
        </p:nvSpPr>
        <p:spPr/>
        <p:txBody>
          <a:bodyPr/>
          <a:lstStyle/>
          <a:p>
            <a:endParaRPr lang="es-MX"/>
          </a:p>
        </p:txBody>
      </p:sp>
      <p:sp>
        <p:nvSpPr>
          <p:cNvPr id="9" name="Marcador de número de diapositiva 8">
            <a:extLst>
              <a:ext uri="{FF2B5EF4-FFF2-40B4-BE49-F238E27FC236}">
                <a16:creationId xmlns:a16="http://schemas.microsoft.com/office/drawing/2014/main" id="{C8438E91-5834-4282-9159-EAC8425D0582}"/>
              </a:ext>
            </a:extLst>
          </p:cNvPr>
          <p:cNvSpPr>
            <a:spLocks noGrp="1"/>
          </p:cNvSpPr>
          <p:nvPr>
            <p:ph type="sldNum" sz="quarter" idx="12"/>
          </p:nvPr>
        </p:nvSpPr>
        <p:spPr/>
        <p:txBody>
          <a:bodyPr/>
          <a:lstStyle/>
          <a:p>
            <a:fld id="{1A9965C8-C97C-48F2-B728-7959A061C48E}" type="slidenum">
              <a:rPr lang="es-MX" smtClean="0"/>
              <a:t>‹Nº›</a:t>
            </a:fld>
            <a:endParaRPr lang="es-MX"/>
          </a:p>
        </p:txBody>
      </p:sp>
    </p:spTree>
    <p:extLst>
      <p:ext uri="{BB962C8B-B14F-4D97-AF65-F5344CB8AC3E}">
        <p14:creationId xmlns:p14="http://schemas.microsoft.com/office/powerpoint/2010/main" val="14035516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134860D-2056-4A97-A829-5533F5FBF112}"/>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fecha 2">
            <a:extLst>
              <a:ext uri="{FF2B5EF4-FFF2-40B4-BE49-F238E27FC236}">
                <a16:creationId xmlns:a16="http://schemas.microsoft.com/office/drawing/2014/main" id="{406863B0-0D65-413F-A09B-9402D71654DF}"/>
              </a:ext>
            </a:extLst>
          </p:cNvPr>
          <p:cNvSpPr>
            <a:spLocks noGrp="1"/>
          </p:cNvSpPr>
          <p:nvPr>
            <p:ph type="dt" sz="half" idx="10"/>
          </p:nvPr>
        </p:nvSpPr>
        <p:spPr/>
        <p:txBody>
          <a:bodyPr/>
          <a:lstStyle/>
          <a:p>
            <a:fld id="{B07E0B13-A11F-4216-8440-0D08222FE6DC}" type="datetimeFigureOut">
              <a:rPr lang="es-MX" smtClean="0"/>
              <a:t>25/04/2021</a:t>
            </a:fld>
            <a:endParaRPr lang="es-MX"/>
          </a:p>
        </p:txBody>
      </p:sp>
      <p:sp>
        <p:nvSpPr>
          <p:cNvPr id="4" name="Marcador de pie de página 3">
            <a:extLst>
              <a:ext uri="{FF2B5EF4-FFF2-40B4-BE49-F238E27FC236}">
                <a16:creationId xmlns:a16="http://schemas.microsoft.com/office/drawing/2014/main" id="{4DDE16F5-CC1F-4078-A603-262EDF94D7DD}"/>
              </a:ext>
            </a:extLst>
          </p:cNvPr>
          <p:cNvSpPr>
            <a:spLocks noGrp="1"/>
          </p:cNvSpPr>
          <p:nvPr>
            <p:ph type="ftr" sz="quarter" idx="11"/>
          </p:nvPr>
        </p:nvSpPr>
        <p:spPr/>
        <p:txBody>
          <a:bodyPr/>
          <a:lstStyle/>
          <a:p>
            <a:endParaRPr lang="es-MX"/>
          </a:p>
        </p:txBody>
      </p:sp>
      <p:sp>
        <p:nvSpPr>
          <p:cNvPr id="5" name="Marcador de número de diapositiva 4">
            <a:extLst>
              <a:ext uri="{FF2B5EF4-FFF2-40B4-BE49-F238E27FC236}">
                <a16:creationId xmlns:a16="http://schemas.microsoft.com/office/drawing/2014/main" id="{86CB46E2-4688-4858-83B8-77DD8EEB00E0}"/>
              </a:ext>
            </a:extLst>
          </p:cNvPr>
          <p:cNvSpPr>
            <a:spLocks noGrp="1"/>
          </p:cNvSpPr>
          <p:nvPr>
            <p:ph type="sldNum" sz="quarter" idx="12"/>
          </p:nvPr>
        </p:nvSpPr>
        <p:spPr/>
        <p:txBody>
          <a:bodyPr/>
          <a:lstStyle/>
          <a:p>
            <a:fld id="{1A9965C8-C97C-48F2-B728-7959A061C48E}" type="slidenum">
              <a:rPr lang="es-MX" smtClean="0"/>
              <a:t>‹Nº›</a:t>
            </a:fld>
            <a:endParaRPr lang="es-MX"/>
          </a:p>
        </p:txBody>
      </p:sp>
    </p:spTree>
    <p:extLst>
      <p:ext uri="{BB962C8B-B14F-4D97-AF65-F5344CB8AC3E}">
        <p14:creationId xmlns:p14="http://schemas.microsoft.com/office/powerpoint/2010/main" val="13988531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96D3D2E1-3E69-46FB-9439-2C5D09D39443}"/>
              </a:ext>
            </a:extLst>
          </p:cNvPr>
          <p:cNvSpPr>
            <a:spLocks noGrp="1"/>
          </p:cNvSpPr>
          <p:nvPr>
            <p:ph type="dt" sz="half" idx="10"/>
          </p:nvPr>
        </p:nvSpPr>
        <p:spPr/>
        <p:txBody>
          <a:bodyPr/>
          <a:lstStyle/>
          <a:p>
            <a:fld id="{B07E0B13-A11F-4216-8440-0D08222FE6DC}" type="datetimeFigureOut">
              <a:rPr lang="es-MX" smtClean="0"/>
              <a:t>25/04/2021</a:t>
            </a:fld>
            <a:endParaRPr lang="es-MX"/>
          </a:p>
        </p:txBody>
      </p:sp>
      <p:sp>
        <p:nvSpPr>
          <p:cNvPr id="3" name="Marcador de pie de página 2">
            <a:extLst>
              <a:ext uri="{FF2B5EF4-FFF2-40B4-BE49-F238E27FC236}">
                <a16:creationId xmlns:a16="http://schemas.microsoft.com/office/drawing/2014/main" id="{B2ECB756-CAD2-4137-877E-BE6DB7845934}"/>
              </a:ext>
            </a:extLst>
          </p:cNvPr>
          <p:cNvSpPr>
            <a:spLocks noGrp="1"/>
          </p:cNvSpPr>
          <p:nvPr>
            <p:ph type="ftr" sz="quarter" idx="11"/>
          </p:nvPr>
        </p:nvSpPr>
        <p:spPr/>
        <p:txBody>
          <a:bodyPr/>
          <a:lstStyle/>
          <a:p>
            <a:endParaRPr lang="es-MX"/>
          </a:p>
        </p:txBody>
      </p:sp>
      <p:sp>
        <p:nvSpPr>
          <p:cNvPr id="4" name="Marcador de número de diapositiva 3">
            <a:extLst>
              <a:ext uri="{FF2B5EF4-FFF2-40B4-BE49-F238E27FC236}">
                <a16:creationId xmlns:a16="http://schemas.microsoft.com/office/drawing/2014/main" id="{4EC0463C-B3D9-4E8D-9560-7090CA97D23A}"/>
              </a:ext>
            </a:extLst>
          </p:cNvPr>
          <p:cNvSpPr>
            <a:spLocks noGrp="1"/>
          </p:cNvSpPr>
          <p:nvPr>
            <p:ph type="sldNum" sz="quarter" idx="12"/>
          </p:nvPr>
        </p:nvSpPr>
        <p:spPr/>
        <p:txBody>
          <a:bodyPr/>
          <a:lstStyle/>
          <a:p>
            <a:fld id="{1A9965C8-C97C-48F2-B728-7959A061C48E}" type="slidenum">
              <a:rPr lang="es-MX" smtClean="0"/>
              <a:t>‹Nº›</a:t>
            </a:fld>
            <a:endParaRPr lang="es-MX"/>
          </a:p>
        </p:txBody>
      </p:sp>
    </p:spTree>
    <p:extLst>
      <p:ext uri="{BB962C8B-B14F-4D97-AF65-F5344CB8AC3E}">
        <p14:creationId xmlns:p14="http://schemas.microsoft.com/office/powerpoint/2010/main" val="10121532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C8E531E-875F-463C-982E-FC5CE87429AE}"/>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MX"/>
          </a:p>
        </p:txBody>
      </p:sp>
      <p:sp>
        <p:nvSpPr>
          <p:cNvPr id="3" name="Marcador de contenido 2">
            <a:extLst>
              <a:ext uri="{FF2B5EF4-FFF2-40B4-BE49-F238E27FC236}">
                <a16:creationId xmlns:a16="http://schemas.microsoft.com/office/drawing/2014/main" id="{CD61A43B-D60E-4685-8482-13D6EDD52A6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texto 3">
            <a:extLst>
              <a:ext uri="{FF2B5EF4-FFF2-40B4-BE49-F238E27FC236}">
                <a16:creationId xmlns:a16="http://schemas.microsoft.com/office/drawing/2014/main" id="{886F9446-1F4A-4636-86B0-8D12D3E5AAA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1AF57F64-E61E-4DA8-B3ED-CC842C3718DF}"/>
              </a:ext>
            </a:extLst>
          </p:cNvPr>
          <p:cNvSpPr>
            <a:spLocks noGrp="1"/>
          </p:cNvSpPr>
          <p:nvPr>
            <p:ph type="dt" sz="half" idx="10"/>
          </p:nvPr>
        </p:nvSpPr>
        <p:spPr/>
        <p:txBody>
          <a:bodyPr/>
          <a:lstStyle/>
          <a:p>
            <a:fld id="{B07E0B13-A11F-4216-8440-0D08222FE6DC}" type="datetimeFigureOut">
              <a:rPr lang="es-MX" smtClean="0"/>
              <a:t>25/04/2021</a:t>
            </a:fld>
            <a:endParaRPr lang="es-MX"/>
          </a:p>
        </p:txBody>
      </p:sp>
      <p:sp>
        <p:nvSpPr>
          <p:cNvPr id="6" name="Marcador de pie de página 5">
            <a:extLst>
              <a:ext uri="{FF2B5EF4-FFF2-40B4-BE49-F238E27FC236}">
                <a16:creationId xmlns:a16="http://schemas.microsoft.com/office/drawing/2014/main" id="{D14A6A61-27C7-46DD-BDF6-D5B83A1F383D}"/>
              </a:ext>
            </a:extLst>
          </p:cNvPr>
          <p:cNvSpPr>
            <a:spLocks noGrp="1"/>
          </p:cNvSpPr>
          <p:nvPr>
            <p:ph type="ftr" sz="quarter" idx="11"/>
          </p:nvPr>
        </p:nvSpPr>
        <p:spPr/>
        <p:txBody>
          <a:bodyPr/>
          <a:lstStyle/>
          <a:p>
            <a:endParaRPr lang="es-MX"/>
          </a:p>
        </p:txBody>
      </p:sp>
      <p:sp>
        <p:nvSpPr>
          <p:cNvPr id="7" name="Marcador de número de diapositiva 6">
            <a:extLst>
              <a:ext uri="{FF2B5EF4-FFF2-40B4-BE49-F238E27FC236}">
                <a16:creationId xmlns:a16="http://schemas.microsoft.com/office/drawing/2014/main" id="{4D2F8308-3F26-46BA-B68C-66F6FF1E7F8A}"/>
              </a:ext>
            </a:extLst>
          </p:cNvPr>
          <p:cNvSpPr>
            <a:spLocks noGrp="1"/>
          </p:cNvSpPr>
          <p:nvPr>
            <p:ph type="sldNum" sz="quarter" idx="12"/>
          </p:nvPr>
        </p:nvSpPr>
        <p:spPr/>
        <p:txBody>
          <a:bodyPr/>
          <a:lstStyle/>
          <a:p>
            <a:fld id="{1A9965C8-C97C-48F2-B728-7959A061C48E}" type="slidenum">
              <a:rPr lang="es-MX" smtClean="0"/>
              <a:t>‹Nº›</a:t>
            </a:fld>
            <a:endParaRPr lang="es-MX"/>
          </a:p>
        </p:txBody>
      </p:sp>
    </p:spTree>
    <p:extLst>
      <p:ext uri="{BB962C8B-B14F-4D97-AF65-F5344CB8AC3E}">
        <p14:creationId xmlns:p14="http://schemas.microsoft.com/office/powerpoint/2010/main" val="27929751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1D94929-488F-41F3-878B-196FB38CF570}"/>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MX"/>
          </a:p>
        </p:txBody>
      </p:sp>
      <p:sp>
        <p:nvSpPr>
          <p:cNvPr id="3" name="Marcador de posición de imagen 2">
            <a:extLst>
              <a:ext uri="{FF2B5EF4-FFF2-40B4-BE49-F238E27FC236}">
                <a16:creationId xmlns:a16="http://schemas.microsoft.com/office/drawing/2014/main" id="{8FFCFC29-77C7-4605-9145-BF2DBE44FD6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Marcador de texto 3">
            <a:extLst>
              <a:ext uri="{FF2B5EF4-FFF2-40B4-BE49-F238E27FC236}">
                <a16:creationId xmlns:a16="http://schemas.microsoft.com/office/drawing/2014/main" id="{A4DA1F9B-ED69-448E-8EB7-D22890B785C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6A3766BD-6D32-4CB4-8A1B-44AB37B0CA76}"/>
              </a:ext>
            </a:extLst>
          </p:cNvPr>
          <p:cNvSpPr>
            <a:spLocks noGrp="1"/>
          </p:cNvSpPr>
          <p:nvPr>
            <p:ph type="dt" sz="half" idx="10"/>
          </p:nvPr>
        </p:nvSpPr>
        <p:spPr/>
        <p:txBody>
          <a:bodyPr/>
          <a:lstStyle/>
          <a:p>
            <a:fld id="{B07E0B13-A11F-4216-8440-0D08222FE6DC}" type="datetimeFigureOut">
              <a:rPr lang="es-MX" smtClean="0"/>
              <a:t>25/04/2021</a:t>
            </a:fld>
            <a:endParaRPr lang="es-MX"/>
          </a:p>
        </p:txBody>
      </p:sp>
      <p:sp>
        <p:nvSpPr>
          <p:cNvPr id="6" name="Marcador de pie de página 5">
            <a:extLst>
              <a:ext uri="{FF2B5EF4-FFF2-40B4-BE49-F238E27FC236}">
                <a16:creationId xmlns:a16="http://schemas.microsoft.com/office/drawing/2014/main" id="{454AAC78-BBFD-4E23-8F1C-08FF2F0A8D1F}"/>
              </a:ext>
            </a:extLst>
          </p:cNvPr>
          <p:cNvSpPr>
            <a:spLocks noGrp="1"/>
          </p:cNvSpPr>
          <p:nvPr>
            <p:ph type="ftr" sz="quarter" idx="11"/>
          </p:nvPr>
        </p:nvSpPr>
        <p:spPr/>
        <p:txBody>
          <a:bodyPr/>
          <a:lstStyle/>
          <a:p>
            <a:endParaRPr lang="es-MX"/>
          </a:p>
        </p:txBody>
      </p:sp>
      <p:sp>
        <p:nvSpPr>
          <p:cNvPr id="7" name="Marcador de número de diapositiva 6">
            <a:extLst>
              <a:ext uri="{FF2B5EF4-FFF2-40B4-BE49-F238E27FC236}">
                <a16:creationId xmlns:a16="http://schemas.microsoft.com/office/drawing/2014/main" id="{9D404CB2-5127-46E5-BB10-75AC81C504C6}"/>
              </a:ext>
            </a:extLst>
          </p:cNvPr>
          <p:cNvSpPr>
            <a:spLocks noGrp="1"/>
          </p:cNvSpPr>
          <p:nvPr>
            <p:ph type="sldNum" sz="quarter" idx="12"/>
          </p:nvPr>
        </p:nvSpPr>
        <p:spPr/>
        <p:txBody>
          <a:bodyPr/>
          <a:lstStyle/>
          <a:p>
            <a:fld id="{1A9965C8-C97C-48F2-B728-7959A061C48E}" type="slidenum">
              <a:rPr lang="es-MX" smtClean="0"/>
              <a:t>‹Nº›</a:t>
            </a:fld>
            <a:endParaRPr lang="es-MX"/>
          </a:p>
        </p:txBody>
      </p:sp>
    </p:spTree>
    <p:extLst>
      <p:ext uri="{BB962C8B-B14F-4D97-AF65-F5344CB8AC3E}">
        <p14:creationId xmlns:p14="http://schemas.microsoft.com/office/powerpoint/2010/main" val="33389428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65940D45-BC02-49A1-AC5F-7BA44381278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MX"/>
          </a:p>
        </p:txBody>
      </p:sp>
      <p:sp>
        <p:nvSpPr>
          <p:cNvPr id="3" name="Marcador de texto 2">
            <a:extLst>
              <a:ext uri="{FF2B5EF4-FFF2-40B4-BE49-F238E27FC236}">
                <a16:creationId xmlns:a16="http://schemas.microsoft.com/office/drawing/2014/main" id="{6570F72E-38A8-42C6-8222-DD4AB81F666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88C42474-50EF-40D7-95A4-92579F97436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07E0B13-A11F-4216-8440-0D08222FE6DC}" type="datetimeFigureOut">
              <a:rPr lang="es-MX" smtClean="0"/>
              <a:t>25/04/2021</a:t>
            </a:fld>
            <a:endParaRPr lang="es-MX"/>
          </a:p>
        </p:txBody>
      </p:sp>
      <p:sp>
        <p:nvSpPr>
          <p:cNvPr id="5" name="Marcador de pie de página 4">
            <a:extLst>
              <a:ext uri="{FF2B5EF4-FFF2-40B4-BE49-F238E27FC236}">
                <a16:creationId xmlns:a16="http://schemas.microsoft.com/office/drawing/2014/main" id="{93368DB8-1FC9-4B08-9FD1-B5BBE731AB0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Marcador de número de diapositiva 5">
            <a:extLst>
              <a:ext uri="{FF2B5EF4-FFF2-40B4-BE49-F238E27FC236}">
                <a16:creationId xmlns:a16="http://schemas.microsoft.com/office/drawing/2014/main" id="{F9DB059F-C1B5-40CC-9650-95CA388EDB7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A9965C8-C97C-48F2-B728-7959A061C48E}" type="slidenum">
              <a:rPr lang="es-MX" smtClean="0"/>
              <a:t>‹Nº›</a:t>
            </a:fld>
            <a:endParaRPr lang="es-MX"/>
          </a:p>
        </p:txBody>
      </p:sp>
    </p:spTree>
    <p:extLst>
      <p:ext uri="{BB962C8B-B14F-4D97-AF65-F5344CB8AC3E}">
        <p14:creationId xmlns:p14="http://schemas.microsoft.com/office/powerpoint/2010/main" val="167062178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hyperlink" Target="https://www.proyectosmexico.gob.mx/por-que-invertir-en-mexico/economia-solida/crecimiento-economico/" TargetMode="External"/><Relationship Id="rId3" Type="http://schemas.openxmlformats.org/officeDocument/2006/relationships/hyperlink" Target="https://m.imagenradio.com.mx/como-era-la-economia-en-mexico-durante-el-mandato-de-miguel-aleman" TargetMode="External"/><Relationship Id="rId7" Type="http://schemas.openxmlformats.org/officeDocument/2006/relationships/hyperlink" Target="https://www.google.com/amp/s/www.forbes.com.mx/los-momentos-economicos-que-marcaron-al-2013/amp/" TargetMode="External"/><Relationship Id="rId2" Type="http://schemas.openxmlformats.org/officeDocument/2006/relationships/hyperlink" Target="http://www.diputados.gob.mx/LeyesBiblio/ref/cpeum_per.htm" TargetMode="External"/><Relationship Id="rId1" Type="http://schemas.openxmlformats.org/officeDocument/2006/relationships/slideLayout" Target="../slideLayouts/slideLayout7.xml"/><Relationship Id="rId6" Type="http://schemas.openxmlformats.org/officeDocument/2006/relationships/hyperlink" Target="https://www.google.com/amp/s/www.bbc.com/mundo/noticias/2012/06/120617_americalatina_mexico_elecciones_economia_bd.amp" TargetMode="External"/><Relationship Id="rId5" Type="http://schemas.openxmlformats.org/officeDocument/2006/relationships/hyperlink" Target="https://www.elsevier.es/es-revista-economia-informa-114-articulo-el-crecimiento-economico-productividad-mexico-S0185084915000092" TargetMode="External"/><Relationship Id="rId10" Type="http://schemas.openxmlformats.org/officeDocument/2006/relationships/hyperlink" Target="http://thevisionary.finamex.com.mx/the-visionary/que-paso-en-la-economia-de-mexico-durante-2016" TargetMode="External"/><Relationship Id="rId4" Type="http://schemas.openxmlformats.org/officeDocument/2006/relationships/hyperlink" Target="https://www.historiaeconomicademexico.mx/capitulo-8-1934-1940" TargetMode="External"/><Relationship Id="rId9" Type="http://schemas.openxmlformats.org/officeDocument/2006/relationships/hyperlink" Target="https://www.jstor.org/stable/42776063?seq=1"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E083B9C6-A29D-473F-8C80-55AF95E54C4B}"/>
              </a:ext>
            </a:extLst>
          </p:cNvPr>
          <p:cNvSpPr>
            <a:spLocks noChangeArrowheads="1"/>
          </p:cNvSpPr>
          <p:nvPr/>
        </p:nvSpPr>
        <p:spPr bwMode="auto">
          <a:xfrm>
            <a:off x="2417983" y="420605"/>
            <a:ext cx="8124660"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s-MX" altLang="es-MX" sz="1200" b="1"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ESCUELA NORMAL DE EDUCACI</a:t>
            </a:r>
            <a:r>
              <a:rPr kumimoji="0" lang="es-MX" altLang="es-MX" sz="12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Ó</a:t>
            </a:r>
            <a:r>
              <a:rPr kumimoji="0" lang="es-MX" altLang="es-MX" sz="1200" b="1"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N PREESCOLAR</a:t>
            </a:r>
            <a:endParaRPr kumimoji="0" lang="es-MX" altLang="es-MX" sz="1100" b="0" i="0" u="none" strike="noStrike" cap="none" normalizeH="0" baseline="0" dirty="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s-MX" altLang="es-MX" sz="1200" b="1"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Licenciatura en Educaci</a:t>
            </a:r>
            <a:r>
              <a:rPr kumimoji="0" lang="es-MX" altLang="es-MX" sz="12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ó</a:t>
            </a:r>
            <a:r>
              <a:rPr kumimoji="0" lang="es-MX" altLang="es-MX" sz="1200" b="1"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n Preescolar</a:t>
            </a:r>
            <a:endParaRPr kumimoji="0" lang="es-MX" altLang="es-MX" sz="1100" b="0" i="0" u="none" strike="noStrike" cap="none" normalizeH="0" baseline="0" dirty="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s-MX" altLang="es-MX" sz="1200" b="1"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Ciclo Escolar 2020-2021</a:t>
            </a:r>
            <a:endParaRPr kumimoji="0" lang="es-MX" altLang="es-MX" sz="11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s-MX" altLang="es-MX" sz="1800" b="0" i="0" u="none" strike="noStrike" cap="none" normalizeH="0" baseline="0" dirty="0">
              <a:ln>
                <a:noFill/>
              </a:ln>
              <a:solidFill>
                <a:schemeClr val="tx1"/>
              </a:solidFill>
              <a:effectLst/>
              <a:latin typeface="Arial" panose="020B0604020202020204" pitchFamily="34" charset="0"/>
            </a:endParaRPr>
          </a:p>
        </p:txBody>
      </p:sp>
      <p:pic>
        <p:nvPicPr>
          <p:cNvPr id="1025" name="Imagen 1" descr="Escuela Normal de Educación Preescolar – Desarrollo de competencias  linguisticas">
            <a:extLst>
              <a:ext uri="{FF2B5EF4-FFF2-40B4-BE49-F238E27FC236}">
                <a16:creationId xmlns:a16="http://schemas.microsoft.com/office/drawing/2014/main" id="{9304BA85-3A15-4FE3-8ABD-6EDB9177325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771321" y="1268748"/>
            <a:ext cx="1417983" cy="1054398"/>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3">
            <a:extLst>
              <a:ext uri="{FF2B5EF4-FFF2-40B4-BE49-F238E27FC236}">
                <a16:creationId xmlns:a16="http://schemas.microsoft.com/office/drawing/2014/main" id="{30D355E2-E27F-4907-AA7C-525886A60889}"/>
              </a:ext>
            </a:extLst>
          </p:cNvPr>
          <p:cNvSpPr>
            <a:spLocks noChangeArrowheads="1"/>
          </p:cNvSpPr>
          <p:nvPr/>
        </p:nvSpPr>
        <p:spPr bwMode="auto">
          <a:xfrm>
            <a:off x="834886" y="2390133"/>
            <a:ext cx="10972800" cy="40472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s-MX" altLang="es-MX" sz="1200" b="1" i="0" u="sng"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EVIDENCIA DE UNIDAD : LINEA DEL TIEMPO</a:t>
            </a:r>
            <a:endParaRPr kumimoji="0" lang="es-MX" altLang="es-MX" sz="1100" b="0" i="0" u="none" strike="noStrike" cap="none" normalizeH="0" baseline="0" dirty="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s-MX" altLang="es-MX" sz="1200" b="1"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CURSO: </a:t>
            </a:r>
            <a:endParaRPr kumimoji="0" lang="es-MX" altLang="es-MX" sz="1100" b="0" i="0" u="none" strike="noStrike" cap="none" normalizeH="0" baseline="0" dirty="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s-MX" altLang="es-MX" sz="12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Bases legales y normativas de la educaci</a:t>
            </a:r>
            <a:r>
              <a:rPr kumimoji="0" lang="es-MX" altLang="es-MX" sz="12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ó</a:t>
            </a:r>
            <a:r>
              <a:rPr kumimoji="0" lang="es-MX" altLang="es-MX" sz="12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n b</a:t>
            </a:r>
            <a:r>
              <a:rPr kumimoji="0" lang="es-MX" altLang="es-MX" sz="12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á</a:t>
            </a:r>
            <a:r>
              <a:rPr kumimoji="0" lang="es-MX" altLang="es-MX" sz="12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sica</a:t>
            </a:r>
            <a:r>
              <a:rPr kumimoji="0" lang="es-MX" altLang="es-MX" sz="1200" b="1"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endParaRPr kumimoji="0" lang="es-MX" altLang="es-MX" sz="1100" b="0" i="0" u="none" strike="noStrike" cap="none" normalizeH="0" baseline="0" dirty="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s-MX" altLang="es-MX" sz="1200" b="1"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MAESTRO: </a:t>
            </a:r>
            <a:endParaRPr kumimoji="0" lang="es-MX" altLang="es-MX" sz="1100" b="0" i="0" u="none" strike="noStrike" cap="none" normalizeH="0" baseline="0" dirty="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s-MX" altLang="es-MX" sz="12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Arturo Flores Rodr</a:t>
            </a:r>
            <a:r>
              <a:rPr kumimoji="0" lang="es-MX" altLang="es-MX" sz="12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í</a:t>
            </a:r>
            <a:r>
              <a:rPr kumimoji="0" lang="es-MX" altLang="es-MX" sz="12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guez</a:t>
            </a:r>
            <a:endParaRPr kumimoji="0" lang="es-MX" altLang="es-MX" sz="1100" b="0" i="0" u="none" strike="noStrike" cap="none" normalizeH="0" baseline="0" dirty="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s-MX" altLang="es-MX" sz="1200" b="1"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ALUMNA: </a:t>
            </a:r>
            <a:endParaRPr kumimoji="0" lang="es-MX" altLang="es-MX" sz="1100" b="0" i="0" u="none" strike="noStrike" cap="none" normalizeH="0" baseline="0" dirty="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s-MX" altLang="es-MX" sz="12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Eva Camila </a:t>
            </a:r>
            <a:r>
              <a:rPr kumimoji="0" lang="es-MX" altLang="es-MX" sz="1200" b="0" i="0" u="none" strike="noStrike" cap="none" normalizeH="0" baseline="0" dirty="0" err="1">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Fong</a:t>
            </a:r>
            <a:r>
              <a:rPr kumimoji="0" lang="es-MX" altLang="es-MX" sz="12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Gonz</a:t>
            </a:r>
            <a:r>
              <a:rPr kumimoji="0" lang="es-MX" altLang="es-MX" sz="12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á</a:t>
            </a:r>
            <a:r>
              <a:rPr kumimoji="0" lang="es-MX" altLang="es-MX" sz="12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lez </a:t>
            </a:r>
            <a:endParaRPr kumimoji="0" lang="es-MX" altLang="es-MX" sz="1100" b="0" i="0" u="none" strike="noStrike" cap="none" normalizeH="0" baseline="0" dirty="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s-MX" altLang="es-MX" sz="1200" b="1" i="0" u="none" strike="noStrike" cap="none" normalizeH="0" baseline="0" dirty="0" err="1">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N°</a:t>
            </a:r>
            <a:r>
              <a:rPr kumimoji="0" lang="es-MX" altLang="es-MX" sz="1200" b="1"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DE LISTA: </a:t>
            </a:r>
            <a:r>
              <a:rPr kumimoji="0" lang="es-MX" altLang="es-MX" sz="12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3</a:t>
            </a:r>
            <a:endParaRPr kumimoji="0" lang="es-MX" altLang="es-MX" sz="1100" b="0" i="0" u="none" strike="noStrike" cap="none" normalizeH="0" baseline="0" dirty="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s-MX" altLang="es-MX" sz="12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3°</a:t>
            </a:r>
            <a:r>
              <a:rPr kumimoji="0" lang="es-MX" altLang="es-MX" sz="12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t>
            </a:r>
            <a:r>
              <a:rPr kumimoji="0" lang="es-MX" altLang="es-MX" sz="12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B</a:t>
            </a:r>
            <a:r>
              <a:rPr kumimoji="0" lang="es-MX" altLang="es-MX" sz="12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t>
            </a:r>
            <a:r>
              <a:rPr kumimoji="0" lang="es-MX" altLang="es-MX" sz="12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endParaRPr kumimoji="0" lang="es-MX" altLang="es-MX" sz="1100" b="0" i="0" u="none" strike="noStrike" cap="none" normalizeH="0" baseline="0" dirty="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s-MX" altLang="es-MX" sz="12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Sexto Semestre</a:t>
            </a:r>
            <a:endParaRPr kumimoji="0" lang="es-MX" altLang="es-MX" sz="1100" b="0" i="0" u="none" strike="noStrike" cap="none" normalizeH="0" baseline="0" dirty="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s-MX" altLang="es-MX" sz="1100" b="1"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UNIDAD I: </a:t>
            </a:r>
            <a:endParaRPr kumimoji="0" lang="es-MX" altLang="es-MX" sz="1100" b="0" i="0" u="none" strike="noStrike" cap="none" normalizeH="0" baseline="0" dirty="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s-MX" altLang="es-MX" sz="12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La Educaci</a:t>
            </a:r>
            <a:r>
              <a:rPr kumimoji="0" lang="es-MX" altLang="es-MX" sz="1200" b="0" i="0" u="none" strike="noStrike" cap="none" normalizeH="0" baseline="0" dirty="0">
                <a:ln>
                  <a:noFill/>
                </a:ln>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ó</a:t>
            </a:r>
            <a:r>
              <a:rPr kumimoji="0" lang="es-MX" altLang="es-MX" sz="12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 como derecho:</a:t>
            </a:r>
            <a:r>
              <a:rPr kumimoji="0" lang="es-MX" altLang="es-MX" sz="1200" b="0" i="0" u="none" strike="noStrike" cap="none" normalizeH="0" baseline="0" dirty="0">
                <a:ln>
                  <a:noFill/>
                </a:ln>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r>
              <a:rPr kumimoji="0" lang="es-MX" altLang="es-MX" sz="12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Principios filos</a:t>
            </a:r>
            <a:r>
              <a:rPr kumimoji="0" lang="es-MX" altLang="es-MX" sz="1200" b="0" i="0" u="none" strike="noStrike" cap="none" normalizeH="0" baseline="0" dirty="0">
                <a:ln>
                  <a:noFill/>
                </a:ln>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ó</a:t>
            </a:r>
            <a:r>
              <a:rPr kumimoji="0" lang="es-MX" altLang="es-MX" sz="12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ficos, legales, normativos y </a:t>
            </a:r>
            <a:r>
              <a:rPr kumimoji="0" lang="es-MX" altLang="es-MX" sz="1200" b="0" i="0" u="none" strike="noStrike" cap="none" normalizeH="0" baseline="0" dirty="0">
                <a:ln>
                  <a:noFill/>
                </a:ln>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é</a:t>
            </a:r>
            <a:r>
              <a:rPr kumimoji="0" lang="es-MX" altLang="es-MX" sz="12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ticos.</a:t>
            </a:r>
            <a:endParaRPr kumimoji="0" lang="es-MX" altLang="es-MX" sz="1100" b="0" i="0" u="none" strike="noStrike" cap="none" normalizeH="0" baseline="0" dirty="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s-MX" altLang="es-MX" sz="1200" b="1"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COMPETENCAS DE UNIDAD DE APRNDIZAJE:</a:t>
            </a:r>
            <a:endParaRPr kumimoji="0" lang="es-MX" altLang="es-MX" sz="1100" b="0" i="0" u="none" strike="noStrike" cap="none" normalizeH="0" baseline="0" dirty="0">
              <a:ln>
                <a:noFill/>
              </a:ln>
              <a:solidFill>
                <a:schemeClr val="tx1"/>
              </a:solidFill>
              <a:effectLst/>
            </a:endParaRP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es-ES" altLang="es-MX" sz="12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Utiliza los recursos metodol</a:t>
            </a:r>
            <a:r>
              <a:rPr kumimoji="0" lang="es-ES" altLang="es-MX" sz="1200" b="0" i="0" u="none" strike="noStrike" cap="none" normalizeH="0" baseline="0" dirty="0">
                <a:ln>
                  <a:noFill/>
                </a:ln>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ó</a:t>
            </a:r>
            <a:r>
              <a:rPr kumimoji="0" lang="es-ES" altLang="es-MX" sz="12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gicos y t</a:t>
            </a:r>
            <a:r>
              <a:rPr kumimoji="0" lang="es-ES" altLang="es-MX" sz="1200" b="0" i="0" u="none" strike="noStrike" cap="none" normalizeH="0" baseline="0" dirty="0">
                <a:ln>
                  <a:noFill/>
                </a:ln>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é</a:t>
            </a:r>
            <a:r>
              <a:rPr kumimoji="0" lang="es-ES" altLang="es-MX" sz="12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cnicos de la investigaci</a:t>
            </a:r>
            <a:r>
              <a:rPr kumimoji="0" lang="es-ES" altLang="es-MX" sz="1200" b="0" i="0" u="none" strike="noStrike" cap="none" normalizeH="0" baseline="0" dirty="0">
                <a:ln>
                  <a:noFill/>
                </a:ln>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ó</a:t>
            </a:r>
            <a:r>
              <a:rPr kumimoji="0" lang="es-ES" altLang="es-MX" sz="12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 para</a:t>
            </a:r>
            <a:r>
              <a:rPr kumimoji="0" lang="es-ES" altLang="es-MX" sz="1200" b="0" i="0" u="none" strike="noStrike" cap="none" normalizeH="0" baseline="0" dirty="0">
                <a:ln>
                  <a:noFill/>
                </a:ln>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r>
              <a:rPr kumimoji="0" lang="es-ES" altLang="es-MX" sz="12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explicar, comprender situaciones educativas y mejorar su docencia.</a:t>
            </a:r>
            <a:endParaRPr kumimoji="0" lang="es-MX" altLang="es-MX" sz="1100" b="0" i="0" u="none" strike="noStrike" cap="none" normalizeH="0" baseline="0" dirty="0">
              <a:ln>
                <a:noFill/>
              </a:ln>
              <a:solidFill>
                <a:schemeClr val="tx1"/>
              </a:solidFill>
              <a:effectLst/>
            </a:endParaRP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es-ES" altLang="es-MX" sz="1200" b="0" i="0" u="none" strike="noStrike" cap="none" normalizeH="0" baseline="0" dirty="0">
                <a:ln>
                  <a:noFill/>
                </a:ln>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Orienta su actuación profesional con sentido ético-</a:t>
            </a:r>
            <a:r>
              <a:rPr kumimoji="0" lang="es-ES" altLang="es-MX" sz="1200" b="0" i="0" u="none" strike="noStrike" cap="none" normalizeH="0" baseline="0" dirty="0" err="1">
                <a:ln>
                  <a:noFill/>
                </a:ln>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valoral</a:t>
            </a:r>
            <a:r>
              <a:rPr kumimoji="0" lang="es-ES" altLang="es-MX" sz="1200" b="0" i="0" u="none" strike="noStrike" cap="none" normalizeH="0" baseline="0" dirty="0">
                <a:ln>
                  <a:noFill/>
                </a:ln>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y asume los  diversos principios y reglas que aseguran una mejor convivencia  institucional y social, en beneficio de los alumnos y de la comunidad  escolar. </a:t>
            </a:r>
            <a:endParaRPr kumimoji="0" lang="es-MX" altLang="es-MX" sz="1100" b="0" i="0" u="none" strike="noStrike" cap="none" normalizeH="0" baseline="0" dirty="0">
              <a:ln>
                <a:noFill/>
              </a:ln>
              <a:solidFill>
                <a:schemeClr val="tx1"/>
              </a:solidFill>
              <a:effectLst/>
            </a:endParaRP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es-ES" altLang="es-MX" sz="1200" b="0" i="0" u="none" strike="noStrike" cap="none" normalizeH="0" baseline="0" dirty="0">
                <a:ln>
                  <a:noFill/>
                </a:ln>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Previene y soluciona conflictos, así como situaciones emergentes con  base en los derechos humanos, los principios derivados de la  normatividad educativa y los valores propios de la profesión docente. </a:t>
            </a:r>
            <a:endParaRPr kumimoji="0" lang="es-MX" altLang="es-MX" sz="1100" b="0" i="0" u="none" strike="noStrike" cap="none" normalizeH="0" baseline="0" dirty="0">
              <a:ln>
                <a:noFill/>
              </a:ln>
              <a:solidFill>
                <a:schemeClr val="tx1"/>
              </a:solidFill>
              <a:effectLst/>
            </a:endParaRP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es-ES" altLang="es-MX" sz="1200" b="0" i="0" u="none" strike="noStrike" cap="none" normalizeH="0" baseline="0" dirty="0">
                <a:ln>
                  <a:noFill/>
                </a:ln>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Decide las estrategias pedagógicas para minimizar o eliminar las  barreras para el aprendizaje y la participación, asegurando una  educación inclusiva.</a:t>
            </a:r>
            <a:endParaRPr kumimoji="0" lang="es-MX" altLang="es-MX" sz="1100" b="0" i="0" u="none" strike="noStrike" cap="none" normalizeH="0" baseline="0" dirty="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s-MX" altLang="es-MX" sz="1200" b="1"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Saltillo, Coahuila                                                                                                                                                                                                                       26 de abril  del 2021</a:t>
            </a:r>
            <a:endParaRPr kumimoji="0" lang="es-MX" altLang="es-MX" sz="11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s-MX" altLang="es-MX" sz="1800" b="0" i="0" u="none" strike="noStrike" cap="none" normalizeH="0" baseline="0" dirty="0">
              <a:ln>
                <a:noFill/>
              </a:ln>
              <a:solidFill>
                <a:schemeClr val="tx1"/>
              </a:solidFill>
              <a:effectLst/>
              <a:latin typeface="Arial" panose="020B0604020202020204" pitchFamily="34" charset="0"/>
            </a:endParaRPr>
          </a:p>
        </p:txBody>
      </p:sp>
      <p:sp>
        <p:nvSpPr>
          <p:cNvPr id="6" name="Rectángulo 5">
            <a:extLst>
              <a:ext uri="{FF2B5EF4-FFF2-40B4-BE49-F238E27FC236}">
                <a16:creationId xmlns:a16="http://schemas.microsoft.com/office/drawing/2014/main" id="{70B0A4A2-B235-46D8-9B37-A8EBCABBC028}"/>
              </a:ext>
            </a:extLst>
          </p:cNvPr>
          <p:cNvSpPr/>
          <p:nvPr/>
        </p:nvSpPr>
        <p:spPr>
          <a:xfrm>
            <a:off x="251791" y="225287"/>
            <a:ext cx="11661913" cy="6493565"/>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Tree>
    <p:extLst>
      <p:ext uri="{BB962C8B-B14F-4D97-AF65-F5344CB8AC3E}">
        <p14:creationId xmlns:p14="http://schemas.microsoft.com/office/powerpoint/2010/main" val="211184289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2CF54134-EBD8-48E0-BD70-E7D2B90B5A61}"/>
              </a:ext>
            </a:extLst>
          </p:cNvPr>
          <p:cNvSpPr txBox="1"/>
          <p:nvPr/>
        </p:nvSpPr>
        <p:spPr>
          <a:xfrm>
            <a:off x="0" y="0"/>
            <a:ext cx="12192000" cy="6858000"/>
          </a:xfrm>
          <a:prstGeom prst="rect">
            <a:avLst/>
          </a:prstGeom>
          <a:solidFill>
            <a:schemeClr val="accent4">
              <a:lumMod val="60000"/>
              <a:lumOff val="40000"/>
            </a:schemeClr>
          </a:solidFill>
        </p:spPr>
        <p:txBody>
          <a:bodyPr wrap="square" rtlCol="0">
            <a:spAutoFit/>
          </a:bodyPr>
          <a:lstStyle/>
          <a:p>
            <a:endParaRPr lang="es-MX" dirty="0"/>
          </a:p>
        </p:txBody>
      </p:sp>
      <p:sp>
        <p:nvSpPr>
          <p:cNvPr id="3" name="CuadroTexto 2">
            <a:extLst>
              <a:ext uri="{FF2B5EF4-FFF2-40B4-BE49-F238E27FC236}">
                <a16:creationId xmlns:a16="http://schemas.microsoft.com/office/drawing/2014/main" id="{DB7A28F8-76C7-4674-8B30-417B7A9BEA2F}"/>
              </a:ext>
            </a:extLst>
          </p:cNvPr>
          <p:cNvSpPr txBox="1"/>
          <p:nvPr/>
        </p:nvSpPr>
        <p:spPr>
          <a:xfrm>
            <a:off x="3670852" y="583096"/>
            <a:ext cx="4969565" cy="400110"/>
          </a:xfrm>
          <a:prstGeom prst="rect">
            <a:avLst/>
          </a:prstGeom>
          <a:noFill/>
        </p:spPr>
        <p:txBody>
          <a:bodyPr wrap="square" rtlCol="0">
            <a:spAutoFit/>
          </a:bodyPr>
          <a:lstStyle/>
          <a:p>
            <a:pPr algn="ctr"/>
            <a:r>
              <a:rPr lang="es-MX" sz="2000" b="1" dirty="0">
                <a:latin typeface="Century Gothic" panose="020B0502020202020204" pitchFamily="34" charset="0"/>
              </a:rPr>
              <a:t>REFERENCIAS</a:t>
            </a:r>
          </a:p>
        </p:txBody>
      </p:sp>
      <p:sp>
        <p:nvSpPr>
          <p:cNvPr id="5" name="CuadroTexto 4">
            <a:extLst>
              <a:ext uri="{FF2B5EF4-FFF2-40B4-BE49-F238E27FC236}">
                <a16:creationId xmlns:a16="http://schemas.microsoft.com/office/drawing/2014/main" id="{663E1D35-75EB-4763-B668-E0A53CEC066A}"/>
              </a:ext>
            </a:extLst>
          </p:cNvPr>
          <p:cNvSpPr txBox="1"/>
          <p:nvPr/>
        </p:nvSpPr>
        <p:spPr>
          <a:xfrm>
            <a:off x="1696278" y="1196970"/>
            <a:ext cx="8958470" cy="4524315"/>
          </a:xfrm>
          <a:prstGeom prst="rect">
            <a:avLst/>
          </a:prstGeom>
          <a:noFill/>
        </p:spPr>
        <p:txBody>
          <a:bodyPr wrap="square">
            <a:spAutoFit/>
          </a:bodyPr>
          <a:lstStyle/>
          <a:p>
            <a:r>
              <a:rPr lang="es-MX" dirty="0">
                <a:latin typeface="Century Gothic" panose="020B0502020202020204" pitchFamily="34" charset="0"/>
                <a:hlinkClick r:id="rId2"/>
              </a:rPr>
              <a:t>http://www.diputados.gob.mx/LeyesBiblio/ref/cpeum_per.htm</a:t>
            </a:r>
            <a:endParaRPr lang="es-MX" dirty="0">
              <a:latin typeface="Century Gothic" panose="020B0502020202020204" pitchFamily="34" charset="0"/>
            </a:endParaRPr>
          </a:p>
          <a:p>
            <a:r>
              <a:rPr lang="es-MX" dirty="0">
                <a:latin typeface="Century Gothic" panose="020B0502020202020204" pitchFamily="34" charset="0"/>
                <a:hlinkClick r:id="rId3"/>
              </a:rPr>
              <a:t>https://m.imagenradio.com.mx/como-era-la-economia-en-mexico-durante-el-mandato-de-miguel-aleman</a:t>
            </a:r>
            <a:endParaRPr lang="es-MX" dirty="0">
              <a:latin typeface="Century Gothic" panose="020B0502020202020204" pitchFamily="34" charset="0"/>
            </a:endParaRPr>
          </a:p>
          <a:p>
            <a:r>
              <a:rPr lang="es-MX" dirty="0">
                <a:latin typeface="Century Gothic" panose="020B0502020202020204" pitchFamily="34" charset="0"/>
                <a:hlinkClick r:id="rId4"/>
              </a:rPr>
              <a:t>https://www.historiaeconomicademexico.mx/capitulo-8-1934-1940</a:t>
            </a:r>
            <a:endParaRPr lang="es-MX" dirty="0">
              <a:latin typeface="Century Gothic" panose="020B0502020202020204" pitchFamily="34" charset="0"/>
            </a:endParaRPr>
          </a:p>
          <a:p>
            <a:r>
              <a:rPr lang="es-MX" dirty="0">
                <a:latin typeface="Century Gothic" panose="020B0502020202020204" pitchFamily="34" charset="0"/>
                <a:hlinkClick r:id="rId5"/>
              </a:rPr>
              <a:t>https://www.elsevier.es/es-revista-economia-informa-114-articulo-el-crecimiento-economico-productividad-mexico-S0185084915000092</a:t>
            </a:r>
            <a:endParaRPr lang="es-MX" dirty="0">
              <a:latin typeface="Century Gothic" panose="020B0502020202020204" pitchFamily="34" charset="0"/>
            </a:endParaRPr>
          </a:p>
          <a:p>
            <a:r>
              <a:rPr lang="es-MX" dirty="0">
                <a:latin typeface="Century Gothic" panose="020B0502020202020204" pitchFamily="34" charset="0"/>
                <a:hlinkClick r:id="rId6"/>
              </a:rPr>
              <a:t>https://www.google.com/amp/s/www.bbc.com/mundo/noticias/2012/06/120617_americalatina_mexico_elecciones_economia_bd.amp</a:t>
            </a:r>
            <a:endParaRPr lang="es-MX" dirty="0">
              <a:latin typeface="Century Gothic" panose="020B0502020202020204" pitchFamily="34" charset="0"/>
            </a:endParaRPr>
          </a:p>
          <a:p>
            <a:r>
              <a:rPr lang="es-MX" dirty="0">
                <a:latin typeface="Century Gothic" panose="020B0502020202020204" pitchFamily="34" charset="0"/>
                <a:hlinkClick r:id="rId7"/>
              </a:rPr>
              <a:t>https://www.google.com/amp/s/www.forbes.com.mx/los-momentos-economicos-que-marcaron-al-2013/amp/</a:t>
            </a:r>
            <a:endParaRPr lang="es-MX" dirty="0">
              <a:latin typeface="Century Gothic" panose="020B0502020202020204" pitchFamily="34" charset="0"/>
            </a:endParaRPr>
          </a:p>
          <a:p>
            <a:r>
              <a:rPr lang="es-MX" dirty="0">
                <a:latin typeface="Century Gothic" panose="020B0502020202020204" pitchFamily="34" charset="0"/>
                <a:hlinkClick r:id="rId8"/>
              </a:rPr>
              <a:t>https://www.proyectosmexico.gob.mx/por-que-invertir-en-mexico/economia-solida/crecimiento-economico/</a:t>
            </a:r>
            <a:endParaRPr lang="es-MX" dirty="0">
              <a:latin typeface="Century Gothic" panose="020B0502020202020204" pitchFamily="34" charset="0"/>
            </a:endParaRPr>
          </a:p>
          <a:p>
            <a:r>
              <a:rPr lang="es-MX" dirty="0">
                <a:latin typeface="Century Gothic" panose="020B0502020202020204" pitchFamily="34" charset="0"/>
                <a:hlinkClick r:id="rId9"/>
              </a:rPr>
              <a:t>https://www.jstor.org/stable/42776063?seq=1</a:t>
            </a:r>
            <a:endParaRPr lang="es-MX" dirty="0">
              <a:latin typeface="Century Gothic" panose="020B0502020202020204" pitchFamily="34" charset="0"/>
            </a:endParaRPr>
          </a:p>
          <a:p>
            <a:r>
              <a:rPr lang="es-MX" dirty="0">
                <a:latin typeface="Century Gothic" panose="020B0502020202020204" pitchFamily="34" charset="0"/>
                <a:hlinkClick r:id="rId10"/>
              </a:rPr>
              <a:t>http://thevisionary.finamex.com.mx/the-visionary/que-paso-en-la-economia-de-mexico-durante-2016</a:t>
            </a:r>
            <a:endParaRPr lang="es-MX" dirty="0">
              <a:latin typeface="Century Gothic" panose="020B0502020202020204" pitchFamily="34" charset="0"/>
            </a:endParaRPr>
          </a:p>
          <a:p>
            <a:endParaRPr lang="es-MX" dirty="0">
              <a:latin typeface="Century Gothic" panose="020B0502020202020204" pitchFamily="34" charset="0"/>
            </a:endParaRPr>
          </a:p>
        </p:txBody>
      </p:sp>
    </p:spTree>
    <p:extLst>
      <p:ext uri="{BB962C8B-B14F-4D97-AF65-F5344CB8AC3E}">
        <p14:creationId xmlns:p14="http://schemas.microsoft.com/office/powerpoint/2010/main" val="218807653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a 1">
            <a:extLst>
              <a:ext uri="{FF2B5EF4-FFF2-40B4-BE49-F238E27FC236}">
                <a16:creationId xmlns:a16="http://schemas.microsoft.com/office/drawing/2014/main" id="{F27F235E-B209-4670-8AE0-D4F4DEAF1E01}"/>
              </a:ext>
            </a:extLst>
          </p:cNvPr>
          <p:cNvGraphicFramePr>
            <a:graphicFrameLocks noGrp="1"/>
          </p:cNvGraphicFramePr>
          <p:nvPr>
            <p:extLst>
              <p:ext uri="{D42A27DB-BD31-4B8C-83A1-F6EECF244321}">
                <p14:modId xmlns:p14="http://schemas.microsoft.com/office/powerpoint/2010/main" val="1662581657"/>
              </p:ext>
            </p:extLst>
          </p:nvPr>
        </p:nvGraphicFramePr>
        <p:xfrm>
          <a:off x="0" y="106019"/>
          <a:ext cx="12311270" cy="9137142"/>
        </p:xfrm>
        <a:graphic>
          <a:graphicData uri="http://schemas.openxmlformats.org/drawingml/2006/table">
            <a:tbl>
              <a:tblPr firstRow="1" firstCol="1" bandRow="1">
                <a:tableStyleId>{5C22544A-7EE6-4342-B048-85BDC9FD1C3A}</a:tableStyleId>
              </a:tblPr>
              <a:tblGrid>
                <a:gridCol w="1780944">
                  <a:extLst>
                    <a:ext uri="{9D8B030D-6E8A-4147-A177-3AD203B41FA5}">
                      <a16:colId xmlns:a16="http://schemas.microsoft.com/office/drawing/2014/main" val="847635065"/>
                    </a:ext>
                  </a:extLst>
                </a:gridCol>
                <a:gridCol w="1752525">
                  <a:extLst>
                    <a:ext uri="{9D8B030D-6E8A-4147-A177-3AD203B41FA5}">
                      <a16:colId xmlns:a16="http://schemas.microsoft.com/office/drawing/2014/main" val="3919773443"/>
                    </a:ext>
                  </a:extLst>
                </a:gridCol>
                <a:gridCol w="1757265">
                  <a:extLst>
                    <a:ext uri="{9D8B030D-6E8A-4147-A177-3AD203B41FA5}">
                      <a16:colId xmlns:a16="http://schemas.microsoft.com/office/drawing/2014/main" val="2674221977"/>
                    </a:ext>
                  </a:extLst>
                </a:gridCol>
                <a:gridCol w="1758213">
                  <a:extLst>
                    <a:ext uri="{9D8B030D-6E8A-4147-A177-3AD203B41FA5}">
                      <a16:colId xmlns:a16="http://schemas.microsoft.com/office/drawing/2014/main" val="2008727446"/>
                    </a:ext>
                  </a:extLst>
                </a:gridCol>
                <a:gridCol w="1758213">
                  <a:extLst>
                    <a:ext uri="{9D8B030D-6E8A-4147-A177-3AD203B41FA5}">
                      <a16:colId xmlns:a16="http://schemas.microsoft.com/office/drawing/2014/main" val="246590486"/>
                    </a:ext>
                  </a:extLst>
                </a:gridCol>
                <a:gridCol w="1783822">
                  <a:extLst>
                    <a:ext uri="{9D8B030D-6E8A-4147-A177-3AD203B41FA5}">
                      <a16:colId xmlns:a16="http://schemas.microsoft.com/office/drawing/2014/main" val="2925789203"/>
                    </a:ext>
                  </a:extLst>
                </a:gridCol>
                <a:gridCol w="1720288">
                  <a:extLst>
                    <a:ext uri="{9D8B030D-6E8A-4147-A177-3AD203B41FA5}">
                      <a16:colId xmlns:a16="http://schemas.microsoft.com/office/drawing/2014/main" val="391770113"/>
                    </a:ext>
                  </a:extLst>
                </a:gridCol>
              </a:tblGrid>
              <a:tr h="53025">
                <a:tc>
                  <a:txBody>
                    <a:bodyPr/>
                    <a:lstStyle/>
                    <a:p>
                      <a:pPr algn="ctr">
                        <a:lnSpc>
                          <a:spcPct val="107000"/>
                        </a:lnSpc>
                        <a:spcAft>
                          <a:spcPts val="800"/>
                        </a:spcAft>
                      </a:pPr>
                      <a:r>
                        <a:rPr lang="es-MX" sz="1000">
                          <a:effectLst/>
                        </a:rPr>
                        <a:t>Aspecto</a:t>
                      </a:r>
                      <a:endParaRPr lang="es-MX" sz="1000">
                        <a:effectLst/>
                        <a:latin typeface="Calibri" panose="020F0502020204030204" pitchFamily="34" charset="0"/>
                        <a:ea typeface="Calibri" panose="020F0502020204030204" pitchFamily="34" charset="0"/>
                        <a:cs typeface="Times New Roman" panose="02020603050405020304" pitchFamily="18" charset="0"/>
                      </a:endParaRPr>
                    </a:p>
                  </a:txBody>
                  <a:tcPr marL="19199" marR="19199" marT="0" marB="0"/>
                </a:tc>
                <a:tc>
                  <a:txBody>
                    <a:bodyPr/>
                    <a:lstStyle/>
                    <a:p>
                      <a:pPr algn="ctr">
                        <a:lnSpc>
                          <a:spcPct val="107000"/>
                        </a:lnSpc>
                        <a:spcAft>
                          <a:spcPts val="800"/>
                        </a:spcAft>
                      </a:pPr>
                      <a:r>
                        <a:rPr lang="es-MX" sz="1000">
                          <a:effectLst/>
                        </a:rPr>
                        <a:t>10</a:t>
                      </a:r>
                      <a:endParaRPr lang="es-MX" sz="1000">
                        <a:effectLst/>
                        <a:latin typeface="Calibri" panose="020F0502020204030204" pitchFamily="34" charset="0"/>
                        <a:ea typeface="Calibri" panose="020F0502020204030204" pitchFamily="34" charset="0"/>
                        <a:cs typeface="Times New Roman" panose="02020603050405020304" pitchFamily="18" charset="0"/>
                      </a:endParaRPr>
                    </a:p>
                  </a:txBody>
                  <a:tcPr marL="19199" marR="19199" marT="0" marB="0"/>
                </a:tc>
                <a:tc>
                  <a:txBody>
                    <a:bodyPr/>
                    <a:lstStyle/>
                    <a:p>
                      <a:pPr algn="ctr">
                        <a:lnSpc>
                          <a:spcPct val="107000"/>
                        </a:lnSpc>
                        <a:spcAft>
                          <a:spcPts val="800"/>
                        </a:spcAft>
                      </a:pPr>
                      <a:r>
                        <a:rPr lang="es-MX" sz="1000">
                          <a:effectLst/>
                        </a:rPr>
                        <a:t>9</a:t>
                      </a:r>
                      <a:endParaRPr lang="es-MX" sz="1000">
                        <a:effectLst/>
                        <a:latin typeface="Calibri" panose="020F0502020204030204" pitchFamily="34" charset="0"/>
                        <a:ea typeface="Calibri" panose="020F0502020204030204" pitchFamily="34" charset="0"/>
                        <a:cs typeface="Times New Roman" panose="02020603050405020304" pitchFamily="18" charset="0"/>
                      </a:endParaRPr>
                    </a:p>
                  </a:txBody>
                  <a:tcPr marL="19199" marR="19199" marT="0" marB="0"/>
                </a:tc>
                <a:tc>
                  <a:txBody>
                    <a:bodyPr/>
                    <a:lstStyle/>
                    <a:p>
                      <a:pPr algn="ctr">
                        <a:lnSpc>
                          <a:spcPct val="107000"/>
                        </a:lnSpc>
                        <a:spcAft>
                          <a:spcPts val="800"/>
                        </a:spcAft>
                      </a:pPr>
                      <a:r>
                        <a:rPr lang="es-MX" sz="1000">
                          <a:effectLst/>
                        </a:rPr>
                        <a:t>8</a:t>
                      </a:r>
                      <a:endParaRPr lang="es-MX" sz="1000">
                        <a:effectLst/>
                        <a:latin typeface="Calibri" panose="020F0502020204030204" pitchFamily="34" charset="0"/>
                        <a:ea typeface="Calibri" panose="020F0502020204030204" pitchFamily="34" charset="0"/>
                        <a:cs typeface="Times New Roman" panose="02020603050405020304" pitchFamily="18" charset="0"/>
                      </a:endParaRPr>
                    </a:p>
                  </a:txBody>
                  <a:tcPr marL="19199" marR="19199" marT="0" marB="0"/>
                </a:tc>
                <a:tc>
                  <a:txBody>
                    <a:bodyPr/>
                    <a:lstStyle/>
                    <a:p>
                      <a:pPr algn="ctr">
                        <a:lnSpc>
                          <a:spcPct val="107000"/>
                        </a:lnSpc>
                        <a:spcAft>
                          <a:spcPts val="800"/>
                        </a:spcAft>
                      </a:pPr>
                      <a:r>
                        <a:rPr lang="es-MX" sz="1000">
                          <a:effectLst/>
                        </a:rPr>
                        <a:t>7</a:t>
                      </a:r>
                      <a:endParaRPr lang="es-MX" sz="1000">
                        <a:effectLst/>
                        <a:latin typeface="Calibri" panose="020F0502020204030204" pitchFamily="34" charset="0"/>
                        <a:ea typeface="Calibri" panose="020F0502020204030204" pitchFamily="34" charset="0"/>
                        <a:cs typeface="Times New Roman" panose="02020603050405020304" pitchFamily="18" charset="0"/>
                      </a:endParaRPr>
                    </a:p>
                  </a:txBody>
                  <a:tcPr marL="19199" marR="19199" marT="0" marB="0"/>
                </a:tc>
                <a:tc>
                  <a:txBody>
                    <a:bodyPr/>
                    <a:lstStyle/>
                    <a:p>
                      <a:pPr algn="ctr">
                        <a:lnSpc>
                          <a:spcPct val="107000"/>
                        </a:lnSpc>
                        <a:spcAft>
                          <a:spcPts val="800"/>
                        </a:spcAft>
                      </a:pPr>
                      <a:r>
                        <a:rPr lang="es-MX" sz="1000">
                          <a:effectLst/>
                        </a:rPr>
                        <a:t>6</a:t>
                      </a:r>
                      <a:endParaRPr lang="es-MX" sz="1000">
                        <a:effectLst/>
                        <a:latin typeface="Calibri" panose="020F0502020204030204" pitchFamily="34" charset="0"/>
                        <a:ea typeface="Calibri" panose="020F0502020204030204" pitchFamily="34" charset="0"/>
                        <a:cs typeface="Times New Roman" panose="02020603050405020304" pitchFamily="18" charset="0"/>
                      </a:endParaRPr>
                    </a:p>
                  </a:txBody>
                  <a:tcPr marL="19199" marR="19199" marT="0" marB="0"/>
                </a:tc>
                <a:tc>
                  <a:txBody>
                    <a:bodyPr/>
                    <a:lstStyle/>
                    <a:p>
                      <a:pPr algn="ctr">
                        <a:lnSpc>
                          <a:spcPct val="107000"/>
                        </a:lnSpc>
                        <a:spcAft>
                          <a:spcPts val="800"/>
                        </a:spcAft>
                      </a:pPr>
                      <a:r>
                        <a:rPr lang="es-MX" sz="1000">
                          <a:effectLst/>
                        </a:rPr>
                        <a:t>5</a:t>
                      </a:r>
                      <a:endParaRPr lang="es-MX" sz="1000">
                        <a:effectLst/>
                        <a:latin typeface="Calibri" panose="020F0502020204030204" pitchFamily="34" charset="0"/>
                        <a:ea typeface="Calibri" panose="020F0502020204030204" pitchFamily="34" charset="0"/>
                        <a:cs typeface="Times New Roman" panose="02020603050405020304" pitchFamily="18" charset="0"/>
                      </a:endParaRPr>
                    </a:p>
                  </a:txBody>
                  <a:tcPr marL="19199" marR="19199" marT="0" marB="0"/>
                </a:tc>
                <a:extLst>
                  <a:ext uri="{0D108BD9-81ED-4DB2-BD59-A6C34878D82A}">
                    <a16:rowId xmlns:a16="http://schemas.microsoft.com/office/drawing/2014/main" val="484628227"/>
                  </a:ext>
                </a:extLst>
              </a:tr>
              <a:tr h="393266">
                <a:tc>
                  <a:txBody>
                    <a:bodyPr/>
                    <a:lstStyle/>
                    <a:p>
                      <a:pPr>
                        <a:lnSpc>
                          <a:spcPct val="107000"/>
                        </a:lnSpc>
                        <a:spcAft>
                          <a:spcPts val="800"/>
                        </a:spcAft>
                      </a:pPr>
                      <a:r>
                        <a:rPr lang="es-MX" sz="1000">
                          <a:effectLst/>
                        </a:rPr>
                        <a:t>Profundización</a:t>
                      </a:r>
                    </a:p>
                    <a:p>
                      <a:pPr>
                        <a:lnSpc>
                          <a:spcPct val="107000"/>
                        </a:lnSpc>
                        <a:spcAft>
                          <a:spcPts val="800"/>
                        </a:spcAft>
                      </a:pPr>
                      <a:r>
                        <a:rPr lang="es-MX" sz="1000">
                          <a:effectLst/>
                        </a:rPr>
                        <a:t>del tema.</a:t>
                      </a:r>
                      <a:endParaRPr lang="es-MX" sz="1000">
                        <a:effectLst/>
                        <a:latin typeface="Calibri" panose="020F0502020204030204" pitchFamily="34" charset="0"/>
                        <a:ea typeface="Calibri" panose="020F0502020204030204" pitchFamily="34" charset="0"/>
                        <a:cs typeface="Times New Roman" panose="02020603050405020304" pitchFamily="18" charset="0"/>
                      </a:endParaRPr>
                    </a:p>
                  </a:txBody>
                  <a:tcPr marL="19199" marR="19199" marT="0" marB="0"/>
                </a:tc>
                <a:tc>
                  <a:txBody>
                    <a:bodyPr/>
                    <a:lstStyle/>
                    <a:p>
                      <a:pPr>
                        <a:lnSpc>
                          <a:spcPct val="107000"/>
                        </a:lnSpc>
                        <a:spcAft>
                          <a:spcPts val="800"/>
                        </a:spcAft>
                      </a:pPr>
                      <a:r>
                        <a:rPr lang="es-MX" sz="1000">
                          <a:effectLst/>
                        </a:rPr>
                        <a:t>Descripción clara y sustancial del tema y muy buena cantidad de detalles.</a:t>
                      </a:r>
                      <a:endParaRPr lang="es-MX" sz="1000">
                        <a:effectLst/>
                        <a:latin typeface="Calibri" panose="020F0502020204030204" pitchFamily="34" charset="0"/>
                        <a:ea typeface="Calibri" panose="020F0502020204030204" pitchFamily="34" charset="0"/>
                        <a:cs typeface="Times New Roman" panose="02020603050405020304" pitchFamily="18" charset="0"/>
                      </a:endParaRPr>
                    </a:p>
                  </a:txBody>
                  <a:tcPr marL="19199" marR="19199" marT="0" marB="0"/>
                </a:tc>
                <a:tc>
                  <a:txBody>
                    <a:bodyPr/>
                    <a:lstStyle/>
                    <a:p>
                      <a:pPr>
                        <a:lnSpc>
                          <a:spcPct val="107000"/>
                        </a:lnSpc>
                        <a:spcAft>
                          <a:spcPts val="800"/>
                        </a:spcAft>
                      </a:pPr>
                      <a:r>
                        <a:rPr lang="es-MX" sz="1000">
                          <a:effectLst/>
                        </a:rPr>
                        <a:t>Descripción clara y sustancial del tema y buena cantidad de detalles.</a:t>
                      </a:r>
                      <a:endParaRPr lang="es-MX" sz="1000">
                        <a:effectLst/>
                        <a:latin typeface="Calibri" panose="020F0502020204030204" pitchFamily="34" charset="0"/>
                        <a:ea typeface="Calibri" panose="020F0502020204030204" pitchFamily="34" charset="0"/>
                        <a:cs typeface="Times New Roman" panose="02020603050405020304" pitchFamily="18" charset="0"/>
                      </a:endParaRPr>
                    </a:p>
                  </a:txBody>
                  <a:tcPr marL="19199" marR="19199" marT="0" marB="0"/>
                </a:tc>
                <a:tc>
                  <a:txBody>
                    <a:bodyPr/>
                    <a:lstStyle/>
                    <a:p>
                      <a:pPr>
                        <a:lnSpc>
                          <a:spcPct val="107000"/>
                        </a:lnSpc>
                        <a:spcAft>
                          <a:spcPts val="800"/>
                        </a:spcAft>
                      </a:pPr>
                      <a:r>
                        <a:rPr lang="es-MX" sz="1000">
                          <a:effectLst/>
                        </a:rPr>
                        <a:t>Descripción clara del tema y suficiente cantidad de detalles.</a:t>
                      </a:r>
                      <a:endParaRPr lang="es-MX" sz="1000">
                        <a:effectLst/>
                        <a:latin typeface="Calibri" panose="020F0502020204030204" pitchFamily="34" charset="0"/>
                        <a:ea typeface="Calibri" panose="020F0502020204030204" pitchFamily="34" charset="0"/>
                        <a:cs typeface="Times New Roman" panose="02020603050405020304" pitchFamily="18" charset="0"/>
                      </a:endParaRPr>
                    </a:p>
                  </a:txBody>
                  <a:tcPr marL="19199" marR="19199" marT="0" marB="0"/>
                </a:tc>
                <a:tc>
                  <a:txBody>
                    <a:bodyPr/>
                    <a:lstStyle/>
                    <a:p>
                      <a:pPr>
                        <a:lnSpc>
                          <a:spcPct val="107000"/>
                        </a:lnSpc>
                        <a:spcAft>
                          <a:spcPts val="800"/>
                        </a:spcAft>
                      </a:pPr>
                      <a:r>
                        <a:rPr lang="es-MX" sz="1000">
                          <a:effectLst/>
                        </a:rPr>
                        <a:t>Descripción ambigua del tema,</a:t>
                      </a:r>
                    </a:p>
                    <a:p>
                      <a:pPr>
                        <a:lnSpc>
                          <a:spcPct val="107000"/>
                        </a:lnSpc>
                        <a:spcAft>
                          <a:spcPts val="800"/>
                        </a:spcAft>
                      </a:pPr>
                      <a:r>
                        <a:rPr lang="es-MX" sz="1000">
                          <a:effectLst/>
                        </a:rPr>
                        <a:t>algunos detalles que no clarifican</a:t>
                      </a:r>
                    </a:p>
                    <a:p>
                      <a:pPr>
                        <a:lnSpc>
                          <a:spcPct val="107000"/>
                        </a:lnSpc>
                        <a:spcAft>
                          <a:spcPts val="800"/>
                        </a:spcAft>
                      </a:pPr>
                      <a:r>
                        <a:rPr lang="es-MX" sz="1000">
                          <a:effectLst/>
                        </a:rPr>
                        <a:t>el tema.</a:t>
                      </a:r>
                      <a:endParaRPr lang="es-MX" sz="1000">
                        <a:effectLst/>
                        <a:latin typeface="Calibri" panose="020F0502020204030204" pitchFamily="34" charset="0"/>
                        <a:ea typeface="Calibri" panose="020F0502020204030204" pitchFamily="34" charset="0"/>
                        <a:cs typeface="Times New Roman" panose="02020603050405020304" pitchFamily="18" charset="0"/>
                      </a:endParaRPr>
                    </a:p>
                  </a:txBody>
                  <a:tcPr marL="19199" marR="19199" marT="0" marB="0"/>
                </a:tc>
                <a:tc>
                  <a:txBody>
                    <a:bodyPr/>
                    <a:lstStyle/>
                    <a:p>
                      <a:pPr>
                        <a:lnSpc>
                          <a:spcPct val="107000"/>
                        </a:lnSpc>
                        <a:spcAft>
                          <a:spcPts val="800"/>
                        </a:spcAft>
                      </a:pPr>
                      <a:r>
                        <a:rPr lang="es-MX" sz="1000">
                          <a:effectLst/>
                        </a:rPr>
                        <a:t>Descripción ambigua del tema,</a:t>
                      </a:r>
                    </a:p>
                    <a:p>
                      <a:pPr>
                        <a:lnSpc>
                          <a:spcPct val="107000"/>
                        </a:lnSpc>
                        <a:spcAft>
                          <a:spcPts val="800"/>
                        </a:spcAft>
                      </a:pPr>
                      <a:r>
                        <a:rPr lang="es-MX" sz="1000">
                          <a:effectLst/>
                        </a:rPr>
                        <a:t>no se clarifican detalles del</a:t>
                      </a:r>
                    </a:p>
                    <a:p>
                      <a:pPr>
                        <a:lnSpc>
                          <a:spcPct val="107000"/>
                        </a:lnSpc>
                        <a:spcAft>
                          <a:spcPts val="800"/>
                        </a:spcAft>
                      </a:pPr>
                      <a:r>
                        <a:rPr lang="es-MX" sz="1000">
                          <a:effectLst/>
                        </a:rPr>
                        <a:t>el tema.</a:t>
                      </a:r>
                      <a:endParaRPr lang="es-MX" sz="1000">
                        <a:effectLst/>
                        <a:latin typeface="Calibri" panose="020F0502020204030204" pitchFamily="34" charset="0"/>
                        <a:ea typeface="Calibri" panose="020F0502020204030204" pitchFamily="34" charset="0"/>
                        <a:cs typeface="Times New Roman" panose="02020603050405020304" pitchFamily="18" charset="0"/>
                      </a:endParaRPr>
                    </a:p>
                  </a:txBody>
                  <a:tcPr marL="19199" marR="19199" marT="0" marB="0"/>
                </a:tc>
                <a:tc>
                  <a:txBody>
                    <a:bodyPr/>
                    <a:lstStyle/>
                    <a:p>
                      <a:pPr>
                        <a:lnSpc>
                          <a:spcPct val="107000"/>
                        </a:lnSpc>
                        <a:spcAft>
                          <a:spcPts val="800"/>
                        </a:spcAft>
                      </a:pPr>
                      <a:r>
                        <a:rPr lang="es-MX" sz="1000">
                          <a:effectLst/>
                        </a:rPr>
                        <a:t>Descripción incorrecta del tema, sin detalles significativos o escasos.</a:t>
                      </a:r>
                      <a:endParaRPr lang="es-MX" sz="1000">
                        <a:effectLst/>
                        <a:latin typeface="Calibri" panose="020F0502020204030204" pitchFamily="34" charset="0"/>
                        <a:ea typeface="Calibri" panose="020F0502020204030204" pitchFamily="34" charset="0"/>
                        <a:cs typeface="Times New Roman" panose="02020603050405020304" pitchFamily="18" charset="0"/>
                      </a:endParaRPr>
                    </a:p>
                  </a:txBody>
                  <a:tcPr marL="19199" marR="19199" marT="0" marB="0"/>
                </a:tc>
                <a:extLst>
                  <a:ext uri="{0D108BD9-81ED-4DB2-BD59-A6C34878D82A}">
                    <a16:rowId xmlns:a16="http://schemas.microsoft.com/office/drawing/2014/main" val="1319331609"/>
                  </a:ext>
                </a:extLst>
              </a:tr>
              <a:tr h="615184">
                <a:tc>
                  <a:txBody>
                    <a:bodyPr/>
                    <a:lstStyle/>
                    <a:p>
                      <a:pPr>
                        <a:lnSpc>
                          <a:spcPct val="107000"/>
                        </a:lnSpc>
                        <a:spcAft>
                          <a:spcPts val="800"/>
                        </a:spcAft>
                      </a:pPr>
                      <a:r>
                        <a:rPr lang="es-MX" sz="1000">
                          <a:effectLst/>
                        </a:rPr>
                        <a:t>Conceptualización de sucesos.</a:t>
                      </a:r>
                      <a:endParaRPr lang="es-MX" sz="1000">
                        <a:effectLst/>
                        <a:latin typeface="Calibri" panose="020F0502020204030204" pitchFamily="34" charset="0"/>
                        <a:ea typeface="Calibri" panose="020F0502020204030204" pitchFamily="34" charset="0"/>
                        <a:cs typeface="Times New Roman" panose="02020603050405020304" pitchFamily="18" charset="0"/>
                      </a:endParaRPr>
                    </a:p>
                  </a:txBody>
                  <a:tcPr marL="19199" marR="19199" marT="0" marB="0"/>
                </a:tc>
                <a:tc>
                  <a:txBody>
                    <a:bodyPr/>
                    <a:lstStyle/>
                    <a:p>
                      <a:pPr>
                        <a:lnSpc>
                          <a:spcPct val="107000"/>
                        </a:lnSpc>
                        <a:spcAft>
                          <a:spcPts val="800"/>
                        </a:spcAft>
                      </a:pPr>
                      <a:r>
                        <a:rPr lang="es-MX" sz="1000">
                          <a:effectLst/>
                        </a:rPr>
                        <a:t>El estudiante describe el 100 % de los eventos en la línea de tiempo y Los hechos</a:t>
                      </a:r>
                      <a:br>
                        <a:rPr lang="es-MX" sz="1000">
                          <a:effectLst/>
                        </a:rPr>
                      </a:br>
                      <a:r>
                        <a:rPr lang="es-MX" sz="1000">
                          <a:effectLst/>
                        </a:rPr>
                        <a:t>descritos son precisos en todos los eventos incluidos.</a:t>
                      </a:r>
                      <a:endParaRPr lang="es-MX" sz="1000">
                        <a:effectLst/>
                        <a:latin typeface="Calibri" panose="020F0502020204030204" pitchFamily="34" charset="0"/>
                        <a:ea typeface="Calibri" panose="020F0502020204030204" pitchFamily="34" charset="0"/>
                        <a:cs typeface="Times New Roman" panose="02020603050405020304" pitchFamily="18" charset="0"/>
                      </a:endParaRPr>
                    </a:p>
                  </a:txBody>
                  <a:tcPr marL="19199" marR="19199" marT="0" marB="0"/>
                </a:tc>
                <a:tc>
                  <a:txBody>
                    <a:bodyPr/>
                    <a:lstStyle/>
                    <a:p>
                      <a:pPr>
                        <a:lnSpc>
                          <a:spcPct val="107000"/>
                        </a:lnSpc>
                        <a:spcAft>
                          <a:spcPts val="800"/>
                        </a:spcAft>
                      </a:pPr>
                      <a:r>
                        <a:rPr lang="es-MX" sz="1000">
                          <a:effectLst/>
                        </a:rPr>
                        <a:t>El estudiante describe el 90 % de los eventos en la línea de tiempo y Los hechos descritos son precisos  en todos los eventos incluidos.</a:t>
                      </a:r>
                      <a:endParaRPr lang="es-MX" sz="1000">
                        <a:effectLst/>
                        <a:latin typeface="Calibri" panose="020F0502020204030204" pitchFamily="34" charset="0"/>
                        <a:ea typeface="Calibri" panose="020F0502020204030204" pitchFamily="34" charset="0"/>
                        <a:cs typeface="Times New Roman" panose="02020603050405020304" pitchFamily="18" charset="0"/>
                      </a:endParaRPr>
                    </a:p>
                  </a:txBody>
                  <a:tcPr marL="19199" marR="19199" marT="0" marB="0"/>
                </a:tc>
                <a:tc>
                  <a:txBody>
                    <a:bodyPr/>
                    <a:lstStyle/>
                    <a:p>
                      <a:pPr>
                        <a:lnSpc>
                          <a:spcPct val="107000"/>
                        </a:lnSpc>
                        <a:spcAft>
                          <a:spcPts val="800"/>
                        </a:spcAft>
                      </a:pPr>
                      <a:r>
                        <a:rPr lang="es-MX" sz="1000">
                          <a:effectLst/>
                        </a:rPr>
                        <a:t>El estudiante describe el 80 % de los eventos en la línea de tiempo y los hechos descritos son</a:t>
                      </a:r>
                      <a:br>
                        <a:rPr lang="es-MX" sz="1000">
                          <a:effectLst/>
                        </a:rPr>
                      </a:br>
                      <a:r>
                        <a:rPr lang="es-MX" sz="1000">
                          <a:effectLst/>
                        </a:rPr>
                        <a:t>precisos en casi todos los eventos incluidos.</a:t>
                      </a:r>
                      <a:endParaRPr lang="es-MX" sz="1000">
                        <a:effectLst/>
                        <a:latin typeface="Calibri" panose="020F0502020204030204" pitchFamily="34" charset="0"/>
                        <a:ea typeface="Calibri" panose="020F0502020204030204" pitchFamily="34" charset="0"/>
                        <a:cs typeface="Times New Roman" panose="02020603050405020304" pitchFamily="18" charset="0"/>
                      </a:endParaRPr>
                    </a:p>
                  </a:txBody>
                  <a:tcPr marL="19199" marR="19199" marT="0" marB="0"/>
                </a:tc>
                <a:tc>
                  <a:txBody>
                    <a:bodyPr/>
                    <a:lstStyle/>
                    <a:p>
                      <a:pPr>
                        <a:lnSpc>
                          <a:spcPct val="107000"/>
                        </a:lnSpc>
                        <a:spcAft>
                          <a:spcPts val="800"/>
                        </a:spcAft>
                      </a:pPr>
                      <a:r>
                        <a:rPr lang="es-MX" sz="1000">
                          <a:effectLst/>
                        </a:rPr>
                        <a:t>El estudiante describe el 80 % de los eventos en la línea de tiempo y los hechos descritos son</a:t>
                      </a:r>
                      <a:br>
                        <a:rPr lang="es-MX" sz="1000">
                          <a:effectLst/>
                        </a:rPr>
                      </a:br>
                      <a:r>
                        <a:rPr lang="es-MX" sz="1000">
                          <a:effectLst/>
                        </a:rPr>
                        <a:t>precisos en casi todos los eventos incluidos.</a:t>
                      </a:r>
                      <a:endParaRPr lang="es-MX" sz="1000">
                        <a:effectLst/>
                        <a:latin typeface="Calibri" panose="020F0502020204030204" pitchFamily="34" charset="0"/>
                        <a:ea typeface="Calibri" panose="020F0502020204030204" pitchFamily="34" charset="0"/>
                        <a:cs typeface="Times New Roman" panose="02020603050405020304" pitchFamily="18" charset="0"/>
                      </a:endParaRPr>
                    </a:p>
                  </a:txBody>
                  <a:tcPr marL="19199" marR="19199" marT="0" marB="0"/>
                </a:tc>
                <a:tc>
                  <a:txBody>
                    <a:bodyPr/>
                    <a:lstStyle/>
                    <a:p>
                      <a:pPr>
                        <a:lnSpc>
                          <a:spcPct val="107000"/>
                        </a:lnSpc>
                        <a:spcAft>
                          <a:spcPts val="800"/>
                        </a:spcAft>
                      </a:pPr>
                      <a:r>
                        <a:rPr lang="es-MX" sz="1000">
                          <a:effectLst/>
                        </a:rPr>
                        <a:t>El estudiante puede describir algunos eventos en la línea de tiempo pero</a:t>
                      </a:r>
                      <a:br>
                        <a:rPr lang="es-MX" sz="1000">
                          <a:effectLst/>
                        </a:rPr>
                      </a:br>
                      <a:r>
                        <a:rPr lang="es-MX" sz="1000">
                          <a:effectLst/>
                        </a:rPr>
                        <a:t>una buena parte de los hechos descritos son</a:t>
                      </a:r>
                      <a:br>
                        <a:rPr lang="es-MX" sz="1000">
                          <a:effectLst/>
                        </a:rPr>
                      </a:br>
                      <a:r>
                        <a:rPr lang="es-MX" sz="1000">
                          <a:effectLst/>
                        </a:rPr>
                        <a:t>imprecisos.</a:t>
                      </a:r>
                      <a:endParaRPr lang="es-MX" sz="1000">
                        <a:effectLst/>
                        <a:latin typeface="Calibri" panose="020F0502020204030204" pitchFamily="34" charset="0"/>
                        <a:ea typeface="Calibri" panose="020F0502020204030204" pitchFamily="34" charset="0"/>
                        <a:cs typeface="Times New Roman" panose="02020603050405020304" pitchFamily="18" charset="0"/>
                      </a:endParaRPr>
                    </a:p>
                  </a:txBody>
                  <a:tcPr marL="19199" marR="19199" marT="0" marB="0"/>
                </a:tc>
                <a:tc>
                  <a:txBody>
                    <a:bodyPr/>
                    <a:lstStyle/>
                    <a:p>
                      <a:pPr>
                        <a:lnSpc>
                          <a:spcPct val="107000"/>
                        </a:lnSpc>
                        <a:spcAft>
                          <a:spcPts val="800"/>
                        </a:spcAft>
                      </a:pPr>
                      <a:r>
                        <a:rPr lang="es-MX" sz="1000">
                          <a:effectLst/>
                        </a:rPr>
                        <a:t>El estudiante describir algunos eventos en la línea de tiempo pero  muchos de los hechos descritos son</a:t>
                      </a:r>
                      <a:br>
                        <a:rPr lang="es-MX" sz="1000">
                          <a:effectLst/>
                        </a:rPr>
                      </a:br>
                      <a:r>
                        <a:rPr lang="es-MX" sz="1000">
                          <a:effectLst/>
                        </a:rPr>
                        <a:t>imprecisos.</a:t>
                      </a:r>
                    </a:p>
                    <a:p>
                      <a:pPr>
                        <a:lnSpc>
                          <a:spcPct val="107000"/>
                        </a:lnSpc>
                        <a:spcAft>
                          <a:spcPts val="800"/>
                        </a:spcAft>
                      </a:pPr>
                      <a:r>
                        <a:rPr lang="es-MX" sz="1000">
                          <a:effectLst/>
                        </a:rPr>
                        <a:t> </a:t>
                      </a:r>
                    </a:p>
                    <a:p>
                      <a:pPr>
                        <a:lnSpc>
                          <a:spcPct val="107000"/>
                        </a:lnSpc>
                        <a:spcAft>
                          <a:spcPts val="800"/>
                        </a:spcAft>
                      </a:pPr>
                      <a:r>
                        <a:rPr lang="es-MX" sz="1000">
                          <a:effectLst/>
                        </a:rPr>
                        <a:t> </a:t>
                      </a:r>
                      <a:endParaRPr lang="es-MX" sz="1000">
                        <a:effectLst/>
                        <a:latin typeface="Calibri" panose="020F0502020204030204" pitchFamily="34" charset="0"/>
                        <a:ea typeface="Calibri" panose="020F0502020204030204" pitchFamily="34" charset="0"/>
                        <a:cs typeface="Times New Roman" panose="02020603050405020304" pitchFamily="18" charset="0"/>
                      </a:endParaRPr>
                    </a:p>
                  </a:txBody>
                  <a:tcPr marL="19199" marR="19199" marT="0" marB="0"/>
                </a:tc>
                <a:extLst>
                  <a:ext uri="{0D108BD9-81ED-4DB2-BD59-A6C34878D82A}">
                    <a16:rowId xmlns:a16="http://schemas.microsoft.com/office/drawing/2014/main" val="1691128808"/>
                  </a:ext>
                </a:extLst>
              </a:tr>
              <a:tr h="805681">
                <a:tc>
                  <a:txBody>
                    <a:bodyPr/>
                    <a:lstStyle/>
                    <a:p>
                      <a:pPr>
                        <a:lnSpc>
                          <a:spcPct val="107000"/>
                        </a:lnSpc>
                        <a:spcAft>
                          <a:spcPts val="800"/>
                        </a:spcAft>
                      </a:pPr>
                      <a:r>
                        <a:rPr lang="es-MX" sz="1000">
                          <a:effectLst/>
                        </a:rPr>
                        <a:t>Calidad de contenidos.</a:t>
                      </a:r>
                      <a:endParaRPr lang="es-MX" sz="1000">
                        <a:effectLst/>
                        <a:latin typeface="Calibri" panose="020F0502020204030204" pitchFamily="34" charset="0"/>
                        <a:ea typeface="Calibri" panose="020F0502020204030204" pitchFamily="34" charset="0"/>
                        <a:cs typeface="Times New Roman" panose="02020603050405020304" pitchFamily="18" charset="0"/>
                      </a:endParaRPr>
                    </a:p>
                  </a:txBody>
                  <a:tcPr marL="19199" marR="19199" marT="0" marB="0"/>
                </a:tc>
                <a:tc>
                  <a:txBody>
                    <a:bodyPr/>
                    <a:lstStyle/>
                    <a:p>
                      <a:pPr>
                        <a:lnSpc>
                          <a:spcPct val="107000"/>
                        </a:lnSpc>
                        <a:spcAft>
                          <a:spcPts val="800"/>
                        </a:spcAft>
                      </a:pPr>
                      <a:r>
                        <a:rPr lang="es-MX" sz="1000">
                          <a:effectLst/>
                        </a:rPr>
                        <a:t>Incluye los eventos importantes e interesantes.</a:t>
                      </a:r>
                      <a:br>
                        <a:rPr lang="es-MX" sz="1000">
                          <a:effectLst/>
                        </a:rPr>
                      </a:br>
                      <a:r>
                        <a:rPr lang="es-MX" sz="1000">
                          <a:effectLst/>
                        </a:rPr>
                        <a:t>Todos los detalles</a:t>
                      </a:r>
                      <a:br>
                        <a:rPr lang="es-MX" sz="1000">
                          <a:effectLst/>
                        </a:rPr>
                      </a:br>
                      <a:r>
                        <a:rPr lang="es-MX" sz="1000">
                          <a:effectLst/>
                        </a:rPr>
                        <a:t>relevantes están incluidos, la redacción es correcta y comprensible.</a:t>
                      </a:r>
                      <a:endParaRPr lang="es-MX" sz="1000">
                        <a:effectLst/>
                        <a:latin typeface="Calibri" panose="020F0502020204030204" pitchFamily="34" charset="0"/>
                        <a:ea typeface="Calibri" panose="020F0502020204030204" pitchFamily="34" charset="0"/>
                        <a:cs typeface="Times New Roman" panose="02020603050405020304" pitchFamily="18" charset="0"/>
                      </a:endParaRPr>
                    </a:p>
                  </a:txBody>
                  <a:tcPr marL="19199" marR="19199" marT="0" marB="0"/>
                </a:tc>
                <a:tc>
                  <a:txBody>
                    <a:bodyPr/>
                    <a:lstStyle/>
                    <a:p>
                      <a:pPr>
                        <a:lnSpc>
                          <a:spcPct val="107000"/>
                        </a:lnSpc>
                        <a:spcAft>
                          <a:spcPts val="800"/>
                        </a:spcAft>
                      </a:pPr>
                      <a:r>
                        <a:rPr lang="es-MX" sz="1000">
                          <a:effectLst/>
                        </a:rPr>
                        <a:t>Incluye los eventos importantes e interesantes.</a:t>
                      </a:r>
                      <a:br>
                        <a:rPr lang="es-MX" sz="1000">
                          <a:effectLst/>
                        </a:rPr>
                      </a:br>
                      <a:r>
                        <a:rPr lang="es-MX" sz="1000">
                          <a:effectLst/>
                        </a:rPr>
                        <a:t>Casi todos los detalles</a:t>
                      </a:r>
                      <a:br>
                        <a:rPr lang="es-MX" sz="1000">
                          <a:effectLst/>
                        </a:rPr>
                      </a:br>
                      <a:r>
                        <a:rPr lang="es-MX" sz="1000">
                          <a:effectLst/>
                        </a:rPr>
                        <a:t>relevantes están incluidos, la redacción es correcta y comprensible.</a:t>
                      </a:r>
                      <a:endParaRPr lang="es-MX" sz="1000">
                        <a:effectLst/>
                        <a:latin typeface="Calibri" panose="020F0502020204030204" pitchFamily="34" charset="0"/>
                        <a:ea typeface="Calibri" panose="020F0502020204030204" pitchFamily="34" charset="0"/>
                        <a:cs typeface="Times New Roman" panose="02020603050405020304" pitchFamily="18" charset="0"/>
                      </a:endParaRPr>
                    </a:p>
                  </a:txBody>
                  <a:tcPr marL="19199" marR="19199" marT="0" marB="0"/>
                </a:tc>
                <a:tc>
                  <a:txBody>
                    <a:bodyPr/>
                    <a:lstStyle/>
                    <a:p>
                      <a:pPr>
                        <a:lnSpc>
                          <a:spcPct val="107000"/>
                        </a:lnSpc>
                        <a:spcAft>
                          <a:spcPts val="800"/>
                        </a:spcAft>
                      </a:pPr>
                      <a:r>
                        <a:rPr lang="es-MX" sz="1000">
                          <a:effectLst/>
                        </a:rPr>
                        <a:t>La mayoría de los eventos</a:t>
                      </a:r>
                      <a:br>
                        <a:rPr lang="es-MX" sz="1000">
                          <a:effectLst/>
                        </a:rPr>
                      </a:br>
                      <a:r>
                        <a:rPr lang="es-MX" sz="1000">
                          <a:effectLst/>
                        </a:rPr>
                        <a:t>incluidos son importantes e</a:t>
                      </a:r>
                      <a:br>
                        <a:rPr lang="es-MX" sz="1000">
                          <a:effectLst/>
                        </a:rPr>
                      </a:br>
                      <a:r>
                        <a:rPr lang="es-MX" sz="1000">
                          <a:effectLst/>
                        </a:rPr>
                        <a:t>interesantes. Se omite uno o dos eventos</a:t>
                      </a:r>
                      <a:br>
                        <a:rPr lang="es-MX" sz="1000">
                          <a:effectLst/>
                        </a:rPr>
                      </a:br>
                      <a:r>
                        <a:rPr lang="es-MX" sz="1000">
                          <a:effectLst/>
                        </a:rPr>
                        <a:t>principales. la comprensión de la información es complicada por falta o exceso de la misma.</a:t>
                      </a:r>
                    </a:p>
                    <a:p>
                      <a:pPr>
                        <a:lnSpc>
                          <a:spcPct val="107000"/>
                        </a:lnSpc>
                        <a:spcAft>
                          <a:spcPts val="800"/>
                        </a:spcAft>
                      </a:pPr>
                      <a:r>
                        <a:rPr lang="es-MX" sz="1000">
                          <a:effectLst/>
                        </a:rPr>
                        <a:t> </a:t>
                      </a:r>
                      <a:endParaRPr lang="es-MX" sz="1000">
                        <a:effectLst/>
                        <a:latin typeface="Calibri" panose="020F0502020204030204" pitchFamily="34" charset="0"/>
                        <a:ea typeface="Calibri" panose="020F0502020204030204" pitchFamily="34" charset="0"/>
                        <a:cs typeface="Times New Roman" panose="02020603050405020304" pitchFamily="18" charset="0"/>
                      </a:endParaRPr>
                    </a:p>
                  </a:txBody>
                  <a:tcPr marL="19199" marR="19199" marT="0" marB="0"/>
                </a:tc>
                <a:tc>
                  <a:txBody>
                    <a:bodyPr/>
                    <a:lstStyle/>
                    <a:p>
                      <a:pPr>
                        <a:lnSpc>
                          <a:spcPct val="107000"/>
                        </a:lnSpc>
                        <a:spcAft>
                          <a:spcPts val="800"/>
                        </a:spcAft>
                      </a:pPr>
                      <a:r>
                        <a:rPr lang="es-MX" sz="1000">
                          <a:effectLst/>
                        </a:rPr>
                        <a:t>La mayoría de los eventos</a:t>
                      </a:r>
                      <a:br>
                        <a:rPr lang="es-MX" sz="1000">
                          <a:effectLst/>
                        </a:rPr>
                      </a:br>
                      <a:r>
                        <a:rPr lang="es-MX" sz="1000">
                          <a:effectLst/>
                        </a:rPr>
                        <a:t>incluidos son importantes e</a:t>
                      </a:r>
                      <a:br>
                        <a:rPr lang="es-MX" sz="1000">
                          <a:effectLst/>
                        </a:rPr>
                      </a:br>
                      <a:r>
                        <a:rPr lang="es-MX" sz="1000">
                          <a:effectLst/>
                        </a:rPr>
                        <a:t>interesantes. Sólo se omite tres o cuatro eventos</a:t>
                      </a:r>
                      <a:br>
                        <a:rPr lang="es-MX" sz="1000">
                          <a:effectLst/>
                        </a:rPr>
                      </a:br>
                      <a:r>
                        <a:rPr lang="es-MX" sz="1000">
                          <a:effectLst/>
                        </a:rPr>
                        <a:t>principales. la comprensión de la información es deficiente por falta o exceso de la misma.</a:t>
                      </a:r>
                    </a:p>
                    <a:p>
                      <a:pPr>
                        <a:lnSpc>
                          <a:spcPct val="107000"/>
                        </a:lnSpc>
                        <a:spcAft>
                          <a:spcPts val="800"/>
                        </a:spcAft>
                      </a:pPr>
                      <a:r>
                        <a:rPr lang="es-MX" sz="1000">
                          <a:effectLst/>
                        </a:rPr>
                        <a:t> </a:t>
                      </a:r>
                      <a:endParaRPr lang="es-MX" sz="1000">
                        <a:effectLst/>
                        <a:latin typeface="Calibri" panose="020F0502020204030204" pitchFamily="34" charset="0"/>
                        <a:ea typeface="Calibri" panose="020F0502020204030204" pitchFamily="34" charset="0"/>
                        <a:cs typeface="Times New Roman" panose="02020603050405020304" pitchFamily="18" charset="0"/>
                      </a:endParaRPr>
                    </a:p>
                  </a:txBody>
                  <a:tcPr marL="19199" marR="19199" marT="0" marB="0"/>
                </a:tc>
                <a:tc>
                  <a:txBody>
                    <a:bodyPr/>
                    <a:lstStyle/>
                    <a:p>
                      <a:pPr>
                        <a:lnSpc>
                          <a:spcPct val="107000"/>
                        </a:lnSpc>
                        <a:spcAft>
                          <a:spcPts val="800"/>
                        </a:spcAft>
                      </a:pPr>
                      <a:r>
                        <a:rPr lang="es-MX" sz="1000">
                          <a:effectLst/>
                        </a:rPr>
                        <a:t>Algunos eventos</a:t>
                      </a:r>
                      <a:br>
                        <a:rPr lang="es-MX" sz="1000">
                          <a:effectLst/>
                        </a:rPr>
                      </a:br>
                      <a:r>
                        <a:rPr lang="es-MX" sz="1000">
                          <a:effectLst/>
                        </a:rPr>
                        <a:t>incluidos son triviales y la</a:t>
                      </a:r>
                      <a:br>
                        <a:rPr lang="es-MX" sz="1000">
                          <a:effectLst/>
                        </a:rPr>
                      </a:br>
                      <a:r>
                        <a:rPr lang="es-MX" sz="1000">
                          <a:effectLst/>
                        </a:rPr>
                        <a:t>mayor parte delos eventos</a:t>
                      </a:r>
                      <a:br>
                        <a:rPr lang="es-MX" sz="1000">
                          <a:effectLst/>
                        </a:rPr>
                      </a:br>
                      <a:r>
                        <a:rPr lang="es-MX" sz="1000">
                          <a:effectLst/>
                        </a:rPr>
                        <a:t>relevantes se omiten, no hay lectura comprensible de la información presentada sobre el tema.</a:t>
                      </a:r>
                      <a:endParaRPr lang="es-MX" sz="1000">
                        <a:effectLst/>
                        <a:latin typeface="Calibri" panose="020F0502020204030204" pitchFamily="34" charset="0"/>
                        <a:ea typeface="Calibri" panose="020F0502020204030204" pitchFamily="34" charset="0"/>
                        <a:cs typeface="Times New Roman" panose="02020603050405020304" pitchFamily="18" charset="0"/>
                      </a:endParaRPr>
                    </a:p>
                  </a:txBody>
                  <a:tcPr marL="19199" marR="19199" marT="0" marB="0"/>
                </a:tc>
                <a:tc>
                  <a:txBody>
                    <a:bodyPr/>
                    <a:lstStyle/>
                    <a:p>
                      <a:pPr>
                        <a:lnSpc>
                          <a:spcPct val="107000"/>
                        </a:lnSpc>
                        <a:spcAft>
                          <a:spcPts val="800"/>
                        </a:spcAft>
                      </a:pPr>
                      <a:r>
                        <a:rPr lang="es-MX" sz="1000">
                          <a:effectLst/>
                        </a:rPr>
                        <a:t>La mayoría de los eventos</a:t>
                      </a:r>
                      <a:br>
                        <a:rPr lang="es-MX" sz="1000">
                          <a:effectLst/>
                        </a:rPr>
                      </a:br>
                      <a:r>
                        <a:rPr lang="es-MX" sz="1000">
                          <a:effectLst/>
                        </a:rPr>
                        <a:t>incluidos son triviales y la</a:t>
                      </a:r>
                      <a:br>
                        <a:rPr lang="es-MX" sz="1000">
                          <a:effectLst/>
                        </a:rPr>
                      </a:br>
                      <a:r>
                        <a:rPr lang="es-MX" sz="1000">
                          <a:effectLst/>
                        </a:rPr>
                        <a:t>mayor parte delos eventos</a:t>
                      </a:r>
                      <a:br>
                        <a:rPr lang="es-MX" sz="1000">
                          <a:effectLst/>
                        </a:rPr>
                      </a:br>
                      <a:r>
                        <a:rPr lang="es-MX" sz="1000">
                          <a:effectLst/>
                        </a:rPr>
                        <a:t>relevantes se omiten, no hay lectura comprensible de la información presentada sobre el tema.</a:t>
                      </a:r>
                      <a:endParaRPr lang="es-MX" sz="1000">
                        <a:effectLst/>
                        <a:latin typeface="Calibri" panose="020F0502020204030204" pitchFamily="34" charset="0"/>
                        <a:ea typeface="Calibri" panose="020F0502020204030204" pitchFamily="34" charset="0"/>
                        <a:cs typeface="Times New Roman" panose="02020603050405020304" pitchFamily="18" charset="0"/>
                      </a:endParaRPr>
                    </a:p>
                  </a:txBody>
                  <a:tcPr marL="19199" marR="19199" marT="0" marB="0"/>
                </a:tc>
                <a:extLst>
                  <a:ext uri="{0D108BD9-81ED-4DB2-BD59-A6C34878D82A}">
                    <a16:rowId xmlns:a16="http://schemas.microsoft.com/office/drawing/2014/main" val="1036274389"/>
                  </a:ext>
                </a:extLst>
              </a:tr>
              <a:tr h="385902">
                <a:tc>
                  <a:txBody>
                    <a:bodyPr/>
                    <a:lstStyle/>
                    <a:p>
                      <a:pPr>
                        <a:lnSpc>
                          <a:spcPct val="107000"/>
                        </a:lnSpc>
                        <a:spcAft>
                          <a:spcPts val="800"/>
                        </a:spcAft>
                      </a:pPr>
                      <a:r>
                        <a:rPr lang="es-MX" sz="1000">
                          <a:effectLst/>
                        </a:rPr>
                        <a:t>Aclaración</a:t>
                      </a:r>
                    </a:p>
                    <a:p>
                      <a:pPr>
                        <a:lnSpc>
                          <a:spcPct val="107000"/>
                        </a:lnSpc>
                        <a:spcAft>
                          <a:spcPts val="800"/>
                        </a:spcAft>
                      </a:pPr>
                      <a:r>
                        <a:rPr lang="es-MX" sz="1000">
                          <a:effectLst/>
                        </a:rPr>
                        <a:t>Sobre el tema.</a:t>
                      </a:r>
                      <a:endParaRPr lang="es-MX" sz="1000">
                        <a:effectLst/>
                        <a:latin typeface="Calibri" panose="020F0502020204030204" pitchFamily="34" charset="0"/>
                        <a:ea typeface="Calibri" panose="020F0502020204030204" pitchFamily="34" charset="0"/>
                        <a:cs typeface="Times New Roman" panose="02020603050405020304" pitchFamily="18" charset="0"/>
                      </a:endParaRPr>
                    </a:p>
                  </a:txBody>
                  <a:tcPr marL="19199" marR="19199" marT="0" marB="0"/>
                </a:tc>
                <a:tc>
                  <a:txBody>
                    <a:bodyPr/>
                    <a:lstStyle/>
                    <a:p>
                      <a:pPr>
                        <a:lnSpc>
                          <a:spcPct val="107000"/>
                        </a:lnSpc>
                        <a:spcAft>
                          <a:spcPts val="800"/>
                        </a:spcAft>
                      </a:pPr>
                      <a:r>
                        <a:rPr lang="es-MX" sz="1000">
                          <a:effectLst/>
                        </a:rPr>
                        <a:t>Tema excelentemente  organizado y claramente presentado así como de fácil seguimiento.</a:t>
                      </a:r>
                      <a:endParaRPr lang="es-MX" sz="1000">
                        <a:effectLst/>
                        <a:latin typeface="Calibri" panose="020F0502020204030204" pitchFamily="34" charset="0"/>
                        <a:ea typeface="Calibri" panose="020F0502020204030204" pitchFamily="34" charset="0"/>
                        <a:cs typeface="Times New Roman" panose="02020603050405020304" pitchFamily="18" charset="0"/>
                      </a:endParaRPr>
                    </a:p>
                  </a:txBody>
                  <a:tcPr marL="19199" marR="19199" marT="0" marB="0"/>
                </a:tc>
                <a:tc>
                  <a:txBody>
                    <a:bodyPr/>
                    <a:lstStyle/>
                    <a:p>
                      <a:pPr>
                        <a:lnSpc>
                          <a:spcPct val="107000"/>
                        </a:lnSpc>
                        <a:spcAft>
                          <a:spcPts val="800"/>
                        </a:spcAft>
                      </a:pPr>
                      <a:r>
                        <a:rPr lang="es-MX" sz="1000">
                          <a:effectLst/>
                        </a:rPr>
                        <a:t>Tema muy bien  organizado y presentado así como de fácil seguimiento.</a:t>
                      </a:r>
                      <a:endParaRPr lang="es-MX" sz="1000">
                        <a:effectLst/>
                        <a:latin typeface="Calibri" panose="020F0502020204030204" pitchFamily="34" charset="0"/>
                        <a:ea typeface="Calibri" panose="020F0502020204030204" pitchFamily="34" charset="0"/>
                        <a:cs typeface="Times New Roman" panose="02020603050405020304" pitchFamily="18" charset="0"/>
                      </a:endParaRPr>
                    </a:p>
                  </a:txBody>
                  <a:tcPr marL="19199" marR="19199" marT="0" marB="0"/>
                </a:tc>
                <a:tc>
                  <a:txBody>
                    <a:bodyPr/>
                    <a:lstStyle/>
                    <a:p>
                      <a:pPr>
                        <a:lnSpc>
                          <a:spcPct val="107000"/>
                        </a:lnSpc>
                        <a:spcAft>
                          <a:spcPts val="800"/>
                        </a:spcAft>
                      </a:pPr>
                      <a:r>
                        <a:rPr lang="es-MX" sz="1000">
                          <a:effectLst/>
                        </a:rPr>
                        <a:t>Tema bien  organizado y presentado, presenta algunas dificultades de seguimiento.</a:t>
                      </a:r>
                      <a:endParaRPr lang="es-MX" sz="1000">
                        <a:effectLst/>
                        <a:latin typeface="Calibri" panose="020F0502020204030204" pitchFamily="34" charset="0"/>
                        <a:ea typeface="Calibri" panose="020F0502020204030204" pitchFamily="34" charset="0"/>
                        <a:cs typeface="Times New Roman" panose="02020603050405020304" pitchFamily="18" charset="0"/>
                      </a:endParaRPr>
                    </a:p>
                  </a:txBody>
                  <a:tcPr marL="19199" marR="19199" marT="0" marB="0"/>
                </a:tc>
                <a:tc>
                  <a:txBody>
                    <a:bodyPr/>
                    <a:lstStyle/>
                    <a:p>
                      <a:pPr>
                        <a:lnSpc>
                          <a:spcPct val="107000"/>
                        </a:lnSpc>
                        <a:spcAft>
                          <a:spcPts val="800"/>
                        </a:spcAft>
                      </a:pPr>
                      <a:r>
                        <a:rPr lang="es-MX" sz="1000">
                          <a:effectLst/>
                        </a:rPr>
                        <a:t>Tema bien focalizado, pero no</a:t>
                      </a:r>
                    </a:p>
                    <a:p>
                      <a:pPr>
                        <a:lnSpc>
                          <a:spcPct val="107000"/>
                        </a:lnSpc>
                        <a:spcAft>
                          <a:spcPts val="800"/>
                        </a:spcAft>
                      </a:pPr>
                      <a:r>
                        <a:rPr lang="es-MX" sz="1000">
                          <a:effectLst/>
                        </a:rPr>
                        <a:t>suficientemente organizado.</a:t>
                      </a:r>
                      <a:endParaRPr lang="es-MX" sz="1000">
                        <a:effectLst/>
                        <a:latin typeface="Calibri" panose="020F0502020204030204" pitchFamily="34" charset="0"/>
                        <a:ea typeface="Calibri" panose="020F0502020204030204" pitchFamily="34" charset="0"/>
                        <a:cs typeface="Times New Roman" panose="02020603050405020304" pitchFamily="18" charset="0"/>
                      </a:endParaRPr>
                    </a:p>
                  </a:txBody>
                  <a:tcPr marL="19199" marR="19199" marT="0" marB="0"/>
                </a:tc>
                <a:tc>
                  <a:txBody>
                    <a:bodyPr/>
                    <a:lstStyle/>
                    <a:p>
                      <a:pPr>
                        <a:lnSpc>
                          <a:spcPct val="107000"/>
                        </a:lnSpc>
                        <a:spcAft>
                          <a:spcPts val="800"/>
                        </a:spcAft>
                      </a:pPr>
                      <a:r>
                        <a:rPr lang="es-MX" sz="1000">
                          <a:effectLst/>
                        </a:rPr>
                        <a:t>Tema regularmente focalizado, pero no</a:t>
                      </a:r>
                    </a:p>
                    <a:p>
                      <a:pPr>
                        <a:lnSpc>
                          <a:spcPct val="107000"/>
                        </a:lnSpc>
                        <a:spcAft>
                          <a:spcPts val="800"/>
                        </a:spcAft>
                      </a:pPr>
                      <a:r>
                        <a:rPr lang="es-MX" sz="1000">
                          <a:effectLst/>
                        </a:rPr>
                        <a:t>suficientemente organizado.</a:t>
                      </a:r>
                      <a:endParaRPr lang="es-MX" sz="1000">
                        <a:effectLst/>
                        <a:latin typeface="Calibri" panose="020F0502020204030204" pitchFamily="34" charset="0"/>
                        <a:ea typeface="Calibri" panose="020F0502020204030204" pitchFamily="34" charset="0"/>
                        <a:cs typeface="Times New Roman" panose="02020603050405020304" pitchFamily="18" charset="0"/>
                      </a:endParaRPr>
                    </a:p>
                  </a:txBody>
                  <a:tcPr marL="19199" marR="19199" marT="0" marB="0"/>
                </a:tc>
                <a:tc>
                  <a:txBody>
                    <a:bodyPr/>
                    <a:lstStyle/>
                    <a:p>
                      <a:pPr>
                        <a:lnSpc>
                          <a:spcPct val="107000"/>
                        </a:lnSpc>
                        <a:spcAft>
                          <a:spcPts val="800"/>
                        </a:spcAft>
                      </a:pPr>
                      <a:r>
                        <a:rPr lang="es-MX" sz="1000">
                          <a:effectLst/>
                        </a:rPr>
                        <a:t>Tema impreciso y poco claro, sin coherencia entre las partes que lo componen.</a:t>
                      </a:r>
                      <a:endParaRPr lang="es-MX" sz="1000">
                        <a:effectLst/>
                        <a:latin typeface="Calibri" panose="020F0502020204030204" pitchFamily="34" charset="0"/>
                        <a:ea typeface="Calibri" panose="020F0502020204030204" pitchFamily="34" charset="0"/>
                        <a:cs typeface="Times New Roman" panose="02020603050405020304" pitchFamily="18" charset="0"/>
                      </a:endParaRPr>
                    </a:p>
                  </a:txBody>
                  <a:tcPr marL="19199" marR="19199" marT="0" marB="0"/>
                </a:tc>
                <a:extLst>
                  <a:ext uri="{0D108BD9-81ED-4DB2-BD59-A6C34878D82A}">
                    <a16:rowId xmlns:a16="http://schemas.microsoft.com/office/drawing/2014/main" val="2125508520"/>
                  </a:ext>
                </a:extLst>
              </a:tr>
              <a:tr h="489004">
                <a:tc>
                  <a:txBody>
                    <a:bodyPr/>
                    <a:lstStyle/>
                    <a:p>
                      <a:pPr>
                        <a:lnSpc>
                          <a:spcPct val="107000"/>
                        </a:lnSpc>
                        <a:spcAft>
                          <a:spcPts val="800"/>
                        </a:spcAft>
                      </a:pPr>
                      <a:r>
                        <a:rPr lang="es-MX" sz="1000">
                          <a:effectLst/>
                        </a:rPr>
                        <a:t>Calidad del</a:t>
                      </a:r>
                    </a:p>
                    <a:p>
                      <a:pPr>
                        <a:lnSpc>
                          <a:spcPct val="107000"/>
                        </a:lnSpc>
                        <a:spcAft>
                          <a:spcPts val="800"/>
                        </a:spcAft>
                      </a:pPr>
                      <a:r>
                        <a:rPr lang="es-MX" sz="1000">
                          <a:effectLst/>
                        </a:rPr>
                        <a:t>Diseño.</a:t>
                      </a:r>
                      <a:endParaRPr lang="es-MX" sz="1000">
                        <a:effectLst/>
                        <a:latin typeface="Calibri" panose="020F0502020204030204" pitchFamily="34" charset="0"/>
                        <a:ea typeface="Calibri" panose="020F0502020204030204" pitchFamily="34" charset="0"/>
                        <a:cs typeface="Times New Roman" panose="02020603050405020304" pitchFamily="18" charset="0"/>
                      </a:endParaRPr>
                    </a:p>
                  </a:txBody>
                  <a:tcPr marL="19199" marR="19199" marT="0" marB="0"/>
                </a:tc>
                <a:tc>
                  <a:txBody>
                    <a:bodyPr/>
                    <a:lstStyle/>
                    <a:p>
                      <a:pPr>
                        <a:lnSpc>
                          <a:spcPct val="107000"/>
                        </a:lnSpc>
                        <a:spcAft>
                          <a:spcPts val="800"/>
                        </a:spcAft>
                      </a:pPr>
                      <a:r>
                        <a:rPr lang="es-MX" sz="1000">
                          <a:effectLst/>
                        </a:rPr>
                        <a:t>Línea de tiempo sobresaliente y atractivo que cumple con los criterios de diseño de claridad y legibilidad.</a:t>
                      </a:r>
                      <a:endParaRPr lang="es-MX" sz="1000">
                        <a:effectLst/>
                        <a:latin typeface="Calibri" panose="020F0502020204030204" pitchFamily="34" charset="0"/>
                        <a:ea typeface="Calibri" panose="020F0502020204030204" pitchFamily="34" charset="0"/>
                        <a:cs typeface="Times New Roman" panose="02020603050405020304" pitchFamily="18" charset="0"/>
                      </a:endParaRPr>
                    </a:p>
                  </a:txBody>
                  <a:tcPr marL="19199" marR="19199" marT="0" marB="0"/>
                </a:tc>
                <a:tc>
                  <a:txBody>
                    <a:bodyPr/>
                    <a:lstStyle/>
                    <a:p>
                      <a:pPr>
                        <a:lnSpc>
                          <a:spcPct val="107000"/>
                        </a:lnSpc>
                        <a:spcAft>
                          <a:spcPts val="800"/>
                        </a:spcAft>
                      </a:pPr>
                      <a:r>
                        <a:rPr lang="es-MX" sz="1000">
                          <a:effectLst/>
                        </a:rPr>
                        <a:t>Línea de tiempo atractiva que cumple con los criterios de claridad y legibilidad.</a:t>
                      </a:r>
                      <a:endParaRPr lang="es-MX" sz="1000">
                        <a:effectLst/>
                        <a:latin typeface="Calibri" panose="020F0502020204030204" pitchFamily="34" charset="0"/>
                        <a:ea typeface="Calibri" panose="020F0502020204030204" pitchFamily="34" charset="0"/>
                        <a:cs typeface="Times New Roman" panose="02020603050405020304" pitchFamily="18" charset="0"/>
                      </a:endParaRPr>
                    </a:p>
                  </a:txBody>
                  <a:tcPr marL="19199" marR="19199" marT="0" marB="0"/>
                </a:tc>
                <a:tc>
                  <a:txBody>
                    <a:bodyPr/>
                    <a:lstStyle/>
                    <a:p>
                      <a:pPr>
                        <a:lnSpc>
                          <a:spcPct val="107000"/>
                        </a:lnSpc>
                        <a:spcAft>
                          <a:spcPts val="800"/>
                        </a:spcAft>
                      </a:pPr>
                      <a:r>
                        <a:rPr lang="es-MX" sz="1000">
                          <a:effectLst/>
                        </a:rPr>
                        <a:t>Línea de tiempo poco atractiva que cumple medianamente con los criterios de claridad y legibilidad.</a:t>
                      </a:r>
                      <a:endParaRPr lang="es-MX" sz="1000">
                        <a:effectLst/>
                        <a:latin typeface="Calibri" panose="020F0502020204030204" pitchFamily="34" charset="0"/>
                        <a:ea typeface="Calibri" panose="020F0502020204030204" pitchFamily="34" charset="0"/>
                        <a:cs typeface="Times New Roman" panose="02020603050405020304" pitchFamily="18" charset="0"/>
                      </a:endParaRPr>
                    </a:p>
                  </a:txBody>
                  <a:tcPr marL="19199" marR="19199" marT="0" marB="0"/>
                </a:tc>
                <a:tc>
                  <a:txBody>
                    <a:bodyPr/>
                    <a:lstStyle/>
                    <a:p>
                      <a:pPr>
                        <a:lnSpc>
                          <a:spcPct val="107000"/>
                        </a:lnSpc>
                        <a:spcAft>
                          <a:spcPts val="800"/>
                        </a:spcAft>
                      </a:pPr>
                      <a:r>
                        <a:rPr lang="es-MX" sz="1000">
                          <a:effectLst/>
                        </a:rPr>
                        <a:t>Línea de tiempo simple que cumple medianamente con los criterios de claridad y legibilidad.</a:t>
                      </a:r>
                      <a:endParaRPr lang="es-MX" sz="1000">
                        <a:effectLst/>
                        <a:latin typeface="Calibri" panose="020F0502020204030204" pitchFamily="34" charset="0"/>
                        <a:ea typeface="Calibri" panose="020F0502020204030204" pitchFamily="34" charset="0"/>
                        <a:cs typeface="Times New Roman" panose="02020603050405020304" pitchFamily="18" charset="0"/>
                      </a:endParaRPr>
                    </a:p>
                  </a:txBody>
                  <a:tcPr marL="19199" marR="19199" marT="0" marB="0"/>
                </a:tc>
                <a:tc>
                  <a:txBody>
                    <a:bodyPr/>
                    <a:lstStyle/>
                    <a:p>
                      <a:pPr>
                        <a:lnSpc>
                          <a:spcPct val="107000"/>
                        </a:lnSpc>
                        <a:spcAft>
                          <a:spcPts val="800"/>
                        </a:spcAft>
                      </a:pPr>
                      <a:r>
                        <a:rPr lang="es-MX" sz="1000">
                          <a:effectLst/>
                        </a:rPr>
                        <a:t>Línea de tiempo mal planteada que no cumple deficientemente con los criterios de claridad y legibilidad.</a:t>
                      </a:r>
                    </a:p>
                    <a:p>
                      <a:pPr>
                        <a:lnSpc>
                          <a:spcPct val="107000"/>
                        </a:lnSpc>
                        <a:spcAft>
                          <a:spcPts val="800"/>
                        </a:spcAft>
                      </a:pPr>
                      <a:r>
                        <a:rPr lang="es-MX" sz="1000">
                          <a:effectLst/>
                        </a:rPr>
                        <a:t> </a:t>
                      </a:r>
                      <a:endParaRPr lang="es-MX" sz="1000">
                        <a:effectLst/>
                        <a:latin typeface="Calibri" panose="020F0502020204030204" pitchFamily="34" charset="0"/>
                        <a:ea typeface="Calibri" panose="020F0502020204030204" pitchFamily="34" charset="0"/>
                        <a:cs typeface="Times New Roman" panose="02020603050405020304" pitchFamily="18" charset="0"/>
                      </a:endParaRPr>
                    </a:p>
                  </a:txBody>
                  <a:tcPr marL="19199" marR="19199" marT="0" marB="0"/>
                </a:tc>
                <a:tc>
                  <a:txBody>
                    <a:bodyPr/>
                    <a:lstStyle/>
                    <a:p>
                      <a:pPr>
                        <a:lnSpc>
                          <a:spcPct val="107000"/>
                        </a:lnSpc>
                        <a:spcAft>
                          <a:spcPts val="800"/>
                        </a:spcAft>
                      </a:pPr>
                      <a:r>
                        <a:rPr lang="es-MX" sz="1000">
                          <a:effectLst/>
                        </a:rPr>
                        <a:t>Línea de tiempo mal planteada que no cumple con los criterios de diseño claridad y legibilidad.</a:t>
                      </a:r>
                    </a:p>
                    <a:p>
                      <a:pPr>
                        <a:lnSpc>
                          <a:spcPct val="107000"/>
                        </a:lnSpc>
                        <a:spcAft>
                          <a:spcPts val="800"/>
                        </a:spcAft>
                      </a:pPr>
                      <a:r>
                        <a:rPr lang="es-MX" sz="1000">
                          <a:effectLst/>
                        </a:rPr>
                        <a:t> </a:t>
                      </a:r>
                      <a:endParaRPr lang="es-MX" sz="1000">
                        <a:effectLst/>
                        <a:latin typeface="Calibri" panose="020F0502020204030204" pitchFamily="34" charset="0"/>
                        <a:ea typeface="Calibri" panose="020F0502020204030204" pitchFamily="34" charset="0"/>
                        <a:cs typeface="Times New Roman" panose="02020603050405020304" pitchFamily="18" charset="0"/>
                      </a:endParaRPr>
                    </a:p>
                  </a:txBody>
                  <a:tcPr marL="19199" marR="19199" marT="0" marB="0"/>
                </a:tc>
                <a:extLst>
                  <a:ext uri="{0D108BD9-81ED-4DB2-BD59-A6C34878D82A}">
                    <a16:rowId xmlns:a16="http://schemas.microsoft.com/office/drawing/2014/main" val="4093962879"/>
                  </a:ext>
                </a:extLst>
              </a:tr>
              <a:tr h="496861">
                <a:tc>
                  <a:txBody>
                    <a:bodyPr/>
                    <a:lstStyle/>
                    <a:p>
                      <a:pPr>
                        <a:lnSpc>
                          <a:spcPct val="107000"/>
                        </a:lnSpc>
                        <a:spcAft>
                          <a:spcPts val="800"/>
                        </a:spcAft>
                      </a:pPr>
                      <a:r>
                        <a:rPr lang="es-MX" sz="1000">
                          <a:effectLst/>
                        </a:rPr>
                        <a:t>Lectura </a:t>
                      </a:r>
                      <a:endParaRPr lang="es-MX" sz="1000">
                        <a:effectLst/>
                        <a:latin typeface="Calibri" panose="020F0502020204030204" pitchFamily="34" charset="0"/>
                        <a:ea typeface="Calibri" panose="020F0502020204030204" pitchFamily="34" charset="0"/>
                        <a:cs typeface="Times New Roman" panose="02020603050405020304" pitchFamily="18" charset="0"/>
                      </a:endParaRPr>
                    </a:p>
                  </a:txBody>
                  <a:tcPr marL="19199" marR="19199" marT="0" marB="0"/>
                </a:tc>
                <a:tc>
                  <a:txBody>
                    <a:bodyPr/>
                    <a:lstStyle/>
                    <a:p>
                      <a:pPr>
                        <a:lnSpc>
                          <a:spcPct val="107000"/>
                        </a:lnSpc>
                        <a:spcAft>
                          <a:spcPts val="800"/>
                        </a:spcAft>
                      </a:pPr>
                      <a:r>
                        <a:rPr lang="es-MX" sz="1000">
                          <a:effectLst/>
                        </a:rPr>
                        <a:t>En la línea de tiempo se facilita la lectura. La complementación de la información en cada evento es excelente.</a:t>
                      </a:r>
                      <a:endParaRPr lang="es-MX" sz="1000">
                        <a:effectLst/>
                        <a:latin typeface="Calibri" panose="020F0502020204030204" pitchFamily="34" charset="0"/>
                        <a:ea typeface="Calibri" panose="020F0502020204030204" pitchFamily="34" charset="0"/>
                        <a:cs typeface="Times New Roman" panose="02020603050405020304" pitchFamily="18" charset="0"/>
                      </a:endParaRPr>
                    </a:p>
                  </a:txBody>
                  <a:tcPr marL="19199" marR="19199" marT="0" marB="0"/>
                </a:tc>
                <a:tc>
                  <a:txBody>
                    <a:bodyPr/>
                    <a:lstStyle/>
                    <a:p>
                      <a:pPr>
                        <a:lnSpc>
                          <a:spcPct val="107000"/>
                        </a:lnSpc>
                        <a:spcAft>
                          <a:spcPts val="800"/>
                        </a:spcAft>
                      </a:pPr>
                      <a:r>
                        <a:rPr lang="es-MX" sz="1000">
                          <a:effectLst/>
                        </a:rPr>
                        <a:t>En la línea de tiempo se facilita la lectura. La complementación de la información en cada evento es muy buena.</a:t>
                      </a:r>
                      <a:endParaRPr lang="es-MX" sz="1000">
                        <a:effectLst/>
                        <a:latin typeface="Calibri" panose="020F0502020204030204" pitchFamily="34" charset="0"/>
                        <a:ea typeface="Calibri" panose="020F0502020204030204" pitchFamily="34" charset="0"/>
                        <a:cs typeface="Times New Roman" panose="02020603050405020304" pitchFamily="18" charset="0"/>
                      </a:endParaRPr>
                    </a:p>
                  </a:txBody>
                  <a:tcPr marL="19199" marR="19199" marT="0" marB="0"/>
                </a:tc>
                <a:tc>
                  <a:txBody>
                    <a:bodyPr/>
                    <a:lstStyle/>
                    <a:p>
                      <a:pPr>
                        <a:lnSpc>
                          <a:spcPct val="107000"/>
                        </a:lnSpc>
                        <a:spcAft>
                          <a:spcPts val="800"/>
                        </a:spcAft>
                      </a:pPr>
                      <a:r>
                        <a:rPr lang="es-MX" sz="1000">
                          <a:effectLst/>
                        </a:rPr>
                        <a:t>En la línea de tiempo se facilita la lectura. Hay poca complementación de la información en cada evento.</a:t>
                      </a:r>
                      <a:endParaRPr lang="es-MX" sz="1000">
                        <a:effectLst/>
                        <a:latin typeface="Calibri" panose="020F0502020204030204" pitchFamily="34" charset="0"/>
                        <a:ea typeface="Calibri" panose="020F0502020204030204" pitchFamily="34" charset="0"/>
                        <a:cs typeface="Times New Roman" panose="02020603050405020304" pitchFamily="18" charset="0"/>
                      </a:endParaRPr>
                    </a:p>
                  </a:txBody>
                  <a:tcPr marL="19199" marR="19199" marT="0" marB="0"/>
                </a:tc>
                <a:tc>
                  <a:txBody>
                    <a:bodyPr/>
                    <a:lstStyle/>
                    <a:p>
                      <a:pPr>
                        <a:lnSpc>
                          <a:spcPct val="107000"/>
                        </a:lnSpc>
                        <a:spcAft>
                          <a:spcPts val="800"/>
                        </a:spcAft>
                      </a:pPr>
                      <a:r>
                        <a:rPr lang="es-MX" sz="1000">
                          <a:effectLst/>
                        </a:rPr>
                        <a:t>La línea de tiempo no permite una lectura ágil y comprensible hay poca complementación de la información en cada evento.</a:t>
                      </a:r>
                      <a:endParaRPr lang="es-MX" sz="1000">
                        <a:effectLst/>
                        <a:latin typeface="Calibri" panose="020F0502020204030204" pitchFamily="34" charset="0"/>
                        <a:ea typeface="Calibri" panose="020F0502020204030204" pitchFamily="34" charset="0"/>
                        <a:cs typeface="Times New Roman" panose="02020603050405020304" pitchFamily="18" charset="0"/>
                      </a:endParaRPr>
                    </a:p>
                  </a:txBody>
                  <a:tcPr marL="19199" marR="19199" marT="0" marB="0"/>
                </a:tc>
                <a:tc>
                  <a:txBody>
                    <a:bodyPr/>
                    <a:lstStyle/>
                    <a:p>
                      <a:pPr>
                        <a:lnSpc>
                          <a:spcPct val="107000"/>
                        </a:lnSpc>
                        <a:spcAft>
                          <a:spcPts val="800"/>
                        </a:spcAft>
                      </a:pPr>
                      <a:r>
                        <a:rPr lang="es-MX" sz="1000">
                          <a:effectLst/>
                        </a:rPr>
                        <a:t> La línea de tiempo no permite una lectura ágil y comprensible hay muy poca complementación de la información en cada evento.</a:t>
                      </a:r>
                      <a:endParaRPr lang="es-MX" sz="1000">
                        <a:effectLst/>
                        <a:latin typeface="Calibri" panose="020F0502020204030204" pitchFamily="34" charset="0"/>
                        <a:ea typeface="Calibri" panose="020F0502020204030204" pitchFamily="34" charset="0"/>
                        <a:cs typeface="Times New Roman" panose="02020603050405020304" pitchFamily="18" charset="0"/>
                      </a:endParaRPr>
                    </a:p>
                  </a:txBody>
                  <a:tcPr marL="19199" marR="19199" marT="0" marB="0"/>
                </a:tc>
                <a:tc>
                  <a:txBody>
                    <a:bodyPr/>
                    <a:lstStyle/>
                    <a:p>
                      <a:pPr>
                        <a:lnSpc>
                          <a:spcPct val="107000"/>
                        </a:lnSpc>
                        <a:spcAft>
                          <a:spcPts val="800"/>
                        </a:spcAft>
                      </a:pPr>
                      <a:r>
                        <a:rPr lang="es-MX" sz="1000">
                          <a:effectLst/>
                        </a:rPr>
                        <a:t>La línea de tiempo no facilita la lectura ágil y comprensible falta complementación de la información en cada evento.</a:t>
                      </a:r>
                      <a:endParaRPr lang="es-MX" sz="1000">
                        <a:effectLst/>
                        <a:latin typeface="Calibri" panose="020F0502020204030204" pitchFamily="34" charset="0"/>
                        <a:ea typeface="Calibri" panose="020F0502020204030204" pitchFamily="34" charset="0"/>
                        <a:cs typeface="Times New Roman" panose="02020603050405020304" pitchFamily="18" charset="0"/>
                      </a:endParaRPr>
                    </a:p>
                  </a:txBody>
                  <a:tcPr marL="19199" marR="19199" marT="0" marB="0"/>
                </a:tc>
                <a:extLst>
                  <a:ext uri="{0D108BD9-81ED-4DB2-BD59-A6C34878D82A}">
                    <a16:rowId xmlns:a16="http://schemas.microsoft.com/office/drawing/2014/main" val="3942307599"/>
                  </a:ext>
                </a:extLst>
              </a:tr>
              <a:tr h="936934">
                <a:tc>
                  <a:txBody>
                    <a:bodyPr/>
                    <a:lstStyle/>
                    <a:p>
                      <a:pPr>
                        <a:lnSpc>
                          <a:spcPct val="107000"/>
                        </a:lnSpc>
                        <a:spcAft>
                          <a:spcPts val="800"/>
                        </a:spcAft>
                      </a:pPr>
                      <a:r>
                        <a:rPr lang="es-MX" sz="1000">
                          <a:effectLst/>
                        </a:rPr>
                        <a:t>Elementos</a:t>
                      </a:r>
                    </a:p>
                    <a:p>
                      <a:pPr>
                        <a:lnSpc>
                          <a:spcPct val="107000"/>
                        </a:lnSpc>
                        <a:spcAft>
                          <a:spcPts val="800"/>
                        </a:spcAft>
                      </a:pPr>
                      <a:r>
                        <a:rPr lang="es-MX" sz="1000">
                          <a:effectLst/>
                        </a:rPr>
                        <a:t>Propios de la</a:t>
                      </a:r>
                    </a:p>
                    <a:p>
                      <a:pPr>
                        <a:lnSpc>
                          <a:spcPct val="107000"/>
                        </a:lnSpc>
                        <a:spcAft>
                          <a:spcPts val="800"/>
                        </a:spcAft>
                      </a:pPr>
                      <a:r>
                        <a:rPr lang="es-MX" sz="1000">
                          <a:effectLst/>
                        </a:rPr>
                        <a:t>Línea tiempo</a:t>
                      </a:r>
                      <a:endParaRPr lang="es-MX" sz="1000">
                        <a:effectLst/>
                        <a:latin typeface="Calibri" panose="020F0502020204030204" pitchFamily="34" charset="0"/>
                        <a:ea typeface="Calibri" panose="020F0502020204030204" pitchFamily="34" charset="0"/>
                        <a:cs typeface="Times New Roman" panose="02020603050405020304" pitchFamily="18" charset="0"/>
                      </a:endParaRPr>
                    </a:p>
                  </a:txBody>
                  <a:tcPr marL="19199" marR="19199" marT="0" marB="0"/>
                </a:tc>
                <a:tc>
                  <a:txBody>
                    <a:bodyPr/>
                    <a:lstStyle/>
                    <a:p>
                      <a:pPr>
                        <a:lnSpc>
                          <a:spcPct val="107000"/>
                        </a:lnSpc>
                        <a:spcAft>
                          <a:spcPts val="800"/>
                        </a:spcAft>
                      </a:pPr>
                      <a:r>
                        <a:rPr lang="es-MX" sz="1000">
                          <a:effectLst/>
                        </a:rPr>
                        <a:t>Cuenta con una fecha de inicio y una fecha final, las escalas son</a:t>
                      </a:r>
                    </a:p>
                    <a:p>
                      <a:pPr>
                        <a:lnSpc>
                          <a:spcPct val="107000"/>
                        </a:lnSpc>
                        <a:spcAft>
                          <a:spcPts val="800"/>
                        </a:spcAft>
                      </a:pPr>
                      <a:r>
                        <a:rPr lang="es-MX" sz="1000">
                          <a:effectLst/>
                        </a:rPr>
                        <a:t>proporcionales y cada evento ha sido representado con una frase o imagen que dan una clara idea del evento en cuestión.</a:t>
                      </a:r>
                      <a:endParaRPr lang="es-MX" sz="1000">
                        <a:effectLst/>
                        <a:latin typeface="Calibri" panose="020F0502020204030204" pitchFamily="34" charset="0"/>
                        <a:ea typeface="Calibri" panose="020F0502020204030204" pitchFamily="34" charset="0"/>
                        <a:cs typeface="Times New Roman" panose="02020603050405020304" pitchFamily="18" charset="0"/>
                      </a:endParaRPr>
                    </a:p>
                  </a:txBody>
                  <a:tcPr marL="19199" marR="19199" marT="0" marB="0"/>
                </a:tc>
                <a:tc>
                  <a:txBody>
                    <a:bodyPr/>
                    <a:lstStyle/>
                    <a:p>
                      <a:pPr>
                        <a:lnSpc>
                          <a:spcPct val="107000"/>
                        </a:lnSpc>
                        <a:spcAft>
                          <a:spcPts val="800"/>
                        </a:spcAft>
                      </a:pPr>
                      <a:r>
                        <a:rPr lang="es-MX" sz="1000">
                          <a:effectLst/>
                        </a:rPr>
                        <a:t>Cuenta con una fecha de inicio y una fecha final, las escalas no son</a:t>
                      </a:r>
                    </a:p>
                    <a:p>
                      <a:pPr>
                        <a:lnSpc>
                          <a:spcPct val="107000"/>
                        </a:lnSpc>
                        <a:spcAft>
                          <a:spcPts val="800"/>
                        </a:spcAft>
                      </a:pPr>
                      <a:r>
                        <a:rPr lang="es-MX" sz="1000">
                          <a:effectLst/>
                        </a:rPr>
                        <a:t>proporcionales y cada evento ha sido representado con una frase o imagen del evento en cuestión.</a:t>
                      </a:r>
                      <a:endParaRPr lang="es-MX" sz="1000">
                        <a:effectLst/>
                        <a:latin typeface="Calibri" panose="020F0502020204030204" pitchFamily="34" charset="0"/>
                        <a:ea typeface="Calibri" panose="020F0502020204030204" pitchFamily="34" charset="0"/>
                        <a:cs typeface="Times New Roman" panose="02020603050405020304" pitchFamily="18" charset="0"/>
                      </a:endParaRPr>
                    </a:p>
                  </a:txBody>
                  <a:tcPr marL="19199" marR="19199" marT="0" marB="0"/>
                </a:tc>
                <a:tc>
                  <a:txBody>
                    <a:bodyPr/>
                    <a:lstStyle/>
                    <a:p>
                      <a:pPr>
                        <a:lnSpc>
                          <a:spcPct val="107000"/>
                        </a:lnSpc>
                        <a:spcAft>
                          <a:spcPts val="800"/>
                        </a:spcAft>
                      </a:pPr>
                      <a:r>
                        <a:rPr lang="es-MX" sz="1000">
                          <a:effectLst/>
                        </a:rPr>
                        <a:t>Cuenta con fecha de inicio y una fecha</a:t>
                      </a:r>
                    </a:p>
                    <a:p>
                      <a:pPr>
                        <a:lnSpc>
                          <a:spcPct val="107000"/>
                        </a:lnSpc>
                        <a:spcAft>
                          <a:spcPts val="800"/>
                        </a:spcAft>
                      </a:pPr>
                      <a:r>
                        <a:rPr lang="es-MX" sz="1000">
                          <a:effectLst/>
                        </a:rPr>
                        <a:t>final, las escalas son proporcionales</a:t>
                      </a:r>
                    </a:p>
                    <a:p>
                      <a:pPr>
                        <a:lnSpc>
                          <a:spcPct val="107000"/>
                        </a:lnSpc>
                        <a:spcAft>
                          <a:spcPts val="800"/>
                        </a:spcAft>
                      </a:pPr>
                      <a:r>
                        <a:rPr lang="es-MX" sz="1000">
                          <a:effectLst/>
                        </a:rPr>
                        <a:t>pero los eventos no han sido</a:t>
                      </a:r>
                    </a:p>
                    <a:p>
                      <a:pPr>
                        <a:lnSpc>
                          <a:spcPct val="107000"/>
                        </a:lnSpc>
                        <a:spcAft>
                          <a:spcPts val="800"/>
                        </a:spcAft>
                      </a:pPr>
                      <a:r>
                        <a:rPr lang="es-MX" sz="1000">
                          <a:effectLst/>
                        </a:rPr>
                        <a:t>acompañados de frases o imágenes</a:t>
                      </a:r>
                    </a:p>
                    <a:p>
                      <a:pPr>
                        <a:lnSpc>
                          <a:spcPct val="107000"/>
                        </a:lnSpc>
                        <a:spcAft>
                          <a:spcPts val="800"/>
                        </a:spcAft>
                      </a:pPr>
                      <a:r>
                        <a:rPr lang="es-MX" sz="1000">
                          <a:effectLst/>
                        </a:rPr>
                        <a:t>que ejemplifiquen el evento en</a:t>
                      </a:r>
                    </a:p>
                    <a:p>
                      <a:pPr>
                        <a:lnSpc>
                          <a:spcPct val="107000"/>
                        </a:lnSpc>
                        <a:spcAft>
                          <a:spcPts val="800"/>
                        </a:spcAft>
                      </a:pPr>
                      <a:r>
                        <a:rPr lang="es-MX" sz="1000">
                          <a:effectLst/>
                        </a:rPr>
                        <a:t>cuestión.</a:t>
                      </a:r>
                      <a:endParaRPr lang="es-MX" sz="1000">
                        <a:effectLst/>
                        <a:latin typeface="Calibri" panose="020F0502020204030204" pitchFamily="34" charset="0"/>
                        <a:ea typeface="Calibri" panose="020F0502020204030204" pitchFamily="34" charset="0"/>
                        <a:cs typeface="Times New Roman" panose="02020603050405020304" pitchFamily="18" charset="0"/>
                      </a:endParaRPr>
                    </a:p>
                  </a:txBody>
                  <a:tcPr marL="19199" marR="19199" marT="0" marB="0"/>
                </a:tc>
                <a:tc>
                  <a:txBody>
                    <a:bodyPr/>
                    <a:lstStyle/>
                    <a:p>
                      <a:pPr>
                        <a:lnSpc>
                          <a:spcPct val="107000"/>
                        </a:lnSpc>
                        <a:spcAft>
                          <a:spcPts val="800"/>
                        </a:spcAft>
                      </a:pPr>
                      <a:r>
                        <a:rPr lang="es-MX" sz="1000">
                          <a:effectLst/>
                        </a:rPr>
                        <a:t>Cuenta con fecha de inicio y una fecha</a:t>
                      </a:r>
                    </a:p>
                    <a:p>
                      <a:pPr>
                        <a:lnSpc>
                          <a:spcPct val="107000"/>
                        </a:lnSpc>
                        <a:spcAft>
                          <a:spcPts val="800"/>
                        </a:spcAft>
                      </a:pPr>
                      <a:r>
                        <a:rPr lang="es-MX" sz="1000">
                          <a:effectLst/>
                        </a:rPr>
                        <a:t>final, las escalas no son proporcionales pero los eventos no han sido</a:t>
                      </a:r>
                    </a:p>
                    <a:p>
                      <a:pPr>
                        <a:lnSpc>
                          <a:spcPct val="107000"/>
                        </a:lnSpc>
                        <a:spcAft>
                          <a:spcPts val="800"/>
                        </a:spcAft>
                      </a:pPr>
                      <a:r>
                        <a:rPr lang="es-MX" sz="1000">
                          <a:effectLst/>
                        </a:rPr>
                        <a:t>acompañados de frases o imágenes</a:t>
                      </a:r>
                    </a:p>
                    <a:p>
                      <a:pPr>
                        <a:lnSpc>
                          <a:spcPct val="107000"/>
                        </a:lnSpc>
                        <a:spcAft>
                          <a:spcPts val="800"/>
                        </a:spcAft>
                      </a:pPr>
                      <a:r>
                        <a:rPr lang="es-MX" sz="1000">
                          <a:effectLst/>
                        </a:rPr>
                        <a:t>que ejemplifiquen el evento en</a:t>
                      </a:r>
                    </a:p>
                    <a:p>
                      <a:pPr>
                        <a:lnSpc>
                          <a:spcPct val="107000"/>
                        </a:lnSpc>
                        <a:spcAft>
                          <a:spcPts val="800"/>
                        </a:spcAft>
                      </a:pPr>
                      <a:r>
                        <a:rPr lang="es-MX" sz="1000">
                          <a:effectLst/>
                        </a:rPr>
                        <a:t>cuestión.</a:t>
                      </a:r>
                    </a:p>
                    <a:p>
                      <a:pPr>
                        <a:lnSpc>
                          <a:spcPct val="107000"/>
                        </a:lnSpc>
                        <a:spcAft>
                          <a:spcPts val="800"/>
                        </a:spcAft>
                      </a:pPr>
                      <a:r>
                        <a:rPr lang="es-MX" sz="1000">
                          <a:effectLst/>
                        </a:rPr>
                        <a:t> </a:t>
                      </a:r>
                      <a:endParaRPr lang="es-MX" sz="1000">
                        <a:effectLst/>
                        <a:latin typeface="Calibri" panose="020F0502020204030204" pitchFamily="34" charset="0"/>
                        <a:ea typeface="Calibri" panose="020F0502020204030204" pitchFamily="34" charset="0"/>
                        <a:cs typeface="Times New Roman" panose="02020603050405020304" pitchFamily="18" charset="0"/>
                      </a:endParaRPr>
                    </a:p>
                  </a:txBody>
                  <a:tcPr marL="19199" marR="19199" marT="0" marB="0"/>
                </a:tc>
                <a:tc>
                  <a:txBody>
                    <a:bodyPr/>
                    <a:lstStyle/>
                    <a:p>
                      <a:pPr>
                        <a:lnSpc>
                          <a:spcPct val="107000"/>
                        </a:lnSpc>
                        <a:spcAft>
                          <a:spcPts val="800"/>
                        </a:spcAft>
                      </a:pPr>
                      <a:r>
                        <a:rPr lang="es-MX" sz="1000">
                          <a:effectLst/>
                        </a:rPr>
                        <a:t>No hay fecha de inicio o fecha final, algunas escalas de tiempo donde se marquen eventos importantes y las imágenes o frases no son coherentes con el tema en cuestión.</a:t>
                      </a:r>
                      <a:endParaRPr lang="es-MX" sz="1000">
                        <a:effectLst/>
                        <a:latin typeface="Calibri" panose="020F0502020204030204" pitchFamily="34" charset="0"/>
                        <a:ea typeface="Calibri" panose="020F0502020204030204" pitchFamily="34" charset="0"/>
                        <a:cs typeface="Times New Roman" panose="02020603050405020304" pitchFamily="18" charset="0"/>
                      </a:endParaRPr>
                    </a:p>
                  </a:txBody>
                  <a:tcPr marL="19199" marR="19199" marT="0" marB="0"/>
                </a:tc>
                <a:tc>
                  <a:txBody>
                    <a:bodyPr/>
                    <a:lstStyle/>
                    <a:p>
                      <a:pPr>
                        <a:lnSpc>
                          <a:spcPct val="107000"/>
                        </a:lnSpc>
                        <a:spcAft>
                          <a:spcPts val="800"/>
                        </a:spcAft>
                      </a:pPr>
                      <a:r>
                        <a:rPr lang="es-MX" sz="1000">
                          <a:effectLst/>
                        </a:rPr>
                        <a:t>No hay fecha de inicio o fecha final, sin escalas de tiempo donde se marquen eventos importantes y las imágenes o frases no son coherentes con el tema en cuestión.</a:t>
                      </a:r>
                      <a:endParaRPr lang="es-MX" sz="1000">
                        <a:effectLst/>
                        <a:latin typeface="Calibri" panose="020F0502020204030204" pitchFamily="34" charset="0"/>
                        <a:ea typeface="Calibri" panose="020F0502020204030204" pitchFamily="34" charset="0"/>
                        <a:cs typeface="Times New Roman" panose="02020603050405020304" pitchFamily="18" charset="0"/>
                      </a:endParaRPr>
                    </a:p>
                  </a:txBody>
                  <a:tcPr marL="19199" marR="19199" marT="0" marB="0"/>
                </a:tc>
                <a:extLst>
                  <a:ext uri="{0D108BD9-81ED-4DB2-BD59-A6C34878D82A}">
                    <a16:rowId xmlns:a16="http://schemas.microsoft.com/office/drawing/2014/main" val="863406374"/>
                  </a:ext>
                </a:extLst>
              </a:tr>
              <a:tr h="528283">
                <a:tc>
                  <a:txBody>
                    <a:bodyPr/>
                    <a:lstStyle/>
                    <a:p>
                      <a:pPr>
                        <a:lnSpc>
                          <a:spcPct val="107000"/>
                        </a:lnSpc>
                        <a:spcAft>
                          <a:spcPts val="800"/>
                        </a:spcAft>
                      </a:pPr>
                      <a:r>
                        <a:rPr lang="es-MX" sz="1000">
                          <a:effectLst/>
                        </a:rPr>
                        <a:t>Presentación</a:t>
                      </a:r>
                    </a:p>
                    <a:p>
                      <a:pPr>
                        <a:lnSpc>
                          <a:spcPct val="107000"/>
                        </a:lnSpc>
                        <a:spcAft>
                          <a:spcPts val="800"/>
                        </a:spcAft>
                      </a:pPr>
                      <a:r>
                        <a:rPr lang="es-MX" sz="1000">
                          <a:effectLst/>
                        </a:rPr>
                        <a:t>De la línea de</a:t>
                      </a:r>
                    </a:p>
                    <a:p>
                      <a:pPr>
                        <a:lnSpc>
                          <a:spcPct val="107000"/>
                        </a:lnSpc>
                        <a:spcAft>
                          <a:spcPts val="800"/>
                        </a:spcAft>
                      </a:pPr>
                      <a:r>
                        <a:rPr lang="es-MX" sz="1000">
                          <a:effectLst/>
                        </a:rPr>
                        <a:t>Tiempo</a:t>
                      </a:r>
                      <a:endParaRPr lang="es-MX" sz="1000">
                        <a:effectLst/>
                        <a:latin typeface="Calibri" panose="020F0502020204030204" pitchFamily="34" charset="0"/>
                        <a:ea typeface="Calibri" panose="020F0502020204030204" pitchFamily="34" charset="0"/>
                        <a:cs typeface="Times New Roman" panose="02020603050405020304" pitchFamily="18" charset="0"/>
                      </a:endParaRPr>
                    </a:p>
                  </a:txBody>
                  <a:tcPr marL="19199" marR="19199" marT="0" marB="0"/>
                </a:tc>
                <a:tc>
                  <a:txBody>
                    <a:bodyPr/>
                    <a:lstStyle/>
                    <a:p>
                      <a:pPr>
                        <a:lnSpc>
                          <a:spcPct val="107000"/>
                        </a:lnSpc>
                        <a:spcAft>
                          <a:spcPts val="800"/>
                        </a:spcAft>
                      </a:pPr>
                      <a:r>
                        <a:rPr lang="es-MX" sz="1000">
                          <a:effectLst/>
                        </a:rPr>
                        <a:t>La selección de los colores y la</a:t>
                      </a:r>
                    </a:p>
                    <a:p>
                      <a:pPr>
                        <a:lnSpc>
                          <a:spcPct val="107000"/>
                        </a:lnSpc>
                        <a:spcAft>
                          <a:spcPts val="800"/>
                        </a:spcAft>
                      </a:pPr>
                      <a:r>
                        <a:rPr lang="es-MX" sz="1000">
                          <a:effectLst/>
                        </a:rPr>
                        <a:t>tipografía usada fueron atractivas y permiten una correcta visualización de la línea de tiempo.</a:t>
                      </a:r>
                      <a:endParaRPr lang="es-MX" sz="1000">
                        <a:effectLst/>
                        <a:latin typeface="Calibri" panose="020F0502020204030204" pitchFamily="34" charset="0"/>
                        <a:ea typeface="Calibri" panose="020F0502020204030204" pitchFamily="34" charset="0"/>
                        <a:cs typeface="Times New Roman" panose="02020603050405020304" pitchFamily="18" charset="0"/>
                      </a:endParaRPr>
                    </a:p>
                  </a:txBody>
                  <a:tcPr marL="19199" marR="19199" marT="0" marB="0"/>
                </a:tc>
                <a:tc>
                  <a:txBody>
                    <a:bodyPr/>
                    <a:lstStyle/>
                    <a:p>
                      <a:pPr>
                        <a:lnSpc>
                          <a:spcPct val="107000"/>
                        </a:lnSpc>
                        <a:spcAft>
                          <a:spcPts val="800"/>
                        </a:spcAft>
                      </a:pPr>
                      <a:r>
                        <a:rPr lang="es-MX" sz="1000">
                          <a:effectLst/>
                        </a:rPr>
                        <a:t>La selección de los colores y la</a:t>
                      </a:r>
                    </a:p>
                    <a:p>
                      <a:pPr>
                        <a:lnSpc>
                          <a:spcPct val="107000"/>
                        </a:lnSpc>
                        <a:spcAft>
                          <a:spcPts val="800"/>
                        </a:spcAft>
                      </a:pPr>
                      <a:r>
                        <a:rPr lang="es-MX" sz="1000">
                          <a:effectLst/>
                        </a:rPr>
                        <a:t>tipografía usada  permiten una correcta visualización de la línea de tiempo pero fueron poco atractivas.</a:t>
                      </a:r>
                      <a:endParaRPr lang="es-MX" sz="1000">
                        <a:effectLst/>
                        <a:latin typeface="Calibri" panose="020F0502020204030204" pitchFamily="34" charset="0"/>
                        <a:ea typeface="Calibri" panose="020F0502020204030204" pitchFamily="34" charset="0"/>
                        <a:cs typeface="Times New Roman" panose="02020603050405020304" pitchFamily="18" charset="0"/>
                      </a:endParaRPr>
                    </a:p>
                  </a:txBody>
                  <a:tcPr marL="19199" marR="19199" marT="0" marB="0"/>
                </a:tc>
                <a:tc>
                  <a:txBody>
                    <a:bodyPr/>
                    <a:lstStyle/>
                    <a:p>
                      <a:pPr>
                        <a:lnSpc>
                          <a:spcPct val="107000"/>
                        </a:lnSpc>
                        <a:spcAft>
                          <a:spcPts val="800"/>
                        </a:spcAft>
                      </a:pPr>
                      <a:r>
                        <a:rPr lang="es-MX" sz="1000">
                          <a:effectLst/>
                        </a:rPr>
                        <a:t>Los colores y la tipografía usada permiten una correcta visualización de la línea de tiempo.</a:t>
                      </a:r>
                      <a:endParaRPr lang="es-MX" sz="1000">
                        <a:effectLst/>
                        <a:latin typeface="Calibri" panose="020F0502020204030204" pitchFamily="34" charset="0"/>
                        <a:ea typeface="Calibri" panose="020F0502020204030204" pitchFamily="34" charset="0"/>
                        <a:cs typeface="Times New Roman" panose="02020603050405020304" pitchFamily="18" charset="0"/>
                      </a:endParaRPr>
                    </a:p>
                  </a:txBody>
                  <a:tcPr marL="19199" marR="19199" marT="0" marB="0"/>
                </a:tc>
                <a:tc>
                  <a:txBody>
                    <a:bodyPr/>
                    <a:lstStyle/>
                    <a:p>
                      <a:pPr>
                        <a:lnSpc>
                          <a:spcPct val="107000"/>
                        </a:lnSpc>
                        <a:spcAft>
                          <a:spcPts val="800"/>
                        </a:spcAft>
                      </a:pPr>
                      <a:r>
                        <a:rPr lang="es-MX" sz="1000">
                          <a:effectLst/>
                        </a:rPr>
                        <a:t>Los colores y la tipografía usada dificultan permiten una correcta visualización de la línea de tiempo.</a:t>
                      </a:r>
                      <a:endParaRPr lang="es-MX" sz="1000">
                        <a:effectLst/>
                        <a:latin typeface="Calibri" panose="020F0502020204030204" pitchFamily="34" charset="0"/>
                        <a:ea typeface="Calibri" panose="020F0502020204030204" pitchFamily="34" charset="0"/>
                        <a:cs typeface="Times New Roman" panose="02020603050405020304" pitchFamily="18" charset="0"/>
                      </a:endParaRPr>
                    </a:p>
                  </a:txBody>
                  <a:tcPr marL="19199" marR="19199" marT="0" marB="0"/>
                </a:tc>
                <a:tc>
                  <a:txBody>
                    <a:bodyPr/>
                    <a:lstStyle/>
                    <a:p>
                      <a:pPr>
                        <a:lnSpc>
                          <a:spcPct val="107000"/>
                        </a:lnSpc>
                        <a:spcAft>
                          <a:spcPts val="800"/>
                        </a:spcAft>
                      </a:pPr>
                      <a:r>
                        <a:rPr lang="es-MX" sz="1000">
                          <a:effectLst/>
                        </a:rPr>
                        <a:t>Los colores y la tipografía usada no permiten una correcta visualización de la línea de tiempo.</a:t>
                      </a:r>
                      <a:endParaRPr lang="es-MX" sz="1000">
                        <a:effectLst/>
                        <a:latin typeface="Calibri" panose="020F0502020204030204" pitchFamily="34" charset="0"/>
                        <a:ea typeface="Calibri" panose="020F0502020204030204" pitchFamily="34" charset="0"/>
                        <a:cs typeface="Times New Roman" panose="02020603050405020304" pitchFamily="18" charset="0"/>
                      </a:endParaRPr>
                    </a:p>
                  </a:txBody>
                  <a:tcPr marL="19199" marR="19199" marT="0" marB="0"/>
                </a:tc>
                <a:tc>
                  <a:txBody>
                    <a:bodyPr/>
                    <a:lstStyle/>
                    <a:p>
                      <a:pPr>
                        <a:lnSpc>
                          <a:spcPct val="107000"/>
                        </a:lnSpc>
                        <a:spcAft>
                          <a:spcPts val="800"/>
                        </a:spcAft>
                      </a:pPr>
                      <a:r>
                        <a:rPr lang="es-MX" sz="1000">
                          <a:effectLst/>
                        </a:rPr>
                        <a:t>Se abusó del uso de colores y tipografías.</a:t>
                      </a:r>
                      <a:endParaRPr lang="es-MX" sz="1000">
                        <a:effectLst/>
                        <a:latin typeface="Calibri" panose="020F0502020204030204" pitchFamily="34" charset="0"/>
                        <a:ea typeface="Calibri" panose="020F0502020204030204" pitchFamily="34" charset="0"/>
                        <a:cs typeface="Times New Roman" panose="02020603050405020304" pitchFamily="18" charset="0"/>
                      </a:endParaRPr>
                    </a:p>
                  </a:txBody>
                  <a:tcPr marL="19199" marR="19199" marT="0" marB="0"/>
                </a:tc>
                <a:extLst>
                  <a:ext uri="{0D108BD9-81ED-4DB2-BD59-A6C34878D82A}">
                    <a16:rowId xmlns:a16="http://schemas.microsoft.com/office/drawing/2014/main" val="3185183633"/>
                  </a:ext>
                </a:extLst>
              </a:tr>
              <a:tr h="108504">
                <a:tc>
                  <a:txBody>
                    <a:bodyPr/>
                    <a:lstStyle/>
                    <a:p>
                      <a:pPr>
                        <a:lnSpc>
                          <a:spcPct val="107000"/>
                        </a:lnSpc>
                        <a:spcAft>
                          <a:spcPts val="800"/>
                        </a:spcAft>
                      </a:pPr>
                      <a:r>
                        <a:rPr lang="es-MX" sz="1000">
                          <a:effectLst/>
                        </a:rPr>
                        <a:t>Ortografía y redacción.</a:t>
                      </a:r>
                      <a:endParaRPr lang="es-MX" sz="1000">
                        <a:effectLst/>
                        <a:latin typeface="Calibri" panose="020F0502020204030204" pitchFamily="34" charset="0"/>
                        <a:ea typeface="Calibri" panose="020F0502020204030204" pitchFamily="34" charset="0"/>
                        <a:cs typeface="Times New Roman" panose="02020603050405020304" pitchFamily="18" charset="0"/>
                      </a:endParaRPr>
                    </a:p>
                  </a:txBody>
                  <a:tcPr marL="19199" marR="19199" marT="0" marB="0"/>
                </a:tc>
                <a:tc>
                  <a:txBody>
                    <a:bodyPr/>
                    <a:lstStyle/>
                    <a:p>
                      <a:pPr>
                        <a:lnSpc>
                          <a:spcPct val="107000"/>
                        </a:lnSpc>
                        <a:spcAft>
                          <a:spcPts val="800"/>
                        </a:spcAft>
                      </a:pPr>
                      <a:r>
                        <a:rPr lang="es-MX" sz="1000">
                          <a:effectLst/>
                        </a:rPr>
                        <a:t>Sin errores</a:t>
                      </a:r>
                      <a:endParaRPr lang="es-MX" sz="1000">
                        <a:effectLst/>
                        <a:latin typeface="Calibri" panose="020F0502020204030204" pitchFamily="34" charset="0"/>
                        <a:ea typeface="Calibri" panose="020F0502020204030204" pitchFamily="34" charset="0"/>
                        <a:cs typeface="Times New Roman" panose="02020603050405020304" pitchFamily="18" charset="0"/>
                      </a:endParaRPr>
                    </a:p>
                  </a:txBody>
                  <a:tcPr marL="19199" marR="19199" marT="0" marB="0"/>
                </a:tc>
                <a:tc>
                  <a:txBody>
                    <a:bodyPr/>
                    <a:lstStyle/>
                    <a:p>
                      <a:pPr>
                        <a:lnSpc>
                          <a:spcPct val="107000"/>
                        </a:lnSpc>
                        <a:spcAft>
                          <a:spcPts val="800"/>
                        </a:spcAft>
                      </a:pPr>
                      <a:r>
                        <a:rPr lang="es-MX" sz="1000">
                          <a:effectLst/>
                        </a:rPr>
                        <a:t>1-2 errores</a:t>
                      </a:r>
                      <a:endParaRPr lang="es-MX" sz="1000">
                        <a:effectLst/>
                        <a:latin typeface="Calibri" panose="020F0502020204030204" pitchFamily="34" charset="0"/>
                        <a:ea typeface="Calibri" panose="020F0502020204030204" pitchFamily="34" charset="0"/>
                        <a:cs typeface="Times New Roman" panose="02020603050405020304" pitchFamily="18" charset="0"/>
                      </a:endParaRPr>
                    </a:p>
                  </a:txBody>
                  <a:tcPr marL="19199" marR="19199" marT="0" marB="0"/>
                </a:tc>
                <a:tc>
                  <a:txBody>
                    <a:bodyPr/>
                    <a:lstStyle/>
                    <a:p>
                      <a:pPr>
                        <a:lnSpc>
                          <a:spcPct val="107000"/>
                        </a:lnSpc>
                        <a:spcAft>
                          <a:spcPts val="800"/>
                        </a:spcAft>
                      </a:pPr>
                      <a:r>
                        <a:rPr lang="es-MX" sz="1000">
                          <a:effectLst/>
                        </a:rPr>
                        <a:t>3-4 errores</a:t>
                      </a:r>
                      <a:endParaRPr lang="es-MX" sz="1000">
                        <a:effectLst/>
                        <a:latin typeface="Calibri" panose="020F0502020204030204" pitchFamily="34" charset="0"/>
                        <a:ea typeface="Calibri" panose="020F0502020204030204" pitchFamily="34" charset="0"/>
                        <a:cs typeface="Times New Roman" panose="02020603050405020304" pitchFamily="18" charset="0"/>
                      </a:endParaRPr>
                    </a:p>
                  </a:txBody>
                  <a:tcPr marL="19199" marR="19199" marT="0" marB="0"/>
                </a:tc>
                <a:tc>
                  <a:txBody>
                    <a:bodyPr/>
                    <a:lstStyle/>
                    <a:p>
                      <a:pPr>
                        <a:lnSpc>
                          <a:spcPct val="107000"/>
                        </a:lnSpc>
                        <a:spcAft>
                          <a:spcPts val="800"/>
                        </a:spcAft>
                      </a:pPr>
                      <a:r>
                        <a:rPr lang="es-MX" sz="1000">
                          <a:effectLst/>
                        </a:rPr>
                        <a:t>5 errores</a:t>
                      </a:r>
                      <a:endParaRPr lang="es-MX" sz="1000">
                        <a:effectLst/>
                        <a:latin typeface="Calibri" panose="020F0502020204030204" pitchFamily="34" charset="0"/>
                        <a:ea typeface="Calibri" panose="020F0502020204030204" pitchFamily="34" charset="0"/>
                        <a:cs typeface="Times New Roman" panose="02020603050405020304" pitchFamily="18" charset="0"/>
                      </a:endParaRPr>
                    </a:p>
                  </a:txBody>
                  <a:tcPr marL="19199" marR="19199" marT="0" marB="0"/>
                </a:tc>
                <a:tc>
                  <a:txBody>
                    <a:bodyPr/>
                    <a:lstStyle/>
                    <a:p>
                      <a:pPr>
                        <a:lnSpc>
                          <a:spcPct val="107000"/>
                        </a:lnSpc>
                        <a:spcAft>
                          <a:spcPts val="800"/>
                        </a:spcAft>
                      </a:pPr>
                      <a:r>
                        <a:rPr lang="es-MX" sz="1000">
                          <a:effectLst/>
                        </a:rPr>
                        <a:t>6 errores</a:t>
                      </a:r>
                      <a:endParaRPr lang="es-MX" sz="1000">
                        <a:effectLst/>
                        <a:latin typeface="Calibri" panose="020F0502020204030204" pitchFamily="34" charset="0"/>
                        <a:ea typeface="Calibri" panose="020F0502020204030204" pitchFamily="34" charset="0"/>
                        <a:cs typeface="Times New Roman" panose="02020603050405020304" pitchFamily="18" charset="0"/>
                      </a:endParaRPr>
                    </a:p>
                  </a:txBody>
                  <a:tcPr marL="19199" marR="19199" marT="0" marB="0"/>
                </a:tc>
                <a:tc>
                  <a:txBody>
                    <a:bodyPr/>
                    <a:lstStyle/>
                    <a:p>
                      <a:pPr>
                        <a:lnSpc>
                          <a:spcPct val="107000"/>
                        </a:lnSpc>
                        <a:spcAft>
                          <a:spcPts val="800"/>
                        </a:spcAft>
                      </a:pPr>
                      <a:r>
                        <a:rPr lang="es-MX" sz="1000" dirty="0">
                          <a:effectLst/>
                        </a:rPr>
                        <a:t>7 o más errores</a:t>
                      </a:r>
                      <a:endParaRPr lang="es-MX"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19199" marR="19199" marT="0" marB="0"/>
                </a:tc>
                <a:extLst>
                  <a:ext uri="{0D108BD9-81ED-4DB2-BD59-A6C34878D82A}">
                    <a16:rowId xmlns:a16="http://schemas.microsoft.com/office/drawing/2014/main" val="3458104515"/>
                  </a:ext>
                </a:extLst>
              </a:tr>
            </a:tbl>
          </a:graphicData>
        </a:graphic>
      </p:graphicFrame>
    </p:spTree>
    <p:extLst>
      <p:ext uri="{BB962C8B-B14F-4D97-AF65-F5344CB8AC3E}">
        <p14:creationId xmlns:p14="http://schemas.microsoft.com/office/powerpoint/2010/main" val="4983215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colores | Fondos de colores, Ideas de fondos de pantalla, Fondos de  pantalla de iphone">
            <a:extLst>
              <a:ext uri="{FF2B5EF4-FFF2-40B4-BE49-F238E27FC236}">
                <a16:creationId xmlns:a16="http://schemas.microsoft.com/office/drawing/2014/main" id="{19617FF4-5B68-4E94-9A35-3383E9F3D30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4" name="Rectángulo 3">
            <a:extLst>
              <a:ext uri="{FF2B5EF4-FFF2-40B4-BE49-F238E27FC236}">
                <a16:creationId xmlns:a16="http://schemas.microsoft.com/office/drawing/2014/main" id="{47725560-261F-49E0-A908-E9ABFD850912}"/>
              </a:ext>
            </a:extLst>
          </p:cNvPr>
          <p:cNvSpPr/>
          <p:nvPr/>
        </p:nvSpPr>
        <p:spPr>
          <a:xfrm>
            <a:off x="1953101" y="1350570"/>
            <a:ext cx="8497840" cy="1323439"/>
          </a:xfrm>
          <a:prstGeom prst="rect">
            <a:avLst/>
          </a:prstGeom>
          <a:no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wrap="none" lIns="91440" tIns="45720" rIns="91440" bIns="45720">
            <a:spAutoFit/>
          </a:bodyPr>
          <a:lstStyle/>
          <a:p>
            <a:pPr algn="ctr"/>
            <a:r>
              <a:rPr lang="es-ES" sz="8000" b="1" cap="none" spc="0" dirty="0">
                <a:ln w="22225">
                  <a:solidFill>
                    <a:schemeClr val="accent2"/>
                  </a:solidFill>
                  <a:prstDash val="solid"/>
                </a:ln>
                <a:solidFill>
                  <a:schemeClr val="accent2"/>
                </a:solidFill>
                <a:effectLst/>
                <a:latin typeface="Century Gothic" panose="020B0502020202020204" pitchFamily="34" charset="0"/>
              </a:rPr>
              <a:t>Línea del tiempo</a:t>
            </a:r>
          </a:p>
        </p:txBody>
      </p:sp>
      <p:sp>
        <p:nvSpPr>
          <p:cNvPr id="9" name="CuadroTexto 8">
            <a:extLst>
              <a:ext uri="{FF2B5EF4-FFF2-40B4-BE49-F238E27FC236}">
                <a16:creationId xmlns:a16="http://schemas.microsoft.com/office/drawing/2014/main" id="{43F41795-B5F1-4F28-ACFC-8384A2E3AD80}"/>
              </a:ext>
            </a:extLst>
          </p:cNvPr>
          <p:cNvSpPr txBox="1"/>
          <p:nvPr/>
        </p:nvSpPr>
        <p:spPr>
          <a:xfrm>
            <a:off x="1930707" y="2959757"/>
            <a:ext cx="8330585" cy="1642566"/>
          </a:xfrm>
          <a:prstGeom prst="rect">
            <a:avLst/>
          </a:prstGeom>
          <a:noFill/>
        </p:spPr>
        <p:txBody>
          <a:bodyPr wrap="square">
            <a:spAutoFit/>
          </a:bodyPr>
          <a:lstStyle/>
          <a:p>
            <a:pPr marL="457200" algn="ctr">
              <a:lnSpc>
                <a:spcPct val="107000"/>
              </a:lnSpc>
            </a:pPr>
            <a:r>
              <a:rPr lang="es-MX" sz="2400" b="1" dirty="0">
                <a:solidFill>
                  <a:schemeClr val="accent2">
                    <a:lumMod val="75000"/>
                  </a:schemeClr>
                </a:solidFill>
                <a:latin typeface="Century Gothic" panose="020B0502020202020204" pitchFamily="34" charset="0"/>
                <a:ea typeface="Calibri" panose="020F0502020204030204" pitchFamily="34" charset="0"/>
                <a:cs typeface="Times New Roman" panose="02020603050405020304" pitchFamily="18" charset="0"/>
              </a:rPr>
              <a:t>C</a:t>
            </a:r>
            <a:r>
              <a:rPr lang="es-MX" sz="2400" b="1" dirty="0">
                <a:solidFill>
                  <a:schemeClr val="accent2">
                    <a:lumMod val="75000"/>
                  </a:schemeClr>
                </a:solidFill>
                <a:effectLst/>
                <a:latin typeface="Century Gothic" panose="020B0502020202020204" pitchFamily="34" charset="0"/>
                <a:ea typeface="Calibri" panose="020F0502020204030204" pitchFamily="34" charset="0"/>
                <a:cs typeface="Times New Roman" panose="02020603050405020304" pitchFamily="18" charset="0"/>
              </a:rPr>
              <a:t>ambios que se han experimentado en el sistema educativo del país con relación</a:t>
            </a:r>
            <a:endParaRPr lang="es-MX" sz="2000" b="1" dirty="0">
              <a:solidFill>
                <a:schemeClr val="accent2">
                  <a:lumMod val="7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p>
            <a:pPr marL="457200" algn="ctr">
              <a:lnSpc>
                <a:spcPct val="107000"/>
              </a:lnSpc>
              <a:spcAft>
                <a:spcPts val="800"/>
              </a:spcAft>
            </a:pPr>
            <a:r>
              <a:rPr lang="es-MX" sz="2400" b="1" dirty="0">
                <a:solidFill>
                  <a:schemeClr val="accent2">
                    <a:lumMod val="75000"/>
                  </a:schemeClr>
                </a:solidFill>
                <a:effectLst/>
                <a:latin typeface="Century Gothic" panose="020B0502020202020204" pitchFamily="34" charset="0"/>
                <a:ea typeface="Calibri" panose="020F0502020204030204" pitchFamily="34" charset="0"/>
                <a:cs typeface="Times New Roman" panose="02020603050405020304" pitchFamily="18" charset="0"/>
              </a:rPr>
              <a:t>al Artículo Tercero Constitucional y la Ley General de Educación.</a:t>
            </a:r>
            <a:endParaRPr lang="es-MX" sz="2000" b="1" dirty="0">
              <a:solidFill>
                <a:schemeClr val="accent2">
                  <a:lumMod val="75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5740634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uadroTexto 4">
            <a:extLst>
              <a:ext uri="{FF2B5EF4-FFF2-40B4-BE49-F238E27FC236}">
                <a16:creationId xmlns:a16="http://schemas.microsoft.com/office/drawing/2014/main" id="{5099F86B-C1A3-4EA4-BF02-7A5B3A5CD27B}"/>
              </a:ext>
            </a:extLst>
          </p:cNvPr>
          <p:cNvSpPr txBox="1"/>
          <p:nvPr/>
        </p:nvSpPr>
        <p:spPr>
          <a:xfrm>
            <a:off x="0" y="-8496"/>
            <a:ext cx="12192000" cy="6858000"/>
          </a:xfrm>
          <a:prstGeom prst="rect">
            <a:avLst/>
          </a:prstGeom>
          <a:solidFill>
            <a:schemeClr val="accent4">
              <a:lumMod val="60000"/>
              <a:lumOff val="40000"/>
            </a:schemeClr>
          </a:solidFill>
        </p:spPr>
        <p:txBody>
          <a:bodyPr wrap="square" rtlCol="0">
            <a:spAutoFit/>
          </a:bodyPr>
          <a:lstStyle/>
          <a:p>
            <a:endParaRPr lang="es-MX" dirty="0"/>
          </a:p>
        </p:txBody>
      </p:sp>
      <p:sp>
        <p:nvSpPr>
          <p:cNvPr id="11" name="Flecha: cheurón 10">
            <a:extLst>
              <a:ext uri="{FF2B5EF4-FFF2-40B4-BE49-F238E27FC236}">
                <a16:creationId xmlns:a16="http://schemas.microsoft.com/office/drawing/2014/main" id="{F0AACCB6-C938-4E30-ACE8-070A6BA9D8AF}"/>
              </a:ext>
            </a:extLst>
          </p:cNvPr>
          <p:cNvSpPr/>
          <p:nvPr/>
        </p:nvSpPr>
        <p:spPr>
          <a:xfrm rot="5400000">
            <a:off x="4045220" y="3545650"/>
            <a:ext cx="3564834" cy="2809461"/>
          </a:xfrm>
          <a:prstGeom prst="chevron">
            <a:avLst/>
          </a:prstGeom>
          <a:solidFill>
            <a:srgbClr val="00B0F0"/>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b="1" dirty="0">
              <a:solidFill>
                <a:schemeClr val="tx1"/>
              </a:solidFill>
              <a:latin typeface="Century Gothic" panose="020B0502020202020204" pitchFamily="34" charset="0"/>
            </a:endParaRPr>
          </a:p>
        </p:txBody>
      </p:sp>
      <p:sp>
        <p:nvSpPr>
          <p:cNvPr id="12" name="CuadroTexto 11">
            <a:extLst>
              <a:ext uri="{FF2B5EF4-FFF2-40B4-BE49-F238E27FC236}">
                <a16:creationId xmlns:a16="http://schemas.microsoft.com/office/drawing/2014/main" id="{EE95E246-0BE3-49FF-A37D-4103E1F413B6}"/>
              </a:ext>
            </a:extLst>
          </p:cNvPr>
          <p:cNvSpPr txBox="1"/>
          <p:nvPr/>
        </p:nvSpPr>
        <p:spPr>
          <a:xfrm>
            <a:off x="500682" y="457464"/>
            <a:ext cx="3790121" cy="584775"/>
          </a:xfrm>
          <a:prstGeom prst="rect">
            <a:avLst/>
          </a:prstGeom>
          <a:noFill/>
        </p:spPr>
        <p:txBody>
          <a:bodyPr wrap="square" rtlCol="0">
            <a:spAutoFit/>
          </a:bodyPr>
          <a:lstStyle/>
          <a:p>
            <a:pPr marL="285750" indent="-285750" algn="just">
              <a:buFont typeface="Wingdings" panose="05000000000000000000" pitchFamily="2" charset="2"/>
              <a:buChar char="v"/>
            </a:pPr>
            <a:r>
              <a:rPr lang="es-ES" sz="1600" dirty="0">
                <a:latin typeface="Century Gothic" panose="020B0502020202020204" pitchFamily="34" charset="0"/>
                <a:ea typeface="Calibri" panose="020F0502020204030204" pitchFamily="34" charset="0"/>
                <a:cs typeface="Times New Roman" panose="02020603050405020304" pitchFamily="18" charset="0"/>
              </a:rPr>
              <a:t>F</a:t>
            </a:r>
            <a:r>
              <a:rPr lang="es-ES" sz="1600" dirty="0">
                <a:effectLst/>
                <a:latin typeface="Century Gothic" panose="020B0502020202020204" pitchFamily="34" charset="0"/>
                <a:ea typeface="Calibri" panose="020F0502020204030204" pitchFamily="34" charset="0"/>
                <a:cs typeface="Times New Roman" panose="02020603050405020304" pitchFamily="18" charset="0"/>
              </a:rPr>
              <a:t>ue el triunfo de liberales sobre los conservadores</a:t>
            </a:r>
            <a:endParaRPr lang="es-MX" sz="1600" dirty="0">
              <a:latin typeface="Century Gothic" panose="020B0502020202020204" pitchFamily="34" charset="0"/>
            </a:endParaRPr>
          </a:p>
        </p:txBody>
      </p:sp>
      <p:sp>
        <p:nvSpPr>
          <p:cNvPr id="14" name="CuadroTexto 13">
            <a:extLst>
              <a:ext uri="{FF2B5EF4-FFF2-40B4-BE49-F238E27FC236}">
                <a16:creationId xmlns:a16="http://schemas.microsoft.com/office/drawing/2014/main" id="{0A1B9684-DC3B-4210-806A-BEAC166F7BCD}"/>
              </a:ext>
            </a:extLst>
          </p:cNvPr>
          <p:cNvSpPr txBox="1"/>
          <p:nvPr/>
        </p:nvSpPr>
        <p:spPr>
          <a:xfrm>
            <a:off x="386253" y="1170394"/>
            <a:ext cx="3790121" cy="584775"/>
          </a:xfrm>
          <a:prstGeom prst="rect">
            <a:avLst/>
          </a:prstGeom>
          <a:noFill/>
        </p:spPr>
        <p:txBody>
          <a:bodyPr wrap="square" rtlCol="0">
            <a:spAutoFit/>
          </a:bodyPr>
          <a:lstStyle/>
          <a:p>
            <a:pPr marL="285750" indent="-285750" algn="just">
              <a:buFont typeface="Wingdings" panose="05000000000000000000" pitchFamily="2" charset="2"/>
              <a:buChar char="v"/>
            </a:pPr>
            <a:r>
              <a:rPr lang="es-MX" sz="1600" dirty="0">
                <a:latin typeface="Century Gothic" panose="020B0502020202020204" pitchFamily="34" charset="0"/>
              </a:rPr>
              <a:t>La educación se hizo libre, no fue laica</a:t>
            </a:r>
          </a:p>
        </p:txBody>
      </p:sp>
      <p:sp>
        <p:nvSpPr>
          <p:cNvPr id="15" name="CuadroTexto 14">
            <a:extLst>
              <a:ext uri="{FF2B5EF4-FFF2-40B4-BE49-F238E27FC236}">
                <a16:creationId xmlns:a16="http://schemas.microsoft.com/office/drawing/2014/main" id="{C6114318-E4E9-4C45-A014-C1645E99DE14}"/>
              </a:ext>
            </a:extLst>
          </p:cNvPr>
          <p:cNvSpPr txBox="1"/>
          <p:nvPr/>
        </p:nvSpPr>
        <p:spPr>
          <a:xfrm>
            <a:off x="4810535" y="4758225"/>
            <a:ext cx="2034206" cy="1200329"/>
          </a:xfrm>
          <a:prstGeom prst="rect">
            <a:avLst/>
          </a:prstGeom>
          <a:noFill/>
          <a:ln>
            <a:noFill/>
          </a:ln>
        </p:spPr>
        <p:txBody>
          <a:bodyPr wrap="square" rtlCol="0">
            <a:spAutoFit/>
          </a:bodyPr>
          <a:lstStyle/>
          <a:p>
            <a:pPr algn="ctr"/>
            <a:r>
              <a:rPr lang="es-MX" sz="4400" b="1" dirty="0">
                <a:latin typeface="Century Gothic" panose="020B0502020202020204" pitchFamily="34" charset="0"/>
              </a:rPr>
              <a:t>1917</a:t>
            </a:r>
          </a:p>
          <a:p>
            <a:pPr algn="ctr"/>
            <a:r>
              <a:rPr lang="es-MX" sz="1400" b="1" dirty="0">
                <a:latin typeface="Century Gothic" panose="020B0502020202020204" pitchFamily="34" charset="0"/>
              </a:rPr>
              <a:t>VENUSTIANO CARRANZA</a:t>
            </a:r>
          </a:p>
        </p:txBody>
      </p:sp>
      <p:sp>
        <p:nvSpPr>
          <p:cNvPr id="17" name="CuadroTexto 16">
            <a:extLst>
              <a:ext uri="{FF2B5EF4-FFF2-40B4-BE49-F238E27FC236}">
                <a16:creationId xmlns:a16="http://schemas.microsoft.com/office/drawing/2014/main" id="{62F3D2AF-7698-49DE-A6D7-A50F631C6EB5}"/>
              </a:ext>
            </a:extLst>
          </p:cNvPr>
          <p:cNvSpPr txBox="1"/>
          <p:nvPr/>
        </p:nvSpPr>
        <p:spPr>
          <a:xfrm>
            <a:off x="1057686" y="3856274"/>
            <a:ext cx="6096000" cy="338554"/>
          </a:xfrm>
          <a:prstGeom prst="rect">
            <a:avLst/>
          </a:prstGeom>
          <a:noFill/>
        </p:spPr>
        <p:txBody>
          <a:bodyPr wrap="square">
            <a:spAutoFit/>
          </a:bodyPr>
          <a:lstStyle/>
          <a:p>
            <a:pPr marL="285750" indent="-285750">
              <a:buFont typeface="Wingdings" panose="05000000000000000000" pitchFamily="2" charset="2"/>
              <a:buChar char="v"/>
            </a:pPr>
            <a:r>
              <a:rPr lang="es-ES" sz="1600" dirty="0">
                <a:effectLst/>
                <a:latin typeface="Century Gothic" panose="020B0502020202020204" pitchFamily="34" charset="0"/>
                <a:ea typeface="Calibri" panose="020F0502020204030204" pitchFamily="34" charset="0"/>
                <a:cs typeface="Times New Roman" panose="02020603050405020304" pitchFamily="18" charset="0"/>
              </a:rPr>
              <a:t>Libertad de enseñanza</a:t>
            </a:r>
            <a:endParaRPr lang="es-MX" sz="1600" dirty="0">
              <a:latin typeface="Century Gothic" panose="020B0502020202020204" pitchFamily="34" charset="0"/>
            </a:endParaRPr>
          </a:p>
        </p:txBody>
      </p:sp>
      <p:sp>
        <p:nvSpPr>
          <p:cNvPr id="19" name="CuadroTexto 18">
            <a:extLst>
              <a:ext uri="{FF2B5EF4-FFF2-40B4-BE49-F238E27FC236}">
                <a16:creationId xmlns:a16="http://schemas.microsoft.com/office/drawing/2014/main" id="{C1A9DE7B-CF13-442B-84CA-7CB3E3B3E531}"/>
              </a:ext>
            </a:extLst>
          </p:cNvPr>
          <p:cNvSpPr txBox="1"/>
          <p:nvPr/>
        </p:nvSpPr>
        <p:spPr>
          <a:xfrm>
            <a:off x="754461" y="4465838"/>
            <a:ext cx="3811250" cy="584775"/>
          </a:xfrm>
          <a:prstGeom prst="rect">
            <a:avLst/>
          </a:prstGeom>
          <a:noFill/>
        </p:spPr>
        <p:txBody>
          <a:bodyPr wrap="square">
            <a:spAutoFit/>
          </a:bodyPr>
          <a:lstStyle/>
          <a:p>
            <a:pPr marL="285750" indent="-285750">
              <a:buFont typeface="Wingdings" panose="05000000000000000000" pitchFamily="2" charset="2"/>
              <a:buChar char="v"/>
            </a:pPr>
            <a:r>
              <a:rPr lang="es-ES" sz="1600" dirty="0">
                <a:latin typeface="Century Gothic" panose="020B0502020202020204" pitchFamily="34" charset="0"/>
                <a:ea typeface="Calibri" panose="020F0502020204030204" pitchFamily="34" charset="0"/>
                <a:cs typeface="Times New Roman" panose="02020603050405020304" pitchFamily="18" charset="0"/>
              </a:rPr>
              <a:t>E</a:t>
            </a:r>
            <a:r>
              <a:rPr lang="es-ES" sz="1600" dirty="0">
                <a:effectLst/>
                <a:latin typeface="Century Gothic" panose="020B0502020202020204" pitchFamily="34" charset="0"/>
                <a:ea typeface="Calibri" panose="020F0502020204030204" pitchFamily="34" charset="0"/>
                <a:cs typeface="Times New Roman" panose="02020603050405020304" pitchFamily="18" charset="0"/>
              </a:rPr>
              <a:t>ducación primaria publica y obligatoria</a:t>
            </a:r>
            <a:endParaRPr lang="es-MX" sz="1600" dirty="0">
              <a:latin typeface="Century Gothic" panose="020B0502020202020204" pitchFamily="34" charset="0"/>
            </a:endParaRPr>
          </a:p>
        </p:txBody>
      </p:sp>
      <p:sp>
        <p:nvSpPr>
          <p:cNvPr id="21" name="CuadroTexto 20">
            <a:extLst>
              <a:ext uri="{FF2B5EF4-FFF2-40B4-BE49-F238E27FC236}">
                <a16:creationId xmlns:a16="http://schemas.microsoft.com/office/drawing/2014/main" id="{9A358632-B259-4DC8-9DC9-CC1D7835777E}"/>
              </a:ext>
            </a:extLst>
          </p:cNvPr>
          <p:cNvSpPr txBox="1"/>
          <p:nvPr/>
        </p:nvSpPr>
        <p:spPr>
          <a:xfrm>
            <a:off x="7348320" y="3687323"/>
            <a:ext cx="4714454" cy="584775"/>
          </a:xfrm>
          <a:prstGeom prst="rect">
            <a:avLst/>
          </a:prstGeom>
          <a:noFill/>
        </p:spPr>
        <p:txBody>
          <a:bodyPr wrap="square">
            <a:spAutoFit/>
          </a:bodyPr>
          <a:lstStyle/>
          <a:p>
            <a:pPr marL="285750" indent="-285750">
              <a:buFont typeface="Wingdings" panose="05000000000000000000" pitchFamily="2" charset="2"/>
              <a:buChar char="v"/>
            </a:pPr>
            <a:r>
              <a:rPr lang="es-ES" sz="1600" dirty="0">
                <a:latin typeface="Century Gothic" panose="020B0502020202020204" pitchFamily="34" charset="0"/>
                <a:ea typeface="Calibri" panose="020F0502020204030204" pitchFamily="34" charset="0"/>
                <a:cs typeface="Times New Roman" panose="02020603050405020304" pitchFamily="18" charset="0"/>
              </a:rPr>
              <a:t>L</a:t>
            </a:r>
            <a:r>
              <a:rPr lang="es-ES" sz="1600" dirty="0">
                <a:effectLst/>
                <a:latin typeface="Century Gothic" panose="020B0502020202020204" pitchFamily="34" charset="0"/>
                <a:ea typeface="Calibri" panose="020F0502020204030204" pitchFamily="34" charset="0"/>
                <a:cs typeface="Times New Roman" panose="02020603050405020304" pitchFamily="18" charset="0"/>
              </a:rPr>
              <a:t>a educación </a:t>
            </a:r>
            <a:r>
              <a:rPr lang="es-ES" sz="1600" dirty="0">
                <a:latin typeface="Century Gothic" panose="020B0502020202020204" pitchFamily="34" charset="0"/>
                <a:ea typeface="Calibri" panose="020F0502020204030204" pitchFamily="34" charset="0"/>
                <a:cs typeface="Times New Roman" panose="02020603050405020304" pitchFamily="18" charset="0"/>
              </a:rPr>
              <a:t>se vuelve </a:t>
            </a:r>
            <a:r>
              <a:rPr lang="es-ES" sz="1600" dirty="0">
                <a:effectLst/>
                <a:latin typeface="Century Gothic" panose="020B0502020202020204" pitchFamily="34" charset="0"/>
                <a:ea typeface="Calibri" panose="020F0502020204030204" pitchFamily="34" charset="0"/>
                <a:cs typeface="Times New Roman" panose="02020603050405020304" pitchFamily="18" charset="0"/>
              </a:rPr>
              <a:t>laica, gratuita y obligatoria</a:t>
            </a:r>
            <a:endParaRPr lang="es-MX" sz="1600" dirty="0">
              <a:latin typeface="Century Gothic" panose="020B0502020202020204" pitchFamily="34" charset="0"/>
            </a:endParaRPr>
          </a:p>
        </p:txBody>
      </p:sp>
      <p:sp>
        <p:nvSpPr>
          <p:cNvPr id="22" name="CuadroTexto 21">
            <a:extLst>
              <a:ext uri="{FF2B5EF4-FFF2-40B4-BE49-F238E27FC236}">
                <a16:creationId xmlns:a16="http://schemas.microsoft.com/office/drawing/2014/main" id="{3E7A45A0-3FFB-4918-9F8D-9EDDDC9553A6}"/>
              </a:ext>
            </a:extLst>
          </p:cNvPr>
          <p:cNvSpPr txBox="1"/>
          <p:nvPr/>
        </p:nvSpPr>
        <p:spPr>
          <a:xfrm>
            <a:off x="7768739" y="713923"/>
            <a:ext cx="3790121" cy="1077218"/>
          </a:xfrm>
          <a:prstGeom prst="rect">
            <a:avLst/>
          </a:prstGeom>
          <a:noFill/>
        </p:spPr>
        <p:txBody>
          <a:bodyPr wrap="square" rtlCol="0">
            <a:spAutoFit/>
          </a:bodyPr>
          <a:lstStyle/>
          <a:p>
            <a:pPr marL="285750" indent="-285750" algn="just">
              <a:buFont typeface="Wingdings" panose="05000000000000000000" pitchFamily="2" charset="2"/>
              <a:buChar char="v"/>
            </a:pPr>
            <a:r>
              <a:rPr lang="es-MX" sz="1600" dirty="0">
                <a:latin typeface="Century Gothic" panose="020B0502020202020204" pitchFamily="34" charset="0"/>
              </a:rPr>
              <a:t>Fue una constitución de ideología liberal, se estableció la libertad de expresión, asamblea y de portar armas.</a:t>
            </a:r>
          </a:p>
        </p:txBody>
      </p:sp>
      <p:sp>
        <p:nvSpPr>
          <p:cNvPr id="23" name="Flecha: pentágono 22">
            <a:extLst>
              <a:ext uri="{FF2B5EF4-FFF2-40B4-BE49-F238E27FC236}">
                <a16:creationId xmlns:a16="http://schemas.microsoft.com/office/drawing/2014/main" id="{7B4C5A14-A167-480A-AEFB-9D929A32ED1B}"/>
              </a:ext>
            </a:extLst>
          </p:cNvPr>
          <p:cNvSpPr/>
          <p:nvPr/>
        </p:nvSpPr>
        <p:spPr>
          <a:xfrm rot="5400000">
            <a:off x="3919212" y="1050000"/>
            <a:ext cx="3790121" cy="2642659"/>
          </a:xfrm>
          <a:prstGeom prst="homePlate">
            <a:avLst/>
          </a:prstGeom>
          <a:solidFill>
            <a:srgbClr val="C00000"/>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 name="CuadroTexto 9">
            <a:extLst>
              <a:ext uri="{FF2B5EF4-FFF2-40B4-BE49-F238E27FC236}">
                <a16:creationId xmlns:a16="http://schemas.microsoft.com/office/drawing/2014/main" id="{3939A4A4-BC5F-4CC7-AAC0-7151B2FFBBCF}"/>
              </a:ext>
            </a:extLst>
          </p:cNvPr>
          <p:cNvSpPr txBox="1"/>
          <p:nvPr/>
        </p:nvSpPr>
        <p:spPr>
          <a:xfrm>
            <a:off x="4737380" y="1262934"/>
            <a:ext cx="2034206" cy="1200329"/>
          </a:xfrm>
          <a:prstGeom prst="rect">
            <a:avLst/>
          </a:prstGeom>
          <a:noFill/>
          <a:ln>
            <a:noFill/>
          </a:ln>
        </p:spPr>
        <p:txBody>
          <a:bodyPr wrap="square" rtlCol="0">
            <a:spAutoFit/>
          </a:bodyPr>
          <a:lstStyle/>
          <a:p>
            <a:pPr algn="ctr"/>
            <a:r>
              <a:rPr lang="es-MX" sz="4400" b="1" dirty="0">
                <a:latin typeface="Century Gothic" panose="020B0502020202020204" pitchFamily="34" charset="0"/>
              </a:rPr>
              <a:t>1857</a:t>
            </a:r>
          </a:p>
          <a:p>
            <a:pPr algn="ctr"/>
            <a:r>
              <a:rPr lang="es-MX" sz="1400" b="1" dirty="0">
                <a:latin typeface="Century Gothic" panose="020B0502020202020204" pitchFamily="34" charset="0"/>
              </a:rPr>
              <a:t>IGNACIO COMONFORT</a:t>
            </a:r>
          </a:p>
        </p:txBody>
      </p:sp>
      <p:sp>
        <p:nvSpPr>
          <p:cNvPr id="24" name="CuadroTexto 23">
            <a:extLst>
              <a:ext uri="{FF2B5EF4-FFF2-40B4-BE49-F238E27FC236}">
                <a16:creationId xmlns:a16="http://schemas.microsoft.com/office/drawing/2014/main" id="{DB2C5E4F-B7FF-489B-991B-B83F440D45E2}"/>
              </a:ext>
            </a:extLst>
          </p:cNvPr>
          <p:cNvSpPr txBox="1"/>
          <p:nvPr/>
        </p:nvSpPr>
        <p:spPr>
          <a:xfrm>
            <a:off x="7542953" y="1866036"/>
            <a:ext cx="4325187" cy="830997"/>
          </a:xfrm>
          <a:prstGeom prst="rect">
            <a:avLst/>
          </a:prstGeom>
          <a:noFill/>
        </p:spPr>
        <p:txBody>
          <a:bodyPr wrap="square">
            <a:spAutoFit/>
          </a:bodyPr>
          <a:lstStyle/>
          <a:p>
            <a:pPr marL="285750" indent="-285750">
              <a:buFont typeface="Wingdings" panose="05000000000000000000" pitchFamily="2" charset="2"/>
              <a:buChar char="v"/>
            </a:pPr>
            <a:r>
              <a:rPr lang="es-ES" sz="1600" dirty="0">
                <a:latin typeface="Century Gothic" panose="020B0502020202020204" pitchFamily="34" charset="0"/>
                <a:ea typeface="Calibri" panose="020F0502020204030204" pitchFamily="34" charset="0"/>
                <a:cs typeface="Times New Roman" panose="02020603050405020304" pitchFamily="18" charset="0"/>
              </a:rPr>
              <a:t>Se vive una crisis financiera con origen en E.U que se convirtió en la primera crisis económica a nivel mundial</a:t>
            </a:r>
            <a:endParaRPr lang="es-MX" sz="1400" dirty="0">
              <a:latin typeface="Century Gothic" panose="020B0502020202020204" pitchFamily="34" charset="0"/>
            </a:endParaRPr>
          </a:p>
        </p:txBody>
      </p:sp>
      <p:pic>
        <p:nvPicPr>
          <p:cNvPr id="4098" name="Picture 2" descr="Diez cuestiones en torno a la ideología económica del liberalismo | El  Municipio">
            <a:extLst>
              <a:ext uri="{FF2B5EF4-FFF2-40B4-BE49-F238E27FC236}">
                <a16:creationId xmlns:a16="http://schemas.microsoft.com/office/drawing/2014/main" id="{4BB31B67-2268-4BB8-B8A7-8F5D2740B37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058678" y="4179765"/>
            <a:ext cx="2809462" cy="2493398"/>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sp>
        <p:nvSpPr>
          <p:cNvPr id="26" name="CuadroTexto 25">
            <a:extLst>
              <a:ext uri="{FF2B5EF4-FFF2-40B4-BE49-F238E27FC236}">
                <a16:creationId xmlns:a16="http://schemas.microsoft.com/office/drawing/2014/main" id="{17F1C6D3-24A9-493B-A2EF-EADCF0C7956D}"/>
              </a:ext>
            </a:extLst>
          </p:cNvPr>
          <p:cNvSpPr txBox="1"/>
          <p:nvPr/>
        </p:nvSpPr>
        <p:spPr>
          <a:xfrm>
            <a:off x="210547" y="1701047"/>
            <a:ext cx="4141532" cy="1569660"/>
          </a:xfrm>
          <a:prstGeom prst="rect">
            <a:avLst/>
          </a:prstGeom>
          <a:noFill/>
        </p:spPr>
        <p:txBody>
          <a:bodyPr wrap="square" rtlCol="0">
            <a:spAutoFit/>
          </a:bodyPr>
          <a:lstStyle/>
          <a:p>
            <a:pPr marL="285750" indent="-285750" algn="just">
              <a:buFont typeface="Wingdings" panose="05000000000000000000" pitchFamily="2" charset="2"/>
              <a:buChar char="v"/>
            </a:pPr>
            <a:r>
              <a:rPr lang="es-ES" sz="1600" dirty="0">
                <a:latin typeface="Century Gothic" panose="020B0502020202020204" pitchFamily="34" charset="0"/>
                <a:ea typeface="Calibri" panose="020F0502020204030204" pitchFamily="34" charset="0"/>
                <a:cs typeface="Times New Roman" panose="02020603050405020304" pitchFamily="18" charset="0"/>
              </a:rPr>
              <a:t>Al redactarse la constitución de 1857, se discutieron problemas sociales y económicos en el cual se plasmo un proyecto económico el cual ayudara a que la economía de México se disparara a gran medida.</a:t>
            </a:r>
            <a:endParaRPr lang="es-MX" sz="1600" dirty="0">
              <a:latin typeface="Century Gothic" panose="020B0502020202020204" pitchFamily="34" charset="0"/>
            </a:endParaRPr>
          </a:p>
        </p:txBody>
      </p:sp>
      <p:sp>
        <p:nvSpPr>
          <p:cNvPr id="27" name="CuadroTexto 26">
            <a:extLst>
              <a:ext uri="{FF2B5EF4-FFF2-40B4-BE49-F238E27FC236}">
                <a16:creationId xmlns:a16="http://schemas.microsoft.com/office/drawing/2014/main" id="{FBDB5926-CE84-4FC9-B30E-03680F028903}"/>
              </a:ext>
            </a:extLst>
          </p:cNvPr>
          <p:cNvSpPr txBox="1"/>
          <p:nvPr/>
        </p:nvSpPr>
        <p:spPr>
          <a:xfrm>
            <a:off x="387408" y="5216704"/>
            <a:ext cx="4056074" cy="1077218"/>
          </a:xfrm>
          <a:prstGeom prst="rect">
            <a:avLst/>
          </a:prstGeom>
          <a:noFill/>
        </p:spPr>
        <p:txBody>
          <a:bodyPr wrap="square">
            <a:spAutoFit/>
          </a:bodyPr>
          <a:lstStyle/>
          <a:p>
            <a:pPr marL="285750" indent="-285750">
              <a:buFont typeface="Wingdings" panose="05000000000000000000" pitchFamily="2" charset="2"/>
              <a:buChar char="v"/>
            </a:pPr>
            <a:r>
              <a:rPr lang="es-ES" sz="1600" dirty="0">
                <a:latin typeface="Century Gothic" panose="020B0502020202020204" pitchFamily="34" charset="0"/>
                <a:ea typeface="Calibri" panose="020F0502020204030204" pitchFamily="34" charset="0"/>
                <a:cs typeface="Times New Roman" panose="02020603050405020304" pitchFamily="18" charset="0"/>
              </a:rPr>
              <a:t>Era una economía predominantemente capitalista, aunque no estable, su regiones se desarrollaron en forma desigual </a:t>
            </a:r>
            <a:endParaRPr lang="es-MX" sz="1600" dirty="0">
              <a:latin typeface="Century Gothic" panose="020B0502020202020204" pitchFamily="34" charset="0"/>
            </a:endParaRPr>
          </a:p>
        </p:txBody>
      </p:sp>
    </p:spTree>
    <p:extLst>
      <p:ext uri="{BB962C8B-B14F-4D97-AF65-F5344CB8AC3E}">
        <p14:creationId xmlns:p14="http://schemas.microsoft.com/office/powerpoint/2010/main" val="27409687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AE5DDBA1-3B4D-40E6-9B5D-95FEDBFEE782}"/>
              </a:ext>
            </a:extLst>
          </p:cNvPr>
          <p:cNvSpPr txBox="1"/>
          <p:nvPr/>
        </p:nvSpPr>
        <p:spPr>
          <a:xfrm>
            <a:off x="0" y="-8496"/>
            <a:ext cx="12192000" cy="6858000"/>
          </a:xfrm>
          <a:prstGeom prst="rect">
            <a:avLst/>
          </a:prstGeom>
          <a:solidFill>
            <a:schemeClr val="accent4">
              <a:lumMod val="60000"/>
              <a:lumOff val="40000"/>
            </a:schemeClr>
          </a:solidFill>
        </p:spPr>
        <p:txBody>
          <a:bodyPr wrap="square" rtlCol="0">
            <a:spAutoFit/>
          </a:bodyPr>
          <a:lstStyle/>
          <a:p>
            <a:endParaRPr lang="es-MX" dirty="0"/>
          </a:p>
        </p:txBody>
      </p:sp>
      <p:sp>
        <p:nvSpPr>
          <p:cNvPr id="3" name="Flecha: cheurón 2">
            <a:extLst>
              <a:ext uri="{FF2B5EF4-FFF2-40B4-BE49-F238E27FC236}">
                <a16:creationId xmlns:a16="http://schemas.microsoft.com/office/drawing/2014/main" id="{4FD68F2A-A590-4DA1-86E2-109F082687A1}"/>
              </a:ext>
            </a:extLst>
          </p:cNvPr>
          <p:cNvSpPr/>
          <p:nvPr/>
        </p:nvSpPr>
        <p:spPr>
          <a:xfrm rot="5400000">
            <a:off x="4084978" y="603409"/>
            <a:ext cx="3564834" cy="2809461"/>
          </a:xfrm>
          <a:prstGeom prst="chevron">
            <a:avLst/>
          </a:prstGeom>
          <a:solidFill>
            <a:schemeClr val="accent6">
              <a:lumMod val="75000"/>
            </a:schemeClr>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b="1" dirty="0">
              <a:solidFill>
                <a:schemeClr val="tx1"/>
              </a:solidFill>
              <a:latin typeface="Century Gothic" panose="020B0502020202020204" pitchFamily="34" charset="0"/>
            </a:endParaRPr>
          </a:p>
        </p:txBody>
      </p:sp>
      <p:sp>
        <p:nvSpPr>
          <p:cNvPr id="4" name="CuadroTexto 3">
            <a:extLst>
              <a:ext uri="{FF2B5EF4-FFF2-40B4-BE49-F238E27FC236}">
                <a16:creationId xmlns:a16="http://schemas.microsoft.com/office/drawing/2014/main" id="{E09B83E3-FF01-444B-B308-D10140A2CBD5}"/>
              </a:ext>
            </a:extLst>
          </p:cNvPr>
          <p:cNvSpPr txBox="1"/>
          <p:nvPr/>
        </p:nvSpPr>
        <p:spPr>
          <a:xfrm>
            <a:off x="4888395" y="1679655"/>
            <a:ext cx="2034206" cy="984885"/>
          </a:xfrm>
          <a:prstGeom prst="rect">
            <a:avLst/>
          </a:prstGeom>
          <a:noFill/>
          <a:ln>
            <a:noFill/>
          </a:ln>
        </p:spPr>
        <p:txBody>
          <a:bodyPr wrap="square" rtlCol="0">
            <a:spAutoFit/>
          </a:bodyPr>
          <a:lstStyle/>
          <a:p>
            <a:pPr algn="ctr"/>
            <a:r>
              <a:rPr lang="es-MX" sz="4400" b="1" dirty="0">
                <a:latin typeface="Century Gothic" panose="020B0502020202020204" pitchFamily="34" charset="0"/>
              </a:rPr>
              <a:t>1934</a:t>
            </a:r>
          </a:p>
          <a:p>
            <a:pPr algn="ctr"/>
            <a:r>
              <a:rPr lang="es-MX" sz="1400" b="1" dirty="0">
                <a:latin typeface="Century Gothic" panose="020B0502020202020204" pitchFamily="34" charset="0"/>
              </a:rPr>
              <a:t>LÁZARO CÁRDENAS</a:t>
            </a:r>
          </a:p>
        </p:txBody>
      </p:sp>
      <p:sp>
        <p:nvSpPr>
          <p:cNvPr id="5" name="CuadroTexto 4">
            <a:extLst>
              <a:ext uri="{FF2B5EF4-FFF2-40B4-BE49-F238E27FC236}">
                <a16:creationId xmlns:a16="http://schemas.microsoft.com/office/drawing/2014/main" id="{25ACA1C7-CDAA-4F33-99E9-4DB053BBB335}"/>
              </a:ext>
            </a:extLst>
          </p:cNvPr>
          <p:cNvSpPr txBox="1"/>
          <p:nvPr/>
        </p:nvSpPr>
        <p:spPr>
          <a:xfrm>
            <a:off x="92765" y="225722"/>
            <a:ext cx="4161182" cy="830997"/>
          </a:xfrm>
          <a:prstGeom prst="rect">
            <a:avLst/>
          </a:prstGeom>
          <a:noFill/>
        </p:spPr>
        <p:txBody>
          <a:bodyPr wrap="square" rtlCol="0">
            <a:spAutoFit/>
          </a:bodyPr>
          <a:lstStyle/>
          <a:p>
            <a:pPr marL="285750" indent="-285750" algn="just">
              <a:buFont typeface="Wingdings" panose="05000000000000000000" pitchFamily="2" charset="2"/>
              <a:buChar char="v"/>
            </a:pPr>
            <a:r>
              <a:rPr lang="es-MX" sz="1600" dirty="0">
                <a:latin typeface="Century Gothic" panose="020B0502020202020204" pitchFamily="34" charset="0"/>
              </a:rPr>
              <a:t>La educación que imparte el estado será socialista y libre de toda doctrina religiosa </a:t>
            </a:r>
          </a:p>
        </p:txBody>
      </p:sp>
      <p:sp>
        <p:nvSpPr>
          <p:cNvPr id="6" name="CuadroTexto 5">
            <a:extLst>
              <a:ext uri="{FF2B5EF4-FFF2-40B4-BE49-F238E27FC236}">
                <a16:creationId xmlns:a16="http://schemas.microsoft.com/office/drawing/2014/main" id="{C54EC03D-0581-4451-AEB5-B4698AB12603}"/>
              </a:ext>
            </a:extLst>
          </p:cNvPr>
          <p:cNvSpPr txBox="1"/>
          <p:nvPr/>
        </p:nvSpPr>
        <p:spPr>
          <a:xfrm>
            <a:off x="7480842" y="104610"/>
            <a:ext cx="4618392" cy="584775"/>
          </a:xfrm>
          <a:prstGeom prst="rect">
            <a:avLst/>
          </a:prstGeom>
          <a:noFill/>
        </p:spPr>
        <p:txBody>
          <a:bodyPr wrap="square" rtlCol="0">
            <a:spAutoFit/>
          </a:bodyPr>
          <a:lstStyle/>
          <a:p>
            <a:pPr marL="285750" indent="-285750" algn="just">
              <a:buFont typeface="Wingdings" panose="05000000000000000000" pitchFamily="2" charset="2"/>
              <a:buChar char="v"/>
            </a:pPr>
            <a:r>
              <a:rPr lang="es-MX" sz="1600" dirty="0">
                <a:latin typeface="Century Gothic" panose="020B0502020202020204" pitchFamily="34" charset="0"/>
              </a:rPr>
              <a:t>Solo el estado impartirá la educación primaria secundaria y normal </a:t>
            </a:r>
          </a:p>
        </p:txBody>
      </p:sp>
      <p:sp>
        <p:nvSpPr>
          <p:cNvPr id="7" name="CuadroTexto 6">
            <a:extLst>
              <a:ext uri="{FF2B5EF4-FFF2-40B4-BE49-F238E27FC236}">
                <a16:creationId xmlns:a16="http://schemas.microsoft.com/office/drawing/2014/main" id="{DD174486-48A0-4D11-AF32-1F30E92F4015}"/>
              </a:ext>
            </a:extLst>
          </p:cNvPr>
          <p:cNvSpPr txBox="1"/>
          <p:nvPr/>
        </p:nvSpPr>
        <p:spPr>
          <a:xfrm>
            <a:off x="7480842" y="592940"/>
            <a:ext cx="4618392" cy="584775"/>
          </a:xfrm>
          <a:prstGeom prst="rect">
            <a:avLst/>
          </a:prstGeom>
          <a:noFill/>
        </p:spPr>
        <p:txBody>
          <a:bodyPr wrap="square" rtlCol="0">
            <a:spAutoFit/>
          </a:bodyPr>
          <a:lstStyle/>
          <a:p>
            <a:pPr marL="285750" indent="-285750" algn="just">
              <a:buFont typeface="Wingdings" panose="05000000000000000000" pitchFamily="2" charset="2"/>
              <a:buChar char="v"/>
            </a:pPr>
            <a:r>
              <a:rPr lang="es-MX" sz="1600" dirty="0">
                <a:latin typeface="Century Gothic" panose="020B0502020202020204" pitchFamily="34" charset="0"/>
              </a:rPr>
              <a:t>La educación a particulares solo con autorización del estado</a:t>
            </a:r>
          </a:p>
        </p:txBody>
      </p:sp>
      <p:sp>
        <p:nvSpPr>
          <p:cNvPr id="8" name="CuadroTexto 7">
            <a:extLst>
              <a:ext uri="{FF2B5EF4-FFF2-40B4-BE49-F238E27FC236}">
                <a16:creationId xmlns:a16="http://schemas.microsoft.com/office/drawing/2014/main" id="{04BA8800-6F3D-4183-A288-209F00A47BBF}"/>
              </a:ext>
            </a:extLst>
          </p:cNvPr>
          <p:cNvSpPr txBox="1"/>
          <p:nvPr/>
        </p:nvSpPr>
        <p:spPr>
          <a:xfrm>
            <a:off x="71227" y="1027194"/>
            <a:ext cx="4369899" cy="1569660"/>
          </a:xfrm>
          <a:prstGeom prst="rect">
            <a:avLst/>
          </a:prstGeom>
          <a:noFill/>
        </p:spPr>
        <p:txBody>
          <a:bodyPr wrap="square" rtlCol="0">
            <a:spAutoFit/>
          </a:bodyPr>
          <a:lstStyle/>
          <a:p>
            <a:pPr marL="285750" indent="-285750" algn="just">
              <a:buFont typeface="Wingdings" panose="05000000000000000000" pitchFamily="2" charset="2"/>
              <a:buChar char="v"/>
            </a:pPr>
            <a:r>
              <a:rPr lang="es-MX" sz="1600" dirty="0">
                <a:latin typeface="Century Gothic" panose="020B0502020202020204" pitchFamily="34" charset="0"/>
              </a:rPr>
              <a:t>Normas para la educación en particular: estar preparados profesionalmente, tener ideología y moralidad idóneas para el cargo, asociaciones religiosas no están autorizadas. </a:t>
            </a:r>
          </a:p>
        </p:txBody>
      </p:sp>
      <p:sp>
        <p:nvSpPr>
          <p:cNvPr id="10" name="Flecha: cheurón 9">
            <a:extLst>
              <a:ext uri="{FF2B5EF4-FFF2-40B4-BE49-F238E27FC236}">
                <a16:creationId xmlns:a16="http://schemas.microsoft.com/office/drawing/2014/main" id="{7BA38613-01F1-47B7-9309-7C2F3A6FFA3C}"/>
              </a:ext>
            </a:extLst>
          </p:cNvPr>
          <p:cNvSpPr/>
          <p:nvPr/>
        </p:nvSpPr>
        <p:spPr>
          <a:xfrm rot="5400000">
            <a:off x="4084977" y="3137021"/>
            <a:ext cx="3564834" cy="2809461"/>
          </a:xfrm>
          <a:prstGeom prst="chevron">
            <a:avLst/>
          </a:prstGeom>
          <a:solidFill>
            <a:srgbClr val="FFC000"/>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b="1" dirty="0">
              <a:solidFill>
                <a:schemeClr val="tx1"/>
              </a:solidFill>
              <a:latin typeface="Century Gothic" panose="020B0502020202020204" pitchFamily="34" charset="0"/>
            </a:endParaRPr>
          </a:p>
        </p:txBody>
      </p:sp>
      <p:sp>
        <p:nvSpPr>
          <p:cNvPr id="11" name="CuadroTexto 10">
            <a:extLst>
              <a:ext uri="{FF2B5EF4-FFF2-40B4-BE49-F238E27FC236}">
                <a16:creationId xmlns:a16="http://schemas.microsoft.com/office/drawing/2014/main" id="{559174D9-690E-499C-AD38-C76624CDFAD6}"/>
              </a:ext>
            </a:extLst>
          </p:cNvPr>
          <p:cNvSpPr txBox="1"/>
          <p:nvPr/>
        </p:nvSpPr>
        <p:spPr>
          <a:xfrm>
            <a:off x="7480842" y="1137250"/>
            <a:ext cx="4618392" cy="830997"/>
          </a:xfrm>
          <a:prstGeom prst="rect">
            <a:avLst/>
          </a:prstGeom>
          <a:noFill/>
        </p:spPr>
        <p:txBody>
          <a:bodyPr wrap="square" rtlCol="0">
            <a:spAutoFit/>
          </a:bodyPr>
          <a:lstStyle/>
          <a:p>
            <a:pPr marL="285750" indent="-285750" algn="just">
              <a:buFont typeface="Wingdings" panose="05000000000000000000" pitchFamily="2" charset="2"/>
              <a:buChar char="v"/>
            </a:pPr>
            <a:r>
              <a:rPr lang="es-MX" sz="1600" dirty="0">
                <a:latin typeface="Century Gothic" panose="020B0502020202020204" pitchFamily="34" charset="0"/>
              </a:rPr>
              <a:t>Los planes y programas y métodos de enseñanza son responsabilidad del estado</a:t>
            </a:r>
          </a:p>
        </p:txBody>
      </p:sp>
      <p:sp>
        <p:nvSpPr>
          <p:cNvPr id="12" name="CuadroTexto 11">
            <a:extLst>
              <a:ext uri="{FF2B5EF4-FFF2-40B4-BE49-F238E27FC236}">
                <a16:creationId xmlns:a16="http://schemas.microsoft.com/office/drawing/2014/main" id="{99130677-6274-4ACD-B66B-BF93C685937F}"/>
              </a:ext>
            </a:extLst>
          </p:cNvPr>
          <p:cNvSpPr txBox="1"/>
          <p:nvPr/>
        </p:nvSpPr>
        <p:spPr>
          <a:xfrm>
            <a:off x="4850291" y="4251552"/>
            <a:ext cx="2034206" cy="1200329"/>
          </a:xfrm>
          <a:prstGeom prst="rect">
            <a:avLst/>
          </a:prstGeom>
          <a:noFill/>
          <a:ln>
            <a:noFill/>
          </a:ln>
        </p:spPr>
        <p:txBody>
          <a:bodyPr wrap="square" rtlCol="0">
            <a:spAutoFit/>
          </a:bodyPr>
          <a:lstStyle/>
          <a:p>
            <a:pPr algn="ctr"/>
            <a:r>
              <a:rPr lang="es-MX" sz="4400" b="1" dirty="0">
                <a:latin typeface="Century Gothic" panose="020B0502020202020204" pitchFamily="34" charset="0"/>
              </a:rPr>
              <a:t>1946</a:t>
            </a:r>
            <a:endParaRPr lang="es-MX" sz="4000" b="1" dirty="0">
              <a:latin typeface="Century Gothic" panose="020B0502020202020204" pitchFamily="34" charset="0"/>
            </a:endParaRPr>
          </a:p>
          <a:p>
            <a:pPr algn="ctr"/>
            <a:r>
              <a:rPr lang="es-MX" sz="1400" b="1" dirty="0">
                <a:latin typeface="Century Gothic" panose="020B0502020202020204" pitchFamily="34" charset="0"/>
              </a:rPr>
              <a:t>MIGUEL ALEMÉN VALDÉS</a:t>
            </a:r>
          </a:p>
        </p:txBody>
      </p:sp>
      <p:sp>
        <p:nvSpPr>
          <p:cNvPr id="13" name="CuadroTexto 12">
            <a:extLst>
              <a:ext uri="{FF2B5EF4-FFF2-40B4-BE49-F238E27FC236}">
                <a16:creationId xmlns:a16="http://schemas.microsoft.com/office/drawing/2014/main" id="{DB619596-9EDE-4228-AF44-C1936CE2600D}"/>
              </a:ext>
            </a:extLst>
          </p:cNvPr>
          <p:cNvSpPr txBox="1"/>
          <p:nvPr/>
        </p:nvSpPr>
        <p:spPr>
          <a:xfrm>
            <a:off x="150740" y="3260102"/>
            <a:ext cx="4161182" cy="830997"/>
          </a:xfrm>
          <a:prstGeom prst="rect">
            <a:avLst/>
          </a:prstGeom>
          <a:noFill/>
        </p:spPr>
        <p:txBody>
          <a:bodyPr wrap="square" rtlCol="0">
            <a:spAutoFit/>
          </a:bodyPr>
          <a:lstStyle/>
          <a:p>
            <a:pPr marL="285750" indent="-285750" algn="just">
              <a:buFont typeface="Wingdings" panose="05000000000000000000" pitchFamily="2" charset="2"/>
              <a:buChar char="v"/>
            </a:pPr>
            <a:r>
              <a:rPr lang="es-MX" sz="1600" dirty="0">
                <a:latin typeface="Century Gothic" panose="020B0502020202020204" pitchFamily="34" charset="0"/>
              </a:rPr>
              <a:t>El estado tendera a desarrollar armónicamente todas las facultades del ser humano.</a:t>
            </a:r>
          </a:p>
        </p:txBody>
      </p:sp>
      <p:sp>
        <p:nvSpPr>
          <p:cNvPr id="14" name="CuadroTexto 13">
            <a:extLst>
              <a:ext uri="{FF2B5EF4-FFF2-40B4-BE49-F238E27FC236}">
                <a16:creationId xmlns:a16="http://schemas.microsoft.com/office/drawing/2014/main" id="{E341E905-A7AC-4ED8-830E-FF303C2D5B15}"/>
              </a:ext>
            </a:extLst>
          </p:cNvPr>
          <p:cNvSpPr txBox="1"/>
          <p:nvPr/>
        </p:nvSpPr>
        <p:spPr>
          <a:xfrm>
            <a:off x="255099" y="4050997"/>
            <a:ext cx="4161182" cy="338554"/>
          </a:xfrm>
          <a:prstGeom prst="rect">
            <a:avLst/>
          </a:prstGeom>
          <a:noFill/>
        </p:spPr>
        <p:txBody>
          <a:bodyPr wrap="square" rtlCol="0">
            <a:spAutoFit/>
          </a:bodyPr>
          <a:lstStyle/>
          <a:p>
            <a:pPr marL="285750" indent="-285750" algn="just">
              <a:buFont typeface="Wingdings" panose="05000000000000000000" pitchFamily="2" charset="2"/>
              <a:buChar char="v"/>
            </a:pPr>
            <a:r>
              <a:rPr lang="es-MX" sz="1600" dirty="0">
                <a:latin typeface="Century Gothic" panose="020B0502020202020204" pitchFamily="34" charset="0"/>
              </a:rPr>
              <a:t>Se fomenta el amor a la patria </a:t>
            </a:r>
          </a:p>
        </p:txBody>
      </p:sp>
      <p:sp>
        <p:nvSpPr>
          <p:cNvPr id="15" name="CuadroTexto 14">
            <a:extLst>
              <a:ext uri="{FF2B5EF4-FFF2-40B4-BE49-F238E27FC236}">
                <a16:creationId xmlns:a16="http://schemas.microsoft.com/office/drawing/2014/main" id="{8DA16E6C-2CDF-4CF9-8D57-FD213B1C0C55}"/>
              </a:ext>
            </a:extLst>
          </p:cNvPr>
          <p:cNvSpPr txBox="1"/>
          <p:nvPr/>
        </p:nvSpPr>
        <p:spPr>
          <a:xfrm>
            <a:off x="106004" y="4507368"/>
            <a:ext cx="4161182" cy="584775"/>
          </a:xfrm>
          <a:prstGeom prst="rect">
            <a:avLst/>
          </a:prstGeom>
          <a:noFill/>
        </p:spPr>
        <p:txBody>
          <a:bodyPr wrap="square" rtlCol="0">
            <a:spAutoFit/>
          </a:bodyPr>
          <a:lstStyle/>
          <a:p>
            <a:pPr marL="285750" indent="-285750" algn="just">
              <a:buFont typeface="Wingdings" panose="05000000000000000000" pitchFamily="2" charset="2"/>
              <a:buChar char="v"/>
            </a:pPr>
            <a:r>
              <a:rPr lang="es-MX" sz="1600" dirty="0">
                <a:latin typeface="Century Gothic" panose="020B0502020202020204" pitchFamily="34" charset="0"/>
              </a:rPr>
              <a:t>El criterio de la educación sigue siendo laico </a:t>
            </a:r>
          </a:p>
        </p:txBody>
      </p:sp>
      <p:sp>
        <p:nvSpPr>
          <p:cNvPr id="16" name="CuadroTexto 15">
            <a:extLst>
              <a:ext uri="{FF2B5EF4-FFF2-40B4-BE49-F238E27FC236}">
                <a16:creationId xmlns:a16="http://schemas.microsoft.com/office/drawing/2014/main" id="{56BE4059-A454-47E6-9C66-A599071D8971}"/>
              </a:ext>
            </a:extLst>
          </p:cNvPr>
          <p:cNvSpPr txBox="1"/>
          <p:nvPr/>
        </p:nvSpPr>
        <p:spPr>
          <a:xfrm>
            <a:off x="7460982" y="4632679"/>
            <a:ext cx="4161182" cy="830997"/>
          </a:xfrm>
          <a:prstGeom prst="rect">
            <a:avLst/>
          </a:prstGeom>
          <a:noFill/>
        </p:spPr>
        <p:txBody>
          <a:bodyPr wrap="square" rtlCol="0">
            <a:spAutoFit/>
          </a:bodyPr>
          <a:lstStyle/>
          <a:p>
            <a:pPr marL="285750" indent="-285750" algn="just">
              <a:buFont typeface="Wingdings" panose="05000000000000000000" pitchFamily="2" charset="2"/>
              <a:buChar char="v"/>
            </a:pPr>
            <a:r>
              <a:rPr lang="es-MX" sz="1600" dirty="0">
                <a:latin typeface="Century Gothic" panose="020B0502020202020204" pitchFamily="34" charset="0"/>
              </a:rPr>
              <a:t>Se lucha contra la ignorancia y los efectos, la servidumbre y los fanatismos</a:t>
            </a:r>
          </a:p>
        </p:txBody>
      </p:sp>
      <p:sp>
        <p:nvSpPr>
          <p:cNvPr id="17" name="CuadroTexto 16">
            <a:extLst>
              <a:ext uri="{FF2B5EF4-FFF2-40B4-BE49-F238E27FC236}">
                <a16:creationId xmlns:a16="http://schemas.microsoft.com/office/drawing/2014/main" id="{ECA91027-55A2-4F0A-B541-CB89BA49C5F7}"/>
              </a:ext>
            </a:extLst>
          </p:cNvPr>
          <p:cNvSpPr txBox="1"/>
          <p:nvPr/>
        </p:nvSpPr>
        <p:spPr>
          <a:xfrm>
            <a:off x="7318507" y="5579958"/>
            <a:ext cx="4618391" cy="1077218"/>
          </a:xfrm>
          <a:prstGeom prst="rect">
            <a:avLst/>
          </a:prstGeom>
          <a:noFill/>
        </p:spPr>
        <p:txBody>
          <a:bodyPr wrap="square" rtlCol="0">
            <a:spAutoFit/>
          </a:bodyPr>
          <a:lstStyle/>
          <a:p>
            <a:pPr marL="285750" indent="-285750" algn="just">
              <a:buFont typeface="Wingdings" panose="05000000000000000000" pitchFamily="2" charset="2"/>
              <a:buChar char="v"/>
            </a:pPr>
            <a:r>
              <a:rPr lang="es-MX" sz="1600" dirty="0">
                <a:latin typeface="Century Gothic" panose="020B0502020202020204" pitchFamily="34" charset="0"/>
              </a:rPr>
              <a:t>Los particulares podrán impartir en todos sus tipos con excepción primaria, secundaria, normal y ed. Para obreros requerirá un permiso expreso</a:t>
            </a:r>
          </a:p>
        </p:txBody>
      </p:sp>
      <p:sp>
        <p:nvSpPr>
          <p:cNvPr id="23" name="CuadroTexto 22">
            <a:extLst>
              <a:ext uri="{FF2B5EF4-FFF2-40B4-BE49-F238E27FC236}">
                <a16:creationId xmlns:a16="http://schemas.microsoft.com/office/drawing/2014/main" id="{B549CF7C-73E5-4912-8636-C24738014755}"/>
              </a:ext>
            </a:extLst>
          </p:cNvPr>
          <p:cNvSpPr txBox="1"/>
          <p:nvPr/>
        </p:nvSpPr>
        <p:spPr>
          <a:xfrm>
            <a:off x="7435289" y="1833405"/>
            <a:ext cx="4593545" cy="1323439"/>
          </a:xfrm>
          <a:prstGeom prst="rect">
            <a:avLst/>
          </a:prstGeom>
          <a:noFill/>
        </p:spPr>
        <p:txBody>
          <a:bodyPr wrap="square" rtlCol="0">
            <a:spAutoFit/>
          </a:bodyPr>
          <a:lstStyle/>
          <a:p>
            <a:pPr marL="285750" indent="-285750" algn="just">
              <a:buFont typeface="Wingdings" panose="05000000000000000000" pitchFamily="2" charset="2"/>
              <a:buChar char="v"/>
            </a:pPr>
            <a:r>
              <a:rPr lang="es-MX" sz="1600" dirty="0">
                <a:latin typeface="Century Gothic" panose="020B0502020202020204" pitchFamily="34" charset="0"/>
              </a:rPr>
              <a:t>La economía de 1934 tuvo un muy buen desempeño ya que se tuvo la fortuna de contar con ingresos fiscales adicionales, lo que le permitió gastar mas recursos e impulsar la inversión publica </a:t>
            </a:r>
          </a:p>
        </p:txBody>
      </p:sp>
      <p:sp>
        <p:nvSpPr>
          <p:cNvPr id="24" name="CuadroTexto 23">
            <a:extLst>
              <a:ext uri="{FF2B5EF4-FFF2-40B4-BE49-F238E27FC236}">
                <a16:creationId xmlns:a16="http://schemas.microsoft.com/office/drawing/2014/main" id="{9EA2B78D-74E3-4FC2-8E7B-6D29574C497F}"/>
              </a:ext>
            </a:extLst>
          </p:cNvPr>
          <p:cNvSpPr txBox="1"/>
          <p:nvPr/>
        </p:nvSpPr>
        <p:spPr>
          <a:xfrm>
            <a:off x="112624" y="5048178"/>
            <a:ext cx="4369899" cy="1815882"/>
          </a:xfrm>
          <a:prstGeom prst="rect">
            <a:avLst/>
          </a:prstGeom>
          <a:noFill/>
        </p:spPr>
        <p:txBody>
          <a:bodyPr wrap="square" rtlCol="0">
            <a:spAutoFit/>
          </a:bodyPr>
          <a:lstStyle/>
          <a:p>
            <a:pPr marL="285750" indent="-285750" algn="just">
              <a:buFont typeface="Wingdings" panose="05000000000000000000" pitchFamily="2" charset="2"/>
              <a:buChar char="v"/>
            </a:pPr>
            <a:r>
              <a:rPr lang="es-MX" sz="1600" dirty="0">
                <a:latin typeface="Century Gothic" panose="020B0502020202020204" pitchFamily="34" charset="0"/>
              </a:rPr>
              <a:t>Se desarrollo el mercado interno y el impulso de la industrialización, para sustituir las importaciones, también se logro el objetivo de sustituir la agricultura por la industrialización en un eje de crecimiento, impulsando la modernización económica en México</a:t>
            </a:r>
          </a:p>
        </p:txBody>
      </p:sp>
    </p:spTree>
    <p:extLst>
      <p:ext uri="{BB962C8B-B14F-4D97-AF65-F5344CB8AC3E}">
        <p14:creationId xmlns:p14="http://schemas.microsoft.com/office/powerpoint/2010/main" val="32152192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61473267-7897-46FC-B722-F78EFD96A638}"/>
              </a:ext>
            </a:extLst>
          </p:cNvPr>
          <p:cNvSpPr txBox="1"/>
          <p:nvPr/>
        </p:nvSpPr>
        <p:spPr>
          <a:xfrm>
            <a:off x="0" y="0"/>
            <a:ext cx="12192000" cy="6858000"/>
          </a:xfrm>
          <a:prstGeom prst="rect">
            <a:avLst/>
          </a:prstGeom>
          <a:solidFill>
            <a:schemeClr val="accent4">
              <a:lumMod val="60000"/>
              <a:lumOff val="40000"/>
            </a:schemeClr>
          </a:solidFill>
        </p:spPr>
        <p:txBody>
          <a:bodyPr wrap="square" rtlCol="0">
            <a:spAutoFit/>
          </a:bodyPr>
          <a:lstStyle/>
          <a:p>
            <a:endParaRPr lang="es-MX" dirty="0"/>
          </a:p>
        </p:txBody>
      </p:sp>
      <p:sp>
        <p:nvSpPr>
          <p:cNvPr id="3" name="Flecha: cheurón 2">
            <a:extLst>
              <a:ext uri="{FF2B5EF4-FFF2-40B4-BE49-F238E27FC236}">
                <a16:creationId xmlns:a16="http://schemas.microsoft.com/office/drawing/2014/main" id="{0AE6C6B5-AB2A-48F5-A251-DF8DEE70BF0A}"/>
              </a:ext>
            </a:extLst>
          </p:cNvPr>
          <p:cNvSpPr/>
          <p:nvPr/>
        </p:nvSpPr>
        <p:spPr>
          <a:xfrm rot="5400000">
            <a:off x="4084978" y="603409"/>
            <a:ext cx="3564834" cy="2809461"/>
          </a:xfrm>
          <a:prstGeom prst="chevron">
            <a:avLst/>
          </a:prstGeom>
          <a:solidFill>
            <a:srgbClr val="7030A0"/>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b="1" dirty="0">
              <a:solidFill>
                <a:schemeClr val="tx1"/>
              </a:solidFill>
              <a:latin typeface="Century Gothic" panose="020B0502020202020204" pitchFamily="34" charset="0"/>
            </a:endParaRPr>
          </a:p>
        </p:txBody>
      </p:sp>
      <p:sp>
        <p:nvSpPr>
          <p:cNvPr id="4" name="CuadroTexto 3">
            <a:extLst>
              <a:ext uri="{FF2B5EF4-FFF2-40B4-BE49-F238E27FC236}">
                <a16:creationId xmlns:a16="http://schemas.microsoft.com/office/drawing/2014/main" id="{1409E085-2CD6-4EB4-9784-FCDDFEBFC0EA}"/>
              </a:ext>
            </a:extLst>
          </p:cNvPr>
          <p:cNvSpPr txBox="1"/>
          <p:nvPr/>
        </p:nvSpPr>
        <p:spPr>
          <a:xfrm>
            <a:off x="4890052" y="1820927"/>
            <a:ext cx="2223051" cy="984885"/>
          </a:xfrm>
          <a:prstGeom prst="rect">
            <a:avLst/>
          </a:prstGeom>
          <a:noFill/>
          <a:ln>
            <a:noFill/>
          </a:ln>
        </p:spPr>
        <p:txBody>
          <a:bodyPr wrap="square" rtlCol="0">
            <a:spAutoFit/>
          </a:bodyPr>
          <a:lstStyle/>
          <a:p>
            <a:pPr algn="ctr"/>
            <a:r>
              <a:rPr lang="es-MX" sz="4400" b="1" dirty="0">
                <a:latin typeface="Century Gothic" panose="020B0502020202020204" pitchFamily="34" charset="0"/>
              </a:rPr>
              <a:t>1980</a:t>
            </a:r>
          </a:p>
          <a:p>
            <a:r>
              <a:rPr lang="es-MX" sz="1400" b="1" dirty="0">
                <a:latin typeface="Century Gothic" panose="020B0502020202020204" pitchFamily="34" charset="0"/>
              </a:rPr>
              <a:t>JOSÉ LOPEZ PORTILLO</a:t>
            </a:r>
          </a:p>
        </p:txBody>
      </p:sp>
      <p:sp>
        <p:nvSpPr>
          <p:cNvPr id="5" name="CuadroTexto 4">
            <a:extLst>
              <a:ext uri="{FF2B5EF4-FFF2-40B4-BE49-F238E27FC236}">
                <a16:creationId xmlns:a16="http://schemas.microsoft.com/office/drawing/2014/main" id="{A426844E-6989-4207-A61D-D4234909B81B}"/>
              </a:ext>
            </a:extLst>
          </p:cNvPr>
          <p:cNvSpPr txBox="1"/>
          <p:nvPr/>
        </p:nvSpPr>
        <p:spPr>
          <a:xfrm>
            <a:off x="92765" y="225722"/>
            <a:ext cx="4161182" cy="1077218"/>
          </a:xfrm>
          <a:prstGeom prst="rect">
            <a:avLst/>
          </a:prstGeom>
          <a:noFill/>
        </p:spPr>
        <p:txBody>
          <a:bodyPr wrap="square" rtlCol="0">
            <a:spAutoFit/>
          </a:bodyPr>
          <a:lstStyle/>
          <a:p>
            <a:pPr marL="285750" indent="-285750" algn="just">
              <a:buFont typeface="Wingdings" panose="05000000000000000000" pitchFamily="2" charset="2"/>
              <a:buChar char="v"/>
            </a:pPr>
            <a:r>
              <a:rPr lang="es-MX" sz="1600" dirty="0">
                <a:latin typeface="Century Gothic" panose="020B0502020202020204" pitchFamily="34" charset="0"/>
              </a:rPr>
              <a:t>Las universidades con autonomía tendrán la facultad y responsabilidad de gobernarse a si mismo</a:t>
            </a:r>
          </a:p>
        </p:txBody>
      </p:sp>
      <p:sp>
        <p:nvSpPr>
          <p:cNvPr id="6" name="CuadroTexto 5">
            <a:extLst>
              <a:ext uri="{FF2B5EF4-FFF2-40B4-BE49-F238E27FC236}">
                <a16:creationId xmlns:a16="http://schemas.microsoft.com/office/drawing/2014/main" id="{71A17268-E1F6-46BD-82B7-84FEC1735AA2}"/>
              </a:ext>
            </a:extLst>
          </p:cNvPr>
          <p:cNvSpPr txBox="1"/>
          <p:nvPr/>
        </p:nvSpPr>
        <p:spPr>
          <a:xfrm>
            <a:off x="7573607" y="225721"/>
            <a:ext cx="4525627" cy="1077218"/>
          </a:xfrm>
          <a:prstGeom prst="rect">
            <a:avLst/>
          </a:prstGeom>
          <a:noFill/>
        </p:spPr>
        <p:txBody>
          <a:bodyPr wrap="square" rtlCol="0">
            <a:spAutoFit/>
          </a:bodyPr>
          <a:lstStyle/>
          <a:p>
            <a:pPr marL="285750" indent="-285750" algn="just">
              <a:buFont typeface="Wingdings" panose="05000000000000000000" pitchFamily="2" charset="2"/>
              <a:buChar char="v"/>
            </a:pPr>
            <a:r>
              <a:rPr lang="es-MX" sz="1600" dirty="0">
                <a:latin typeface="Century Gothic" panose="020B0502020202020204" pitchFamily="34" charset="0"/>
              </a:rPr>
              <a:t>El congreso de la unión expedirá leyes necesarias destinadas a distribuir la función educativa entre la federación, estados y municipios</a:t>
            </a:r>
          </a:p>
        </p:txBody>
      </p:sp>
      <p:sp>
        <p:nvSpPr>
          <p:cNvPr id="7" name="CuadroTexto 6">
            <a:extLst>
              <a:ext uri="{FF2B5EF4-FFF2-40B4-BE49-F238E27FC236}">
                <a16:creationId xmlns:a16="http://schemas.microsoft.com/office/drawing/2014/main" id="{9A7F2AF0-94AD-45D7-8389-EBF071115866}"/>
              </a:ext>
            </a:extLst>
          </p:cNvPr>
          <p:cNvSpPr txBox="1"/>
          <p:nvPr/>
        </p:nvSpPr>
        <p:spPr>
          <a:xfrm>
            <a:off x="150742" y="1302939"/>
            <a:ext cx="4161182" cy="338554"/>
          </a:xfrm>
          <a:prstGeom prst="rect">
            <a:avLst/>
          </a:prstGeom>
          <a:noFill/>
        </p:spPr>
        <p:txBody>
          <a:bodyPr wrap="square" rtlCol="0">
            <a:spAutoFit/>
          </a:bodyPr>
          <a:lstStyle/>
          <a:p>
            <a:pPr marL="285750" indent="-285750" algn="just">
              <a:buFont typeface="Wingdings" panose="05000000000000000000" pitchFamily="2" charset="2"/>
              <a:buChar char="v"/>
            </a:pPr>
            <a:r>
              <a:rPr lang="es-ES" sz="1600" dirty="0">
                <a:latin typeface="Century Gothic" panose="020B0502020202020204" pitchFamily="34" charset="0"/>
                <a:ea typeface="Calibri" panose="020F0502020204030204" pitchFamily="34" charset="0"/>
                <a:cs typeface="Times New Roman" panose="02020603050405020304" pitchFamily="18" charset="0"/>
              </a:rPr>
              <a:t>B</a:t>
            </a:r>
            <a:r>
              <a:rPr lang="es-ES" sz="1600" dirty="0">
                <a:effectLst/>
                <a:latin typeface="Century Gothic" panose="020B0502020202020204" pitchFamily="34" charset="0"/>
                <a:ea typeface="Calibri" panose="020F0502020204030204" pitchFamily="34" charset="0"/>
                <a:cs typeface="Times New Roman" panose="02020603050405020304" pitchFamily="18" charset="0"/>
              </a:rPr>
              <a:t>usca el acrecimiento de la cultura</a:t>
            </a:r>
            <a:endParaRPr lang="es-MX" sz="1600" dirty="0">
              <a:latin typeface="Century Gothic" panose="020B0502020202020204" pitchFamily="34" charset="0"/>
            </a:endParaRPr>
          </a:p>
        </p:txBody>
      </p:sp>
      <p:sp>
        <p:nvSpPr>
          <p:cNvPr id="8" name="Flecha: cheurón 7">
            <a:extLst>
              <a:ext uri="{FF2B5EF4-FFF2-40B4-BE49-F238E27FC236}">
                <a16:creationId xmlns:a16="http://schemas.microsoft.com/office/drawing/2014/main" id="{6475F050-929D-4C6E-9B32-2C52A182B144}"/>
              </a:ext>
            </a:extLst>
          </p:cNvPr>
          <p:cNvSpPr/>
          <p:nvPr/>
        </p:nvSpPr>
        <p:spPr>
          <a:xfrm rot="5400000">
            <a:off x="4084978" y="3183499"/>
            <a:ext cx="3564834" cy="2809461"/>
          </a:xfrm>
          <a:prstGeom prst="chevron">
            <a:avLst/>
          </a:prstGeom>
          <a:solidFill>
            <a:schemeClr val="accent2">
              <a:lumMod val="75000"/>
            </a:schemeClr>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b="1" dirty="0">
              <a:solidFill>
                <a:schemeClr val="tx1"/>
              </a:solidFill>
              <a:latin typeface="Century Gothic" panose="020B0502020202020204" pitchFamily="34" charset="0"/>
            </a:endParaRPr>
          </a:p>
        </p:txBody>
      </p:sp>
      <p:sp>
        <p:nvSpPr>
          <p:cNvPr id="9" name="CuadroTexto 8">
            <a:extLst>
              <a:ext uri="{FF2B5EF4-FFF2-40B4-BE49-F238E27FC236}">
                <a16:creationId xmlns:a16="http://schemas.microsoft.com/office/drawing/2014/main" id="{FBD8D408-89CC-43D3-8FEF-276A5101309A}"/>
              </a:ext>
            </a:extLst>
          </p:cNvPr>
          <p:cNvSpPr txBox="1"/>
          <p:nvPr/>
        </p:nvSpPr>
        <p:spPr>
          <a:xfrm>
            <a:off x="4737652" y="4288522"/>
            <a:ext cx="2223051" cy="1200329"/>
          </a:xfrm>
          <a:prstGeom prst="rect">
            <a:avLst/>
          </a:prstGeom>
          <a:noFill/>
          <a:ln>
            <a:noFill/>
          </a:ln>
        </p:spPr>
        <p:txBody>
          <a:bodyPr wrap="square" rtlCol="0">
            <a:spAutoFit/>
          </a:bodyPr>
          <a:lstStyle/>
          <a:p>
            <a:pPr algn="ctr"/>
            <a:r>
              <a:rPr lang="es-MX" sz="4400" b="1" dirty="0">
                <a:latin typeface="Century Gothic" panose="020B0502020202020204" pitchFamily="34" charset="0"/>
              </a:rPr>
              <a:t>1992</a:t>
            </a:r>
          </a:p>
          <a:p>
            <a:pPr algn="ctr"/>
            <a:r>
              <a:rPr lang="es-MX" sz="1400" b="1" dirty="0">
                <a:latin typeface="Century Gothic" panose="020B0502020202020204" pitchFamily="34" charset="0"/>
              </a:rPr>
              <a:t>CARLOS SALINAS DE GORTARI</a:t>
            </a:r>
          </a:p>
        </p:txBody>
      </p:sp>
      <p:sp>
        <p:nvSpPr>
          <p:cNvPr id="10" name="CuadroTexto 9">
            <a:extLst>
              <a:ext uri="{FF2B5EF4-FFF2-40B4-BE49-F238E27FC236}">
                <a16:creationId xmlns:a16="http://schemas.microsoft.com/office/drawing/2014/main" id="{269BD5C5-A65C-4047-8673-D7B859E390A1}"/>
              </a:ext>
            </a:extLst>
          </p:cNvPr>
          <p:cNvSpPr txBox="1"/>
          <p:nvPr/>
        </p:nvSpPr>
        <p:spPr>
          <a:xfrm>
            <a:off x="197124" y="3495694"/>
            <a:ext cx="4161182" cy="584775"/>
          </a:xfrm>
          <a:prstGeom prst="rect">
            <a:avLst/>
          </a:prstGeom>
          <a:noFill/>
        </p:spPr>
        <p:txBody>
          <a:bodyPr wrap="square" rtlCol="0">
            <a:spAutoFit/>
          </a:bodyPr>
          <a:lstStyle/>
          <a:p>
            <a:pPr marL="285750" indent="-285750" algn="just">
              <a:buFont typeface="Wingdings" panose="05000000000000000000" pitchFamily="2" charset="2"/>
              <a:buChar char="v"/>
            </a:pPr>
            <a:r>
              <a:rPr lang="es-MX" sz="1600" dirty="0">
                <a:latin typeface="Century Gothic" panose="020B0502020202020204" pitchFamily="34" charset="0"/>
              </a:rPr>
              <a:t>La educación será laica y ajena a cualquier doctrina </a:t>
            </a:r>
          </a:p>
        </p:txBody>
      </p:sp>
      <p:sp>
        <p:nvSpPr>
          <p:cNvPr id="11" name="CuadroTexto 10">
            <a:extLst>
              <a:ext uri="{FF2B5EF4-FFF2-40B4-BE49-F238E27FC236}">
                <a16:creationId xmlns:a16="http://schemas.microsoft.com/office/drawing/2014/main" id="{7FD71603-7661-474C-928C-CF4606B47364}"/>
              </a:ext>
            </a:extLst>
          </p:cNvPr>
          <p:cNvSpPr txBox="1"/>
          <p:nvPr/>
        </p:nvSpPr>
        <p:spPr>
          <a:xfrm>
            <a:off x="197124" y="4376701"/>
            <a:ext cx="4161182" cy="584775"/>
          </a:xfrm>
          <a:prstGeom prst="rect">
            <a:avLst/>
          </a:prstGeom>
          <a:noFill/>
        </p:spPr>
        <p:txBody>
          <a:bodyPr wrap="square" rtlCol="0">
            <a:spAutoFit/>
          </a:bodyPr>
          <a:lstStyle/>
          <a:p>
            <a:pPr marL="285750" indent="-285750" algn="just">
              <a:buFont typeface="Wingdings" panose="05000000000000000000" pitchFamily="2" charset="2"/>
              <a:buChar char="v"/>
            </a:pPr>
            <a:r>
              <a:rPr lang="es-MX" sz="1600" dirty="0">
                <a:latin typeface="Century Gothic" panose="020B0502020202020204" pitchFamily="34" charset="0"/>
              </a:rPr>
              <a:t>La educación toma un enfoque científico </a:t>
            </a:r>
          </a:p>
        </p:txBody>
      </p:sp>
      <p:sp>
        <p:nvSpPr>
          <p:cNvPr id="12" name="CuadroTexto 11">
            <a:extLst>
              <a:ext uri="{FF2B5EF4-FFF2-40B4-BE49-F238E27FC236}">
                <a16:creationId xmlns:a16="http://schemas.microsoft.com/office/drawing/2014/main" id="{70F26B69-7C9A-460D-8DC4-7AC86A9F35AA}"/>
              </a:ext>
            </a:extLst>
          </p:cNvPr>
          <p:cNvSpPr txBox="1"/>
          <p:nvPr/>
        </p:nvSpPr>
        <p:spPr>
          <a:xfrm>
            <a:off x="7651472" y="3286056"/>
            <a:ext cx="4161182" cy="830997"/>
          </a:xfrm>
          <a:prstGeom prst="rect">
            <a:avLst/>
          </a:prstGeom>
          <a:noFill/>
        </p:spPr>
        <p:txBody>
          <a:bodyPr wrap="square" rtlCol="0">
            <a:spAutoFit/>
          </a:bodyPr>
          <a:lstStyle/>
          <a:p>
            <a:pPr marL="285750" indent="-285750" algn="just">
              <a:buFont typeface="Wingdings" panose="05000000000000000000" pitchFamily="2" charset="2"/>
              <a:buChar char="v"/>
            </a:pPr>
            <a:r>
              <a:rPr lang="es-MX" sz="1600" dirty="0">
                <a:latin typeface="Century Gothic" panose="020B0502020202020204" pitchFamily="34" charset="0"/>
              </a:rPr>
              <a:t>Se fomentará la mejor convivencia humana </a:t>
            </a:r>
          </a:p>
          <a:p>
            <a:pPr marL="285750" indent="-285750" algn="just">
              <a:buFont typeface="Wingdings" panose="05000000000000000000" pitchFamily="2" charset="2"/>
              <a:buChar char="v"/>
            </a:pPr>
            <a:endParaRPr lang="es-MX" sz="1600" dirty="0">
              <a:latin typeface="Century Gothic" panose="020B0502020202020204" pitchFamily="34" charset="0"/>
            </a:endParaRPr>
          </a:p>
        </p:txBody>
      </p:sp>
      <p:sp>
        <p:nvSpPr>
          <p:cNvPr id="13" name="CuadroTexto 12">
            <a:extLst>
              <a:ext uri="{FF2B5EF4-FFF2-40B4-BE49-F238E27FC236}">
                <a16:creationId xmlns:a16="http://schemas.microsoft.com/office/drawing/2014/main" id="{6B1D2BBD-3A79-4C47-AD91-F52CE4B74354}"/>
              </a:ext>
            </a:extLst>
          </p:cNvPr>
          <p:cNvSpPr txBox="1"/>
          <p:nvPr/>
        </p:nvSpPr>
        <p:spPr>
          <a:xfrm>
            <a:off x="7540490" y="5801282"/>
            <a:ext cx="4161182" cy="830997"/>
          </a:xfrm>
          <a:prstGeom prst="rect">
            <a:avLst/>
          </a:prstGeom>
          <a:noFill/>
        </p:spPr>
        <p:txBody>
          <a:bodyPr wrap="square" rtlCol="0">
            <a:spAutoFit/>
          </a:bodyPr>
          <a:lstStyle/>
          <a:p>
            <a:pPr marL="285750" indent="-285750" algn="just">
              <a:buFont typeface="Wingdings" panose="05000000000000000000" pitchFamily="2" charset="2"/>
              <a:buChar char="v"/>
            </a:pPr>
            <a:r>
              <a:rPr lang="es-MX" sz="1600" dirty="0">
                <a:latin typeface="Century Gothic" panose="020B0502020202020204" pitchFamily="34" charset="0"/>
              </a:rPr>
              <a:t>Los particulares podrán impartir con apego a los criterios establecidos por el estado</a:t>
            </a:r>
          </a:p>
        </p:txBody>
      </p:sp>
      <p:sp>
        <p:nvSpPr>
          <p:cNvPr id="15" name="CuadroTexto 14">
            <a:extLst>
              <a:ext uri="{FF2B5EF4-FFF2-40B4-BE49-F238E27FC236}">
                <a16:creationId xmlns:a16="http://schemas.microsoft.com/office/drawing/2014/main" id="{D39E8922-BA77-4D00-948B-3A57532E448D}"/>
              </a:ext>
            </a:extLst>
          </p:cNvPr>
          <p:cNvSpPr txBox="1"/>
          <p:nvPr/>
        </p:nvSpPr>
        <p:spPr>
          <a:xfrm>
            <a:off x="7540490" y="1331893"/>
            <a:ext cx="4500767" cy="1323439"/>
          </a:xfrm>
          <a:prstGeom prst="rect">
            <a:avLst/>
          </a:prstGeom>
          <a:noFill/>
        </p:spPr>
        <p:txBody>
          <a:bodyPr wrap="square" rtlCol="0">
            <a:spAutoFit/>
          </a:bodyPr>
          <a:lstStyle/>
          <a:p>
            <a:pPr marL="285750" indent="-285750" algn="just">
              <a:buFont typeface="Wingdings" panose="05000000000000000000" pitchFamily="2" charset="2"/>
              <a:buChar char="v"/>
            </a:pPr>
            <a:r>
              <a:rPr lang="es-MX" sz="1600" dirty="0">
                <a:latin typeface="Century Gothic" panose="020B0502020202020204" pitchFamily="34" charset="0"/>
              </a:rPr>
              <a:t>El sector agropecuario perdió importancia en el producto mientras la industria creció ligeramente por encima del crecimiento promedio de la autonomía.</a:t>
            </a:r>
          </a:p>
        </p:txBody>
      </p:sp>
      <p:pic>
        <p:nvPicPr>
          <p:cNvPr id="5122" name="Picture 2" descr="Acercamiento a la autogestión cultural social (Parte 2) – Agencia Popular  de Comunicación">
            <a:extLst>
              <a:ext uri="{FF2B5EF4-FFF2-40B4-BE49-F238E27FC236}">
                <a16:creationId xmlns:a16="http://schemas.microsoft.com/office/drawing/2014/main" id="{E85A16A2-9A7F-4356-9259-289F9342835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02581" y="1625190"/>
            <a:ext cx="3177649" cy="1737115"/>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pic>
        <p:nvPicPr>
          <p:cNvPr id="5126" name="Picture 6" descr="La Convivencia Humana: ¿Cómo Debe Ser La Convivencia?">
            <a:extLst>
              <a:ext uri="{FF2B5EF4-FFF2-40B4-BE49-F238E27FC236}">
                <a16:creationId xmlns:a16="http://schemas.microsoft.com/office/drawing/2014/main" id="{A5FB3752-90BE-4E68-883F-2335AB36B7E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397118" y="3814327"/>
            <a:ext cx="2447925" cy="1866900"/>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908398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AB24C085-A3F4-42B2-8FFC-D2D2A51396D6}"/>
              </a:ext>
            </a:extLst>
          </p:cNvPr>
          <p:cNvSpPr txBox="1"/>
          <p:nvPr/>
        </p:nvSpPr>
        <p:spPr>
          <a:xfrm>
            <a:off x="-14911" y="0"/>
            <a:ext cx="12192000" cy="6858000"/>
          </a:xfrm>
          <a:prstGeom prst="rect">
            <a:avLst/>
          </a:prstGeom>
          <a:solidFill>
            <a:schemeClr val="accent4">
              <a:lumMod val="60000"/>
              <a:lumOff val="40000"/>
            </a:schemeClr>
          </a:solidFill>
        </p:spPr>
        <p:txBody>
          <a:bodyPr wrap="square" rtlCol="0">
            <a:spAutoFit/>
          </a:bodyPr>
          <a:lstStyle/>
          <a:p>
            <a:endParaRPr lang="es-MX" dirty="0"/>
          </a:p>
        </p:txBody>
      </p:sp>
      <p:sp>
        <p:nvSpPr>
          <p:cNvPr id="3" name="Flecha: cheurón 2">
            <a:extLst>
              <a:ext uri="{FF2B5EF4-FFF2-40B4-BE49-F238E27FC236}">
                <a16:creationId xmlns:a16="http://schemas.microsoft.com/office/drawing/2014/main" id="{7BFC4FD3-C60E-4A67-B1AB-6C5617BB59A9}"/>
              </a:ext>
            </a:extLst>
          </p:cNvPr>
          <p:cNvSpPr/>
          <p:nvPr/>
        </p:nvSpPr>
        <p:spPr>
          <a:xfrm rot="5400000">
            <a:off x="4084978" y="603409"/>
            <a:ext cx="3564834" cy="2809461"/>
          </a:xfrm>
          <a:prstGeom prst="chevron">
            <a:avLst/>
          </a:prstGeom>
          <a:solidFill>
            <a:srgbClr val="08C82D"/>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b="1" dirty="0">
              <a:solidFill>
                <a:schemeClr val="tx1"/>
              </a:solidFill>
              <a:latin typeface="Century Gothic" panose="020B0502020202020204" pitchFamily="34" charset="0"/>
            </a:endParaRPr>
          </a:p>
        </p:txBody>
      </p:sp>
      <p:sp>
        <p:nvSpPr>
          <p:cNvPr id="4" name="CuadroTexto 3">
            <a:extLst>
              <a:ext uri="{FF2B5EF4-FFF2-40B4-BE49-F238E27FC236}">
                <a16:creationId xmlns:a16="http://schemas.microsoft.com/office/drawing/2014/main" id="{B1DEFACD-D222-49D7-838A-E3DC8AE8D227}"/>
              </a:ext>
            </a:extLst>
          </p:cNvPr>
          <p:cNvSpPr txBox="1"/>
          <p:nvPr/>
        </p:nvSpPr>
        <p:spPr>
          <a:xfrm>
            <a:off x="4755869" y="1723937"/>
            <a:ext cx="2223051" cy="1200329"/>
          </a:xfrm>
          <a:prstGeom prst="rect">
            <a:avLst/>
          </a:prstGeom>
          <a:noFill/>
          <a:ln>
            <a:noFill/>
          </a:ln>
        </p:spPr>
        <p:txBody>
          <a:bodyPr wrap="square" rtlCol="0">
            <a:spAutoFit/>
          </a:bodyPr>
          <a:lstStyle/>
          <a:p>
            <a:pPr algn="ctr"/>
            <a:r>
              <a:rPr lang="es-MX" sz="4400" b="1" dirty="0">
                <a:latin typeface="Century Gothic" panose="020B0502020202020204" pitchFamily="34" charset="0"/>
              </a:rPr>
              <a:t>1993</a:t>
            </a:r>
          </a:p>
          <a:p>
            <a:pPr algn="ctr"/>
            <a:r>
              <a:rPr lang="es-MX" sz="1400" b="1" dirty="0">
                <a:latin typeface="Century Gothic" panose="020B0502020202020204" pitchFamily="34" charset="0"/>
              </a:rPr>
              <a:t>CARLOS SALINAS DE GORTARI</a:t>
            </a:r>
          </a:p>
        </p:txBody>
      </p:sp>
      <p:sp>
        <p:nvSpPr>
          <p:cNvPr id="5" name="CuadroTexto 4">
            <a:extLst>
              <a:ext uri="{FF2B5EF4-FFF2-40B4-BE49-F238E27FC236}">
                <a16:creationId xmlns:a16="http://schemas.microsoft.com/office/drawing/2014/main" id="{27EEA28A-01CF-414B-831D-5BD1A9E61838}"/>
              </a:ext>
            </a:extLst>
          </p:cNvPr>
          <p:cNvSpPr txBox="1"/>
          <p:nvPr/>
        </p:nvSpPr>
        <p:spPr>
          <a:xfrm>
            <a:off x="92765" y="143066"/>
            <a:ext cx="4161182" cy="584775"/>
          </a:xfrm>
          <a:prstGeom prst="rect">
            <a:avLst/>
          </a:prstGeom>
          <a:noFill/>
        </p:spPr>
        <p:txBody>
          <a:bodyPr wrap="square" rtlCol="0">
            <a:spAutoFit/>
          </a:bodyPr>
          <a:lstStyle/>
          <a:p>
            <a:pPr marL="285750" indent="-285750" algn="just">
              <a:buFont typeface="Wingdings" panose="05000000000000000000" pitchFamily="2" charset="2"/>
              <a:buChar char="v"/>
            </a:pPr>
            <a:r>
              <a:rPr lang="es-MX" sz="1600" dirty="0">
                <a:latin typeface="Century Gothic" panose="020B0502020202020204" pitchFamily="34" charset="0"/>
              </a:rPr>
              <a:t>Derecho a la educación preescolar, primaria y secundaria </a:t>
            </a:r>
          </a:p>
        </p:txBody>
      </p:sp>
      <p:sp>
        <p:nvSpPr>
          <p:cNvPr id="6" name="CuadroTexto 5">
            <a:extLst>
              <a:ext uri="{FF2B5EF4-FFF2-40B4-BE49-F238E27FC236}">
                <a16:creationId xmlns:a16="http://schemas.microsoft.com/office/drawing/2014/main" id="{BE1449E6-98AB-4E4F-91FA-2EF2DF2D1FF0}"/>
              </a:ext>
            </a:extLst>
          </p:cNvPr>
          <p:cNvSpPr txBox="1"/>
          <p:nvPr/>
        </p:nvSpPr>
        <p:spPr>
          <a:xfrm>
            <a:off x="7480843" y="225721"/>
            <a:ext cx="4161182" cy="584775"/>
          </a:xfrm>
          <a:prstGeom prst="rect">
            <a:avLst/>
          </a:prstGeom>
          <a:noFill/>
        </p:spPr>
        <p:txBody>
          <a:bodyPr wrap="square" rtlCol="0">
            <a:spAutoFit/>
          </a:bodyPr>
          <a:lstStyle/>
          <a:p>
            <a:pPr marL="285750" indent="-285750" algn="just">
              <a:buFont typeface="Wingdings" panose="05000000000000000000" pitchFamily="2" charset="2"/>
              <a:buChar char="v"/>
            </a:pPr>
            <a:r>
              <a:rPr lang="es-MX" sz="1600" dirty="0">
                <a:latin typeface="Century Gothic" panose="020B0502020202020204" pitchFamily="34" charset="0"/>
              </a:rPr>
              <a:t>El nivel de primaria y secundaria son obligatorios</a:t>
            </a:r>
          </a:p>
        </p:txBody>
      </p:sp>
      <p:sp>
        <p:nvSpPr>
          <p:cNvPr id="7" name="Flecha: cheurón 6">
            <a:extLst>
              <a:ext uri="{FF2B5EF4-FFF2-40B4-BE49-F238E27FC236}">
                <a16:creationId xmlns:a16="http://schemas.microsoft.com/office/drawing/2014/main" id="{32A114C0-DC0D-4C30-BE80-ED6D9A5FB5AA}"/>
              </a:ext>
            </a:extLst>
          </p:cNvPr>
          <p:cNvSpPr/>
          <p:nvPr/>
        </p:nvSpPr>
        <p:spPr>
          <a:xfrm rot="5400000">
            <a:off x="4084978" y="3194210"/>
            <a:ext cx="3564834" cy="2809461"/>
          </a:xfrm>
          <a:prstGeom prst="chevron">
            <a:avLst/>
          </a:prstGeom>
          <a:solidFill>
            <a:srgbClr val="3221AF"/>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b="1" dirty="0">
              <a:solidFill>
                <a:schemeClr val="tx1"/>
              </a:solidFill>
              <a:latin typeface="Century Gothic" panose="020B0502020202020204" pitchFamily="34" charset="0"/>
            </a:endParaRPr>
          </a:p>
        </p:txBody>
      </p:sp>
      <p:sp>
        <p:nvSpPr>
          <p:cNvPr id="8" name="CuadroTexto 7">
            <a:extLst>
              <a:ext uri="{FF2B5EF4-FFF2-40B4-BE49-F238E27FC236}">
                <a16:creationId xmlns:a16="http://schemas.microsoft.com/office/drawing/2014/main" id="{A540F97E-0DE8-4B78-8266-5A025FFCE21C}"/>
              </a:ext>
            </a:extLst>
          </p:cNvPr>
          <p:cNvSpPr txBox="1"/>
          <p:nvPr/>
        </p:nvSpPr>
        <p:spPr>
          <a:xfrm>
            <a:off x="4755869" y="4314738"/>
            <a:ext cx="2223051" cy="984885"/>
          </a:xfrm>
          <a:prstGeom prst="rect">
            <a:avLst/>
          </a:prstGeom>
          <a:noFill/>
          <a:ln>
            <a:noFill/>
          </a:ln>
        </p:spPr>
        <p:txBody>
          <a:bodyPr wrap="square" rtlCol="0">
            <a:spAutoFit/>
          </a:bodyPr>
          <a:lstStyle/>
          <a:p>
            <a:pPr algn="ctr"/>
            <a:r>
              <a:rPr lang="es-MX" sz="4400" b="1" dirty="0">
                <a:latin typeface="Century Gothic" panose="020B0502020202020204" pitchFamily="34" charset="0"/>
              </a:rPr>
              <a:t>2002</a:t>
            </a:r>
          </a:p>
          <a:p>
            <a:pPr algn="ctr"/>
            <a:r>
              <a:rPr lang="es-MX" sz="1400" b="1" dirty="0">
                <a:latin typeface="Century Gothic" panose="020B0502020202020204" pitchFamily="34" charset="0"/>
              </a:rPr>
              <a:t>VICENTE FOX QUESADA</a:t>
            </a:r>
          </a:p>
        </p:txBody>
      </p:sp>
      <p:sp>
        <p:nvSpPr>
          <p:cNvPr id="10" name="CuadroTexto 9">
            <a:extLst>
              <a:ext uri="{FF2B5EF4-FFF2-40B4-BE49-F238E27FC236}">
                <a16:creationId xmlns:a16="http://schemas.microsoft.com/office/drawing/2014/main" id="{6588B137-4A60-4FC6-8881-FBCCF0C196B3}"/>
              </a:ext>
            </a:extLst>
          </p:cNvPr>
          <p:cNvSpPr txBox="1"/>
          <p:nvPr/>
        </p:nvSpPr>
        <p:spPr>
          <a:xfrm>
            <a:off x="14911" y="697258"/>
            <a:ext cx="4432843" cy="830997"/>
          </a:xfrm>
          <a:prstGeom prst="rect">
            <a:avLst/>
          </a:prstGeom>
          <a:noFill/>
        </p:spPr>
        <p:txBody>
          <a:bodyPr wrap="square">
            <a:spAutoFit/>
          </a:bodyPr>
          <a:lstStyle/>
          <a:p>
            <a:pPr marL="285750" indent="-285750" algn="just">
              <a:buFont typeface="Wingdings" panose="05000000000000000000" pitchFamily="2" charset="2"/>
              <a:buChar char="v"/>
            </a:pPr>
            <a:r>
              <a:rPr lang="es-ES" sz="1600" dirty="0">
                <a:latin typeface="Century Gothic" panose="020B0502020202020204" pitchFamily="34" charset="0"/>
                <a:ea typeface="Calibri" panose="020F0502020204030204" pitchFamily="34" charset="0"/>
                <a:cs typeface="Times New Roman" panose="02020603050405020304" pitchFamily="18" charset="0"/>
              </a:rPr>
              <a:t>La</a:t>
            </a:r>
            <a:r>
              <a:rPr lang="es-ES" sz="1600" dirty="0">
                <a:effectLst/>
                <a:latin typeface="Century Gothic" panose="020B0502020202020204" pitchFamily="34" charset="0"/>
                <a:ea typeface="Calibri" panose="020F0502020204030204" pitchFamily="34" charset="0"/>
                <a:cs typeface="Times New Roman" panose="02020603050405020304" pitchFamily="18" charset="0"/>
              </a:rPr>
              <a:t> educación atienda las características del contexto y los alumnos</a:t>
            </a:r>
            <a:endParaRPr lang="es-MX" sz="1600" dirty="0">
              <a:latin typeface="Century Gothic" panose="020B0502020202020204" pitchFamily="34" charset="0"/>
            </a:endParaRPr>
          </a:p>
        </p:txBody>
      </p:sp>
      <p:sp>
        <p:nvSpPr>
          <p:cNvPr id="12" name="CuadroTexto 11">
            <a:extLst>
              <a:ext uri="{FF2B5EF4-FFF2-40B4-BE49-F238E27FC236}">
                <a16:creationId xmlns:a16="http://schemas.microsoft.com/office/drawing/2014/main" id="{377C86B6-AE6B-46C2-98C4-A762BEB0ABBA}"/>
              </a:ext>
            </a:extLst>
          </p:cNvPr>
          <p:cNvSpPr txBox="1"/>
          <p:nvPr/>
        </p:nvSpPr>
        <p:spPr>
          <a:xfrm>
            <a:off x="7480843" y="1011997"/>
            <a:ext cx="4570130" cy="584775"/>
          </a:xfrm>
          <a:prstGeom prst="rect">
            <a:avLst/>
          </a:prstGeom>
          <a:noFill/>
        </p:spPr>
        <p:txBody>
          <a:bodyPr wrap="square">
            <a:spAutoFit/>
          </a:bodyPr>
          <a:lstStyle/>
          <a:p>
            <a:pPr marL="285750" indent="-285750">
              <a:buFont typeface="Wingdings" panose="05000000000000000000" pitchFamily="2" charset="2"/>
              <a:buChar char="v"/>
            </a:pPr>
            <a:r>
              <a:rPr lang="es-ES" sz="1600" dirty="0">
                <a:effectLst/>
                <a:latin typeface="Century Gothic" panose="020B0502020202020204" pitchFamily="34" charset="0"/>
                <a:ea typeface="Calibri" panose="020F0502020204030204" pitchFamily="34" charset="0"/>
                <a:cs typeface="Times New Roman" panose="02020603050405020304" pitchFamily="18" charset="0"/>
              </a:rPr>
              <a:t>Se anula el liberalismo y se establecen planes y programas. </a:t>
            </a:r>
            <a:endParaRPr lang="es-MX" sz="1600" dirty="0">
              <a:latin typeface="Century Gothic" panose="020B0502020202020204" pitchFamily="34" charset="0"/>
            </a:endParaRPr>
          </a:p>
        </p:txBody>
      </p:sp>
      <p:sp>
        <p:nvSpPr>
          <p:cNvPr id="14" name="CuadroTexto 13">
            <a:extLst>
              <a:ext uri="{FF2B5EF4-FFF2-40B4-BE49-F238E27FC236}">
                <a16:creationId xmlns:a16="http://schemas.microsoft.com/office/drawing/2014/main" id="{5C0FBDCA-01E9-4120-B806-C322A6098716}"/>
              </a:ext>
            </a:extLst>
          </p:cNvPr>
          <p:cNvSpPr txBox="1"/>
          <p:nvPr/>
        </p:nvSpPr>
        <p:spPr>
          <a:xfrm>
            <a:off x="7429811" y="1723937"/>
            <a:ext cx="4749026" cy="584775"/>
          </a:xfrm>
          <a:prstGeom prst="rect">
            <a:avLst/>
          </a:prstGeom>
          <a:noFill/>
        </p:spPr>
        <p:txBody>
          <a:bodyPr wrap="square">
            <a:spAutoFit/>
          </a:bodyPr>
          <a:lstStyle/>
          <a:p>
            <a:pPr marL="285750" indent="-285750">
              <a:buFont typeface="Wingdings" panose="05000000000000000000" pitchFamily="2" charset="2"/>
              <a:buChar char="v"/>
            </a:pPr>
            <a:r>
              <a:rPr lang="es-ES" sz="1600" dirty="0">
                <a:latin typeface="Century Gothic" panose="020B0502020202020204" pitchFamily="34" charset="0"/>
                <a:ea typeface="Calibri" panose="020F0502020204030204" pitchFamily="34" charset="0"/>
                <a:cs typeface="Times New Roman" panose="02020603050405020304" pitchFamily="18" charset="0"/>
              </a:rPr>
              <a:t>D</a:t>
            </a:r>
            <a:r>
              <a:rPr lang="es-ES" sz="1600" dirty="0">
                <a:effectLst/>
                <a:latin typeface="Century Gothic" panose="020B0502020202020204" pitchFamily="34" charset="0"/>
                <a:ea typeface="Calibri" panose="020F0502020204030204" pitchFamily="34" charset="0"/>
                <a:cs typeface="Times New Roman" panose="02020603050405020304" pitchFamily="18" charset="0"/>
              </a:rPr>
              <a:t>esarrolla el amor a la patria, justicia y democracia</a:t>
            </a:r>
            <a:endParaRPr lang="es-MX" sz="1600" dirty="0">
              <a:latin typeface="Century Gothic" panose="020B0502020202020204" pitchFamily="34" charset="0"/>
            </a:endParaRPr>
          </a:p>
        </p:txBody>
      </p:sp>
      <p:sp>
        <p:nvSpPr>
          <p:cNvPr id="15" name="CuadroTexto 14">
            <a:extLst>
              <a:ext uri="{FF2B5EF4-FFF2-40B4-BE49-F238E27FC236}">
                <a16:creationId xmlns:a16="http://schemas.microsoft.com/office/drawing/2014/main" id="{A67CFCFA-F30C-4877-BDC3-21B1DDB9271F}"/>
              </a:ext>
            </a:extLst>
          </p:cNvPr>
          <p:cNvSpPr txBox="1"/>
          <p:nvPr/>
        </p:nvSpPr>
        <p:spPr>
          <a:xfrm>
            <a:off x="92765" y="3515848"/>
            <a:ext cx="4290068" cy="584775"/>
          </a:xfrm>
          <a:prstGeom prst="rect">
            <a:avLst/>
          </a:prstGeom>
          <a:noFill/>
        </p:spPr>
        <p:txBody>
          <a:bodyPr wrap="square">
            <a:spAutoFit/>
          </a:bodyPr>
          <a:lstStyle/>
          <a:p>
            <a:pPr marL="285750" indent="-285750" algn="just">
              <a:buFont typeface="Wingdings" panose="05000000000000000000" pitchFamily="2" charset="2"/>
              <a:buChar char="v"/>
            </a:pPr>
            <a:r>
              <a:rPr lang="es-ES" sz="1600" dirty="0">
                <a:latin typeface="Century Gothic" panose="020B0502020202020204" pitchFamily="34" charset="0"/>
                <a:ea typeface="Calibri" panose="020F0502020204030204" pitchFamily="34" charset="0"/>
                <a:cs typeface="Times New Roman" panose="02020603050405020304" pitchFamily="18" charset="0"/>
              </a:rPr>
              <a:t>El ejecutivo federal determinará los planes y programas de estudio</a:t>
            </a:r>
            <a:endParaRPr lang="es-MX" sz="1600" dirty="0">
              <a:latin typeface="Century Gothic" panose="020B0502020202020204" pitchFamily="34" charset="0"/>
            </a:endParaRPr>
          </a:p>
        </p:txBody>
      </p:sp>
      <p:sp>
        <p:nvSpPr>
          <p:cNvPr id="16" name="CuadroTexto 15">
            <a:extLst>
              <a:ext uri="{FF2B5EF4-FFF2-40B4-BE49-F238E27FC236}">
                <a16:creationId xmlns:a16="http://schemas.microsoft.com/office/drawing/2014/main" id="{6E78655C-F793-45CB-B670-7E881ECFC026}"/>
              </a:ext>
            </a:extLst>
          </p:cNvPr>
          <p:cNvSpPr txBox="1"/>
          <p:nvPr/>
        </p:nvSpPr>
        <p:spPr>
          <a:xfrm>
            <a:off x="29820" y="4391681"/>
            <a:ext cx="4432843" cy="830997"/>
          </a:xfrm>
          <a:prstGeom prst="rect">
            <a:avLst/>
          </a:prstGeom>
          <a:noFill/>
        </p:spPr>
        <p:txBody>
          <a:bodyPr wrap="square">
            <a:spAutoFit/>
          </a:bodyPr>
          <a:lstStyle/>
          <a:p>
            <a:pPr marL="285750" indent="-285750" algn="just">
              <a:buFont typeface="Wingdings" panose="05000000000000000000" pitchFamily="2" charset="2"/>
              <a:buChar char="v"/>
            </a:pPr>
            <a:r>
              <a:rPr lang="es-ES" sz="1600" dirty="0">
                <a:latin typeface="Century Gothic" panose="020B0502020202020204" pitchFamily="34" charset="0"/>
                <a:ea typeface="Calibri" panose="020F0502020204030204" pitchFamily="34" charset="0"/>
                <a:cs typeface="Times New Roman" panose="02020603050405020304" pitchFamily="18" charset="0"/>
              </a:rPr>
              <a:t>El estado promoverá todo tipo y modalidad educativa incluyendo la inicial y superior</a:t>
            </a:r>
            <a:endParaRPr lang="es-MX" sz="1600" dirty="0">
              <a:latin typeface="Century Gothic" panose="020B0502020202020204" pitchFamily="34" charset="0"/>
            </a:endParaRPr>
          </a:p>
        </p:txBody>
      </p:sp>
      <p:sp>
        <p:nvSpPr>
          <p:cNvPr id="17" name="CuadroTexto 16">
            <a:extLst>
              <a:ext uri="{FF2B5EF4-FFF2-40B4-BE49-F238E27FC236}">
                <a16:creationId xmlns:a16="http://schemas.microsoft.com/office/drawing/2014/main" id="{6EEF507C-2158-4738-8FAF-2435248909FF}"/>
              </a:ext>
            </a:extLst>
          </p:cNvPr>
          <p:cNvSpPr txBox="1"/>
          <p:nvPr/>
        </p:nvSpPr>
        <p:spPr>
          <a:xfrm>
            <a:off x="7565331" y="2820852"/>
            <a:ext cx="4432843" cy="338554"/>
          </a:xfrm>
          <a:prstGeom prst="rect">
            <a:avLst/>
          </a:prstGeom>
          <a:noFill/>
        </p:spPr>
        <p:txBody>
          <a:bodyPr wrap="square">
            <a:spAutoFit/>
          </a:bodyPr>
          <a:lstStyle/>
          <a:p>
            <a:pPr marL="285750" indent="-285750" algn="just">
              <a:buFont typeface="Wingdings" panose="05000000000000000000" pitchFamily="2" charset="2"/>
              <a:buChar char="v"/>
            </a:pPr>
            <a:r>
              <a:rPr lang="es-ES" sz="1600" dirty="0">
                <a:latin typeface="Century Gothic" panose="020B0502020202020204" pitchFamily="34" charset="0"/>
                <a:ea typeface="Calibri" panose="020F0502020204030204" pitchFamily="34" charset="0"/>
                <a:cs typeface="Times New Roman" panose="02020603050405020304" pitchFamily="18" charset="0"/>
              </a:rPr>
              <a:t>Se apoya la investigación científica </a:t>
            </a:r>
            <a:endParaRPr lang="es-MX" sz="1600" dirty="0">
              <a:latin typeface="Century Gothic" panose="020B0502020202020204" pitchFamily="34" charset="0"/>
            </a:endParaRPr>
          </a:p>
        </p:txBody>
      </p:sp>
      <p:sp>
        <p:nvSpPr>
          <p:cNvPr id="18" name="CuadroTexto 17">
            <a:extLst>
              <a:ext uri="{FF2B5EF4-FFF2-40B4-BE49-F238E27FC236}">
                <a16:creationId xmlns:a16="http://schemas.microsoft.com/office/drawing/2014/main" id="{8F7CE508-3AC9-4B0F-8DBA-13A1A8B32838}"/>
              </a:ext>
            </a:extLst>
          </p:cNvPr>
          <p:cNvSpPr txBox="1"/>
          <p:nvPr/>
        </p:nvSpPr>
        <p:spPr>
          <a:xfrm>
            <a:off x="61293" y="6159599"/>
            <a:ext cx="4432843" cy="584775"/>
          </a:xfrm>
          <a:prstGeom prst="rect">
            <a:avLst/>
          </a:prstGeom>
          <a:noFill/>
        </p:spPr>
        <p:txBody>
          <a:bodyPr wrap="square">
            <a:spAutoFit/>
          </a:bodyPr>
          <a:lstStyle/>
          <a:p>
            <a:pPr marL="285750" indent="-285750" algn="just">
              <a:buFont typeface="Wingdings" panose="05000000000000000000" pitchFamily="2" charset="2"/>
              <a:buChar char="v"/>
            </a:pPr>
            <a:r>
              <a:rPr lang="es-ES" sz="1600" dirty="0">
                <a:latin typeface="Century Gothic" panose="020B0502020202020204" pitchFamily="34" charset="0"/>
                <a:ea typeface="Calibri" panose="020F0502020204030204" pitchFamily="34" charset="0"/>
                <a:cs typeface="Times New Roman" panose="02020603050405020304" pitchFamily="18" charset="0"/>
              </a:rPr>
              <a:t>Los particulares podrán impartir educación en lo que establezca la ley </a:t>
            </a:r>
            <a:endParaRPr lang="es-MX" sz="1600" dirty="0">
              <a:latin typeface="Century Gothic" panose="020B0502020202020204" pitchFamily="34" charset="0"/>
            </a:endParaRPr>
          </a:p>
        </p:txBody>
      </p:sp>
      <p:sp>
        <p:nvSpPr>
          <p:cNvPr id="19" name="CuadroTexto 18">
            <a:extLst>
              <a:ext uri="{FF2B5EF4-FFF2-40B4-BE49-F238E27FC236}">
                <a16:creationId xmlns:a16="http://schemas.microsoft.com/office/drawing/2014/main" id="{3931259E-1D23-4333-B041-42BA53A2DE3B}"/>
              </a:ext>
            </a:extLst>
          </p:cNvPr>
          <p:cNvSpPr txBox="1"/>
          <p:nvPr/>
        </p:nvSpPr>
        <p:spPr>
          <a:xfrm>
            <a:off x="7429810" y="4614253"/>
            <a:ext cx="4432843" cy="584775"/>
          </a:xfrm>
          <a:prstGeom prst="rect">
            <a:avLst/>
          </a:prstGeom>
          <a:noFill/>
        </p:spPr>
        <p:txBody>
          <a:bodyPr wrap="square">
            <a:spAutoFit/>
          </a:bodyPr>
          <a:lstStyle/>
          <a:p>
            <a:pPr marL="285750" indent="-285750" algn="just">
              <a:buFont typeface="Wingdings" panose="05000000000000000000" pitchFamily="2" charset="2"/>
              <a:buChar char="v"/>
            </a:pPr>
            <a:r>
              <a:rPr lang="es-ES" sz="1600" dirty="0">
                <a:latin typeface="Century Gothic" panose="020B0502020202020204" pitchFamily="34" charset="0"/>
                <a:ea typeface="Calibri" panose="020F0502020204030204" pitchFamily="34" charset="0"/>
                <a:cs typeface="Times New Roman" panose="02020603050405020304" pitchFamily="18" charset="0"/>
              </a:rPr>
              <a:t>La e</a:t>
            </a:r>
            <a:r>
              <a:rPr lang="es-ES" sz="1600" dirty="0">
                <a:effectLst/>
                <a:latin typeface="Century Gothic" panose="020B0502020202020204" pitchFamily="34" charset="0"/>
                <a:ea typeface="Calibri" panose="020F0502020204030204" pitchFamily="34" charset="0"/>
                <a:cs typeface="Times New Roman" panose="02020603050405020304" pitchFamily="18" charset="0"/>
              </a:rPr>
              <a:t>ducación preescolar se vuelve obligatoria</a:t>
            </a:r>
            <a:endParaRPr lang="es-MX" sz="1600" dirty="0">
              <a:latin typeface="Century Gothic" panose="020B0502020202020204" pitchFamily="34" charset="0"/>
            </a:endParaRPr>
          </a:p>
        </p:txBody>
      </p:sp>
      <p:sp>
        <p:nvSpPr>
          <p:cNvPr id="20" name="CuadroTexto 19">
            <a:extLst>
              <a:ext uri="{FF2B5EF4-FFF2-40B4-BE49-F238E27FC236}">
                <a16:creationId xmlns:a16="http://schemas.microsoft.com/office/drawing/2014/main" id="{41C9889B-E306-4226-BE21-6D21CC240721}"/>
              </a:ext>
            </a:extLst>
          </p:cNvPr>
          <p:cNvSpPr txBox="1"/>
          <p:nvPr/>
        </p:nvSpPr>
        <p:spPr>
          <a:xfrm>
            <a:off x="92765" y="5489049"/>
            <a:ext cx="4432843" cy="861774"/>
          </a:xfrm>
          <a:prstGeom prst="rect">
            <a:avLst/>
          </a:prstGeom>
          <a:noFill/>
        </p:spPr>
        <p:txBody>
          <a:bodyPr wrap="square">
            <a:spAutoFit/>
          </a:bodyPr>
          <a:lstStyle/>
          <a:p>
            <a:pPr marL="285750" indent="-285750" algn="just">
              <a:buFont typeface="Wingdings" panose="05000000000000000000" pitchFamily="2" charset="2"/>
              <a:buChar char="v"/>
            </a:pPr>
            <a:r>
              <a:rPr lang="es-ES" sz="1600" dirty="0">
                <a:latin typeface="Century Gothic" panose="020B0502020202020204" pitchFamily="34" charset="0"/>
                <a:ea typeface="Calibri" panose="020F0502020204030204" pitchFamily="34" charset="0"/>
                <a:cs typeface="Times New Roman" panose="02020603050405020304" pitchFamily="18" charset="0"/>
              </a:rPr>
              <a:t>Se busca</a:t>
            </a:r>
            <a:r>
              <a:rPr lang="es-ES" sz="1600" dirty="0">
                <a:effectLst/>
                <a:latin typeface="Century Gothic" panose="020B0502020202020204" pitchFamily="34" charset="0"/>
                <a:ea typeface="Calibri" panose="020F0502020204030204" pitchFamily="34" charset="0"/>
                <a:cs typeface="Times New Roman" panose="02020603050405020304" pitchFamily="18" charset="0"/>
              </a:rPr>
              <a:t> transformar al individuo y la sociedad. </a:t>
            </a:r>
            <a:endParaRPr lang="es-MX" sz="1600" dirty="0">
              <a:effectLst/>
              <a:latin typeface="Century Gothic" panose="020B0502020202020204" pitchFamily="34" charset="0"/>
              <a:ea typeface="Calibri" panose="020F0502020204030204" pitchFamily="34" charset="0"/>
              <a:cs typeface="Times New Roman" panose="02020603050405020304" pitchFamily="18" charset="0"/>
            </a:endParaRPr>
          </a:p>
          <a:p>
            <a:pPr algn="just"/>
            <a:endParaRPr lang="es-MX" dirty="0">
              <a:latin typeface="Century Gothic" panose="020B0502020202020204" pitchFamily="34" charset="0"/>
            </a:endParaRPr>
          </a:p>
        </p:txBody>
      </p:sp>
      <p:sp>
        <p:nvSpPr>
          <p:cNvPr id="22" name="CuadroTexto 21">
            <a:extLst>
              <a:ext uri="{FF2B5EF4-FFF2-40B4-BE49-F238E27FC236}">
                <a16:creationId xmlns:a16="http://schemas.microsoft.com/office/drawing/2014/main" id="{D1F38B39-F130-4CE7-BE1C-35C4A50B1530}"/>
              </a:ext>
            </a:extLst>
          </p:cNvPr>
          <p:cNvSpPr txBox="1"/>
          <p:nvPr/>
        </p:nvSpPr>
        <p:spPr>
          <a:xfrm>
            <a:off x="-89001" y="1489747"/>
            <a:ext cx="4432843" cy="1323439"/>
          </a:xfrm>
          <a:prstGeom prst="rect">
            <a:avLst/>
          </a:prstGeom>
          <a:noFill/>
        </p:spPr>
        <p:txBody>
          <a:bodyPr wrap="square">
            <a:spAutoFit/>
          </a:bodyPr>
          <a:lstStyle/>
          <a:p>
            <a:pPr marL="285750" indent="-285750" algn="just">
              <a:buFont typeface="Wingdings" panose="05000000000000000000" pitchFamily="2" charset="2"/>
              <a:buChar char="v"/>
            </a:pPr>
            <a:r>
              <a:rPr lang="es-ES" sz="1600" dirty="0">
                <a:latin typeface="Century Gothic" panose="020B0502020202020204" pitchFamily="34" charset="0"/>
                <a:ea typeface="Calibri" panose="020F0502020204030204" pitchFamily="34" charset="0"/>
                <a:cs typeface="Times New Roman" panose="02020603050405020304" pitchFamily="18" charset="0"/>
              </a:rPr>
              <a:t>Gracias a innovación tecnológica hubo incremento de la productividad del trabajo mayor profundización de la intermediación financiera y una mejoría de las cuentas externas </a:t>
            </a:r>
            <a:endParaRPr lang="es-MX" sz="1600" dirty="0">
              <a:latin typeface="Century Gothic" panose="020B0502020202020204" pitchFamily="34" charset="0"/>
            </a:endParaRPr>
          </a:p>
        </p:txBody>
      </p:sp>
      <p:sp>
        <p:nvSpPr>
          <p:cNvPr id="23" name="CuadroTexto 22">
            <a:extLst>
              <a:ext uri="{FF2B5EF4-FFF2-40B4-BE49-F238E27FC236}">
                <a16:creationId xmlns:a16="http://schemas.microsoft.com/office/drawing/2014/main" id="{7F5E6CD9-57C0-45CB-9438-FC2A3BDC3C5C}"/>
              </a:ext>
            </a:extLst>
          </p:cNvPr>
          <p:cNvSpPr txBox="1"/>
          <p:nvPr/>
        </p:nvSpPr>
        <p:spPr>
          <a:xfrm>
            <a:off x="7390948" y="5335161"/>
            <a:ext cx="4432843" cy="1569660"/>
          </a:xfrm>
          <a:prstGeom prst="rect">
            <a:avLst/>
          </a:prstGeom>
          <a:noFill/>
        </p:spPr>
        <p:txBody>
          <a:bodyPr wrap="square">
            <a:spAutoFit/>
          </a:bodyPr>
          <a:lstStyle/>
          <a:p>
            <a:pPr marL="285750" indent="-285750" algn="just">
              <a:buFont typeface="Wingdings" panose="05000000000000000000" pitchFamily="2" charset="2"/>
              <a:buChar char="v"/>
            </a:pPr>
            <a:r>
              <a:rPr lang="es-ES" sz="1600" dirty="0">
                <a:latin typeface="Century Gothic" panose="020B0502020202020204" pitchFamily="34" charset="0"/>
                <a:ea typeface="Calibri" panose="020F0502020204030204" pitchFamily="34" charset="0"/>
                <a:cs typeface="Times New Roman" panose="02020603050405020304" pitchFamily="18" charset="0"/>
              </a:rPr>
              <a:t>La economía tuvo una evolución menos favorable ya que la producción creció a un ritmo mas lento y las exportaciones mexicanas experimentaron solo una leve recuperación </a:t>
            </a:r>
            <a:endParaRPr lang="es-MX" sz="1600" dirty="0">
              <a:latin typeface="Century Gothic" panose="020B0502020202020204" pitchFamily="34" charset="0"/>
            </a:endParaRPr>
          </a:p>
        </p:txBody>
      </p:sp>
      <p:pic>
        <p:nvPicPr>
          <p:cNvPr id="6146" name="Picture 2" descr="Investigación científica - Qué es, definición y concepto | 2021 |  Economipedia">
            <a:extLst>
              <a:ext uri="{FF2B5EF4-FFF2-40B4-BE49-F238E27FC236}">
                <a16:creationId xmlns:a16="http://schemas.microsoft.com/office/drawing/2014/main" id="{D9FA8A9D-B2A9-4A6E-94F6-32D3EA3D3D3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020143" y="3159406"/>
            <a:ext cx="3082582" cy="146791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587941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684A0B9D-2F4B-4A3E-BDDE-0601D0FED28A}"/>
              </a:ext>
            </a:extLst>
          </p:cNvPr>
          <p:cNvSpPr txBox="1"/>
          <p:nvPr/>
        </p:nvSpPr>
        <p:spPr>
          <a:xfrm>
            <a:off x="0" y="0"/>
            <a:ext cx="12192000" cy="6858000"/>
          </a:xfrm>
          <a:prstGeom prst="rect">
            <a:avLst/>
          </a:prstGeom>
          <a:solidFill>
            <a:schemeClr val="accent4">
              <a:lumMod val="60000"/>
              <a:lumOff val="40000"/>
            </a:schemeClr>
          </a:solidFill>
        </p:spPr>
        <p:txBody>
          <a:bodyPr wrap="square" rtlCol="0">
            <a:spAutoFit/>
          </a:bodyPr>
          <a:lstStyle/>
          <a:p>
            <a:endParaRPr lang="es-MX" dirty="0"/>
          </a:p>
        </p:txBody>
      </p:sp>
      <p:sp>
        <p:nvSpPr>
          <p:cNvPr id="3" name="Flecha: cheurón 2">
            <a:extLst>
              <a:ext uri="{FF2B5EF4-FFF2-40B4-BE49-F238E27FC236}">
                <a16:creationId xmlns:a16="http://schemas.microsoft.com/office/drawing/2014/main" id="{4AF09152-60D6-4BC6-8DEA-B7F8200AB6BC}"/>
              </a:ext>
            </a:extLst>
          </p:cNvPr>
          <p:cNvSpPr/>
          <p:nvPr/>
        </p:nvSpPr>
        <p:spPr>
          <a:xfrm rot="5400000">
            <a:off x="4084978" y="603409"/>
            <a:ext cx="3564834" cy="2809461"/>
          </a:xfrm>
          <a:prstGeom prst="chevron">
            <a:avLst/>
          </a:prstGeom>
          <a:solidFill>
            <a:schemeClr val="accent2">
              <a:lumMod val="50000"/>
            </a:schemeClr>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b="1" dirty="0">
              <a:solidFill>
                <a:schemeClr val="tx1"/>
              </a:solidFill>
              <a:latin typeface="Century Gothic" panose="020B0502020202020204" pitchFamily="34" charset="0"/>
            </a:endParaRPr>
          </a:p>
        </p:txBody>
      </p:sp>
      <p:sp>
        <p:nvSpPr>
          <p:cNvPr id="4" name="CuadroTexto 3">
            <a:extLst>
              <a:ext uri="{FF2B5EF4-FFF2-40B4-BE49-F238E27FC236}">
                <a16:creationId xmlns:a16="http://schemas.microsoft.com/office/drawing/2014/main" id="{021ABA38-1961-4233-9C93-B8AC4B6FB649}"/>
              </a:ext>
            </a:extLst>
          </p:cNvPr>
          <p:cNvSpPr txBox="1"/>
          <p:nvPr/>
        </p:nvSpPr>
        <p:spPr>
          <a:xfrm>
            <a:off x="4755869" y="1723937"/>
            <a:ext cx="2223051" cy="1200329"/>
          </a:xfrm>
          <a:prstGeom prst="rect">
            <a:avLst/>
          </a:prstGeom>
          <a:noFill/>
          <a:ln>
            <a:noFill/>
          </a:ln>
        </p:spPr>
        <p:txBody>
          <a:bodyPr wrap="square" rtlCol="0">
            <a:spAutoFit/>
          </a:bodyPr>
          <a:lstStyle/>
          <a:p>
            <a:pPr algn="ctr"/>
            <a:r>
              <a:rPr lang="es-MX" sz="4400" b="1" dirty="0">
                <a:latin typeface="Century Gothic" panose="020B0502020202020204" pitchFamily="34" charset="0"/>
              </a:rPr>
              <a:t>2011</a:t>
            </a:r>
          </a:p>
          <a:p>
            <a:pPr algn="ctr"/>
            <a:r>
              <a:rPr lang="es-MX" sz="1400" b="1" dirty="0">
                <a:latin typeface="Century Gothic" panose="020B0502020202020204" pitchFamily="34" charset="0"/>
              </a:rPr>
              <a:t>FELIPE CALDERÓN HINOJOSA</a:t>
            </a:r>
          </a:p>
        </p:txBody>
      </p:sp>
      <p:sp>
        <p:nvSpPr>
          <p:cNvPr id="5" name="CuadroTexto 4">
            <a:extLst>
              <a:ext uri="{FF2B5EF4-FFF2-40B4-BE49-F238E27FC236}">
                <a16:creationId xmlns:a16="http://schemas.microsoft.com/office/drawing/2014/main" id="{F6B23707-1B62-43B1-8CD6-CF61A5D90669}"/>
              </a:ext>
            </a:extLst>
          </p:cNvPr>
          <p:cNvSpPr txBox="1"/>
          <p:nvPr/>
        </p:nvSpPr>
        <p:spPr>
          <a:xfrm>
            <a:off x="92765" y="225722"/>
            <a:ext cx="4161182" cy="830997"/>
          </a:xfrm>
          <a:prstGeom prst="rect">
            <a:avLst/>
          </a:prstGeom>
          <a:noFill/>
        </p:spPr>
        <p:txBody>
          <a:bodyPr wrap="square" rtlCol="0">
            <a:spAutoFit/>
          </a:bodyPr>
          <a:lstStyle/>
          <a:p>
            <a:pPr marL="285750" indent="-285750" algn="just">
              <a:buFont typeface="Wingdings" panose="05000000000000000000" pitchFamily="2" charset="2"/>
              <a:buChar char="v"/>
            </a:pPr>
            <a:r>
              <a:rPr lang="es-MX" sz="1600" dirty="0">
                <a:latin typeface="Century Gothic" panose="020B0502020202020204" pitchFamily="34" charset="0"/>
              </a:rPr>
              <a:t>La educación que imparte el estado desarrollará armónicamente las cualidades del ser humano </a:t>
            </a:r>
          </a:p>
        </p:txBody>
      </p:sp>
      <p:sp>
        <p:nvSpPr>
          <p:cNvPr id="6" name="CuadroTexto 5">
            <a:extLst>
              <a:ext uri="{FF2B5EF4-FFF2-40B4-BE49-F238E27FC236}">
                <a16:creationId xmlns:a16="http://schemas.microsoft.com/office/drawing/2014/main" id="{322D4045-CEE1-4108-B458-CBCC78AE58D3}"/>
              </a:ext>
            </a:extLst>
          </p:cNvPr>
          <p:cNvSpPr txBox="1"/>
          <p:nvPr/>
        </p:nvSpPr>
        <p:spPr>
          <a:xfrm>
            <a:off x="7651472" y="225722"/>
            <a:ext cx="4161182" cy="338554"/>
          </a:xfrm>
          <a:prstGeom prst="rect">
            <a:avLst/>
          </a:prstGeom>
          <a:noFill/>
        </p:spPr>
        <p:txBody>
          <a:bodyPr wrap="square" rtlCol="0">
            <a:spAutoFit/>
          </a:bodyPr>
          <a:lstStyle/>
          <a:p>
            <a:pPr marL="285750" indent="-285750" algn="just">
              <a:buFont typeface="Wingdings" panose="05000000000000000000" pitchFamily="2" charset="2"/>
              <a:buChar char="v"/>
            </a:pPr>
            <a:r>
              <a:rPr lang="es-MX" sz="1600" dirty="0">
                <a:latin typeface="Century Gothic" panose="020B0502020202020204" pitchFamily="34" charset="0"/>
              </a:rPr>
              <a:t>Se fomenta el amor por la patria </a:t>
            </a:r>
          </a:p>
        </p:txBody>
      </p:sp>
      <p:sp>
        <p:nvSpPr>
          <p:cNvPr id="10" name="CuadroTexto 9">
            <a:extLst>
              <a:ext uri="{FF2B5EF4-FFF2-40B4-BE49-F238E27FC236}">
                <a16:creationId xmlns:a16="http://schemas.microsoft.com/office/drawing/2014/main" id="{E9A17396-D298-41B2-A0E2-6331356FC500}"/>
              </a:ext>
            </a:extLst>
          </p:cNvPr>
          <p:cNvSpPr txBox="1"/>
          <p:nvPr/>
        </p:nvSpPr>
        <p:spPr>
          <a:xfrm>
            <a:off x="7487459" y="789998"/>
            <a:ext cx="4618392" cy="830997"/>
          </a:xfrm>
          <a:prstGeom prst="rect">
            <a:avLst/>
          </a:prstGeom>
          <a:noFill/>
        </p:spPr>
        <p:txBody>
          <a:bodyPr wrap="square">
            <a:spAutoFit/>
          </a:bodyPr>
          <a:lstStyle/>
          <a:p>
            <a:pPr marL="285750" indent="-285750">
              <a:buFont typeface="Wingdings" panose="05000000000000000000" pitchFamily="2" charset="2"/>
              <a:buChar char="v"/>
            </a:pPr>
            <a:r>
              <a:rPr lang="es-ES" sz="1600" dirty="0">
                <a:effectLst/>
                <a:latin typeface="Century Gothic" panose="020B0502020202020204" pitchFamily="34" charset="0"/>
                <a:ea typeface="Calibri" panose="020F0502020204030204" pitchFamily="34" charset="0"/>
                <a:cs typeface="Times New Roman" panose="02020603050405020304" pitchFamily="18" charset="0"/>
              </a:rPr>
              <a:t>Educación basada en el respeto, enfocada en los derechos humanos y la igualdad. </a:t>
            </a:r>
            <a:endParaRPr lang="es-MX" sz="1600" dirty="0">
              <a:latin typeface="Century Gothic" panose="020B0502020202020204" pitchFamily="34" charset="0"/>
            </a:endParaRPr>
          </a:p>
        </p:txBody>
      </p:sp>
      <p:sp>
        <p:nvSpPr>
          <p:cNvPr id="12" name="CuadroTexto 11">
            <a:extLst>
              <a:ext uri="{FF2B5EF4-FFF2-40B4-BE49-F238E27FC236}">
                <a16:creationId xmlns:a16="http://schemas.microsoft.com/office/drawing/2014/main" id="{BF15379B-1415-4EDD-A09F-12B3EFC29DD2}"/>
              </a:ext>
            </a:extLst>
          </p:cNvPr>
          <p:cNvSpPr txBox="1"/>
          <p:nvPr/>
        </p:nvSpPr>
        <p:spPr>
          <a:xfrm>
            <a:off x="207057" y="1185328"/>
            <a:ext cx="4169458" cy="1077218"/>
          </a:xfrm>
          <a:prstGeom prst="rect">
            <a:avLst/>
          </a:prstGeom>
          <a:noFill/>
        </p:spPr>
        <p:txBody>
          <a:bodyPr wrap="square">
            <a:spAutoFit/>
          </a:bodyPr>
          <a:lstStyle/>
          <a:p>
            <a:pPr marL="285750" indent="-285750">
              <a:buFont typeface="Wingdings" panose="05000000000000000000" pitchFamily="2" charset="2"/>
              <a:buChar char="v"/>
            </a:pPr>
            <a:r>
              <a:rPr lang="es-ES" sz="1600" dirty="0">
                <a:latin typeface="Century Gothic" panose="020B0502020202020204" pitchFamily="34" charset="0"/>
                <a:ea typeface="Calibri" panose="020F0502020204030204" pitchFamily="34" charset="0"/>
                <a:cs typeface="Times New Roman" panose="02020603050405020304" pitchFamily="18" charset="0"/>
              </a:rPr>
              <a:t>I</a:t>
            </a:r>
            <a:r>
              <a:rPr lang="es-ES" sz="1600" dirty="0">
                <a:effectLst/>
                <a:latin typeface="Century Gothic" panose="020B0502020202020204" pitchFamily="34" charset="0"/>
                <a:ea typeface="Calibri" panose="020F0502020204030204" pitchFamily="34" charset="0"/>
                <a:cs typeface="Times New Roman" panose="02020603050405020304" pitchFamily="18" charset="0"/>
              </a:rPr>
              <a:t>gualdad sustantiva (igualdad entre mujeres y hombres para reconocimiento y goce de los derechos). </a:t>
            </a:r>
            <a:endParaRPr lang="es-MX" sz="1600" dirty="0">
              <a:latin typeface="Century Gothic" panose="020B0502020202020204" pitchFamily="34" charset="0"/>
            </a:endParaRPr>
          </a:p>
        </p:txBody>
      </p:sp>
      <p:sp>
        <p:nvSpPr>
          <p:cNvPr id="13" name="Flecha: cheurón 12">
            <a:extLst>
              <a:ext uri="{FF2B5EF4-FFF2-40B4-BE49-F238E27FC236}">
                <a16:creationId xmlns:a16="http://schemas.microsoft.com/office/drawing/2014/main" id="{7C0F927B-09AC-4975-BF0F-8470B1B6F419}"/>
              </a:ext>
            </a:extLst>
          </p:cNvPr>
          <p:cNvSpPr/>
          <p:nvPr/>
        </p:nvSpPr>
        <p:spPr>
          <a:xfrm rot="5400000">
            <a:off x="4027000" y="3289855"/>
            <a:ext cx="3564834" cy="2809461"/>
          </a:xfrm>
          <a:prstGeom prst="chevron">
            <a:avLst/>
          </a:prstGeom>
          <a:solidFill>
            <a:srgbClr val="00B0F0"/>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b="1" dirty="0">
              <a:solidFill>
                <a:schemeClr val="tx1"/>
              </a:solidFill>
              <a:latin typeface="Century Gothic" panose="020B0502020202020204" pitchFamily="34" charset="0"/>
            </a:endParaRPr>
          </a:p>
        </p:txBody>
      </p:sp>
      <p:sp>
        <p:nvSpPr>
          <p:cNvPr id="14" name="CuadroTexto 13">
            <a:extLst>
              <a:ext uri="{FF2B5EF4-FFF2-40B4-BE49-F238E27FC236}">
                <a16:creationId xmlns:a16="http://schemas.microsoft.com/office/drawing/2014/main" id="{2A406221-75F5-4725-9575-5D0F0C813369}"/>
              </a:ext>
            </a:extLst>
          </p:cNvPr>
          <p:cNvSpPr txBox="1"/>
          <p:nvPr/>
        </p:nvSpPr>
        <p:spPr>
          <a:xfrm>
            <a:off x="4697891" y="4422481"/>
            <a:ext cx="2223051" cy="1200329"/>
          </a:xfrm>
          <a:prstGeom prst="rect">
            <a:avLst/>
          </a:prstGeom>
          <a:noFill/>
          <a:ln>
            <a:noFill/>
          </a:ln>
        </p:spPr>
        <p:txBody>
          <a:bodyPr wrap="square" rtlCol="0">
            <a:spAutoFit/>
          </a:bodyPr>
          <a:lstStyle/>
          <a:p>
            <a:pPr algn="ctr"/>
            <a:r>
              <a:rPr lang="es-MX" sz="4400" b="1" dirty="0">
                <a:latin typeface="Century Gothic" panose="020B0502020202020204" pitchFamily="34" charset="0"/>
              </a:rPr>
              <a:t>2012</a:t>
            </a:r>
          </a:p>
          <a:p>
            <a:pPr algn="ctr"/>
            <a:r>
              <a:rPr lang="es-MX" sz="1400" b="1" dirty="0">
                <a:latin typeface="Century Gothic" panose="020B0502020202020204" pitchFamily="34" charset="0"/>
              </a:rPr>
              <a:t>FELIPE CALDERÓN HINOJOSA</a:t>
            </a:r>
          </a:p>
        </p:txBody>
      </p:sp>
      <p:sp>
        <p:nvSpPr>
          <p:cNvPr id="15" name="CuadroTexto 14">
            <a:extLst>
              <a:ext uri="{FF2B5EF4-FFF2-40B4-BE49-F238E27FC236}">
                <a16:creationId xmlns:a16="http://schemas.microsoft.com/office/drawing/2014/main" id="{C1DE06B8-AFEA-41D4-85D8-DDD1AC7E2D5B}"/>
              </a:ext>
            </a:extLst>
          </p:cNvPr>
          <p:cNvSpPr txBox="1"/>
          <p:nvPr/>
        </p:nvSpPr>
        <p:spPr>
          <a:xfrm>
            <a:off x="92765" y="3211279"/>
            <a:ext cx="4161182" cy="830997"/>
          </a:xfrm>
          <a:prstGeom prst="rect">
            <a:avLst/>
          </a:prstGeom>
          <a:noFill/>
        </p:spPr>
        <p:txBody>
          <a:bodyPr wrap="square" rtlCol="0">
            <a:spAutoFit/>
          </a:bodyPr>
          <a:lstStyle/>
          <a:p>
            <a:pPr marL="285750" indent="-285750" algn="just">
              <a:buFont typeface="Wingdings" panose="05000000000000000000" pitchFamily="2" charset="2"/>
              <a:buChar char="v"/>
            </a:pPr>
            <a:r>
              <a:rPr lang="es-MX" sz="1600" dirty="0">
                <a:latin typeface="Century Gothic" panose="020B0502020202020204" pitchFamily="34" charset="0"/>
              </a:rPr>
              <a:t>Todo individuo tiene derecho a recibir educación básica y media superior con carácter de obligatorio</a:t>
            </a:r>
          </a:p>
        </p:txBody>
      </p:sp>
      <p:sp>
        <p:nvSpPr>
          <p:cNvPr id="16" name="CuadroTexto 15">
            <a:extLst>
              <a:ext uri="{FF2B5EF4-FFF2-40B4-BE49-F238E27FC236}">
                <a16:creationId xmlns:a16="http://schemas.microsoft.com/office/drawing/2014/main" id="{FA03DA37-C6BD-417B-A9CA-911D7F6A9F12}"/>
              </a:ext>
            </a:extLst>
          </p:cNvPr>
          <p:cNvSpPr txBox="1"/>
          <p:nvPr/>
        </p:nvSpPr>
        <p:spPr>
          <a:xfrm>
            <a:off x="121752" y="4288497"/>
            <a:ext cx="4161182" cy="584775"/>
          </a:xfrm>
          <a:prstGeom prst="rect">
            <a:avLst/>
          </a:prstGeom>
          <a:noFill/>
        </p:spPr>
        <p:txBody>
          <a:bodyPr wrap="square" rtlCol="0">
            <a:spAutoFit/>
          </a:bodyPr>
          <a:lstStyle/>
          <a:p>
            <a:pPr marL="285750" indent="-285750" algn="just">
              <a:buFont typeface="Wingdings" panose="05000000000000000000" pitchFamily="2" charset="2"/>
              <a:buChar char="v"/>
            </a:pPr>
            <a:r>
              <a:rPr lang="es-MX" sz="1600" dirty="0">
                <a:latin typeface="Century Gothic" panose="020B0502020202020204" pitchFamily="34" charset="0"/>
              </a:rPr>
              <a:t>Fortalecer y promover el respeto por la diversidad cultural </a:t>
            </a:r>
          </a:p>
        </p:txBody>
      </p:sp>
      <p:sp>
        <p:nvSpPr>
          <p:cNvPr id="18" name="CuadroTexto 17">
            <a:extLst>
              <a:ext uri="{FF2B5EF4-FFF2-40B4-BE49-F238E27FC236}">
                <a16:creationId xmlns:a16="http://schemas.microsoft.com/office/drawing/2014/main" id="{CBF57823-341D-4909-888A-F5020CA7573A}"/>
              </a:ext>
            </a:extLst>
          </p:cNvPr>
          <p:cNvSpPr txBox="1"/>
          <p:nvPr/>
        </p:nvSpPr>
        <p:spPr>
          <a:xfrm>
            <a:off x="7338392" y="3268174"/>
            <a:ext cx="4618392" cy="584775"/>
          </a:xfrm>
          <a:prstGeom prst="rect">
            <a:avLst/>
          </a:prstGeom>
          <a:noFill/>
        </p:spPr>
        <p:txBody>
          <a:bodyPr wrap="square">
            <a:spAutoFit/>
          </a:bodyPr>
          <a:lstStyle/>
          <a:p>
            <a:pPr marL="285750" indent="-285750">
              <a:buFont typeface="Wingdings" panose="05000000000000000000" pitchFamily="2" charset="2"/>
              <a:buChar char="v"/>
            </a:pPr>
            <a:r>
              <a:rPr lang="es-ES" sz="1600" dirty="0">
                <a:effectLst/>
                <a:latin typeface="Century Gothic" panose="020B0502020202020204" pitchFamily="34" charset="0"/>
                <a:ea typeface="Calibri" panose="020F0502020204030204" pitchFamily="34" charset="0"/>
                <a:cs typeface="Times New Roman" panose="02020603050405020304" pitchFamily="18" charset="0"/>
              </a:rPr>
              <a:t>Es obligación de los padres y tutores que sus hijos asistan a la escuela</a:t>
            </a:r>
            <a:endParaRPr lang="es-MX" sz="1600" dirty="0">
              <a:latin typeface="Century Gothic" panose="020B0502020202020204" pitchFamily="34" charset="0"/>
            </a:endParaRPr>
          </a:p>
        </p:txBody>
      </p:sp>
      <p:sp>
        <p:nvSpPr>
          <p:cNvPr id="19" name="CuadroTexto 18">
            <a:extLst>
              <a:ext uri="{FF2B5EF4-FFF2-40B4-BE49-F238E27FC236}">
                <a16:creationId xmlns:a16="http://schemas.microsoft.com/office/drawing/2014/main" id="{65F01216-32DE-46D9-90DA-B7DC141F07F0}"/>
              </a:ext>
            </a:extLst>
          </p:cNvPr>
          <p:cNvSpPr txBox="1"/>
          <p:nvPr/>
        </p:nvSpPr>
        <p:spPr>
          <a:xfrm>
            <a:off x="7260528" y="4109810"/>
            <a:ext cx="4618392" cy="584775"/>
          </a:xfrm>
          <a:prstGeom prst="rect">
            <a:avLst/>
          </a:prstGeom>
          <a:noFill/>
        </p:spPr>
        <p:txBody>
          <a:bodyPr wrap="square">
            <a:spAutoFit/>
          </a:bodyPr>
          <a:lstStyle/>
          <a:p>
            <a:pPr marL="285750" indent="-285750">
              <a:buFont typeface="Wingdings" panose="05000000000000000000" pitchFamily="2" charset="2"/>
              <a:buChar char="v"/>
            </a:pPr>
            <a:r>
              <a:rPr lang="es-ES" sz="1600" dirty="0">
                <a:effectLst/>
                <a:latin typeface="Century Gothic" panose="020B0502020202020204" pitchFamily="34" charset="0"/>
                <a:ea typeface="Calibri" panose="020F0502020204030204" pitchFamily="34" charset="0"/>
                <a:cs typeface="Times New Roman" panose="02020603050405020304" pitchFamily="18" charset="0"/>
              </a:rPr>
              <a:t>Se evitará privilegios de razas, religión, grupos de sexos o individuos</a:t>
            </a:r>
            <a:endParaRPr lang="es-MX" sz="1600" dirty="0">
              <a:latin typeface="Century Gothic" panose="020B0502020202020204" pitchFamily="34" charset="0"/>
            </a:endParaRPr>
          </a:p>
        </p:txBody>
      </p:sp>
      <p:sp>
        <p:nvSpPr>
          <p:cNvPr id="20" name="CuadroTexto 19">
            <a:extLst>
              <a:ext uri="{FF2B5EF4-FFF2-40B4-BE49-F238E27FC236}">
                <a16:creationId xmlns:a16="http://schemas.microsoft.com/office/drawing/2014/main" id="{5A8EE536-9D70-4CE3-848B-701BA03316E4}"/>
              </a:ext>
            </a:extLst>
          </p:cNvPr>
          <p:cNvSpPr txBox="1"/>
          <p:nvPr/>
        </p:nvSpPr>
        <p:spPr>
          <a:xfrm>
            <a:off x="7214147" y="4841392"/>
            <a:ext cx="4618392" cy="1077218"/>
          </a:xfrm>
          <a:prstGeom prst="rect">
            <a:avLst/>
          </a:prstGeom>
          <a:noFill/>
        </p:spPr>
        <p:txBody>
          <a:bodyPr wrap="square">
            <a:spAutoFit/>
          </a:bodyPr>
          <a:lstStyle/>
          <a:p>
            <a:pPr marL="285750" indent="-285750">
              <a:buFont typeface="Wingdings" panose="05000000000000000000" pitchFamily="2" charset="2"/>
              <a:buChar char="v"/>
            </a:pPr>
            <a:r>
              <a:rPr lang="es-ES" sz="1600" dirty="0">
                <a:effectLst/>
                <a:latin typeface="Century Gothic" panose="020B0502020202020204" pitchFamily="34" charset="0"/>
                <a:ea typeface="Calibri" panose="020F0502020204030204" pitchFamily="34" charset="0"/>
                <a:cs typeface="Times New Roman" panose="02020603050405020304" pitchFamily="18" charset="0"/>
              </a:rPr>
              <a:t>El estado promoverá todos los tipos y modalidades educativas, incluyendo la inicial y la superior necesarios para el desarrollo de la nación.</a:t>
            </a:r>
            <a:endParaRPr lang="es-MX" sz="1600" dirty="0">
              <a:latin typeface="Century Gothic" panose="020B0502020202020204" pitchFamily="34" charset="0"/>
            </a:endParaRPr>
          </a:p>
        </p:txBody>
      </p:sp>
      <p:sp>
        <p:nvSpPr>
          <p:cNvPr id="21" name="CuadroTexto 20">
            <a:extLst>
              <a:ext uri="{FF2B5EF4-FFF2-40B4-BE49-F238E27FC236}">
                <a16:creationId xmlns:a16="http://schemas.microsoft.com/office/drawing/2014/main" id="{3E21EACD-410E-4766-9AE2-2288BFD6CC24}"/>
              </a:ext>
            </a:extLst>
          </p:cNvPr>
          <p:cNvSpPr txBox="1"/>
          <p:nvPr/>
        </p:nvSpPr>
        <p:spPr>
          <a:xfrm>
            <a:off x="137477" y="5051675"/>
            <a:ext cx="4325187" cy="584775"/>
          </a:xfrm>
          <a:prstGeom prst="rect">
            <a:avLst/>
          </a:prstGeom>
          <a:noFill/>
        </p:spPr>
        <p:txBody>
          <a:bodyPr wrap="square">
            <a:spAutoFit/>
          </a:bodyPr>
          <a:lstStyle/>
          <a:p>
            <a:pPr marL="342900" indent="-342900">
              <a:buFont typeface="Wingdings" panose="05000000000000000000" pitchFamily="2" charset="2"/>
              <a:buChar char="v"/>
            </a:pPr>
            <a:r>
              <a:rPr lang="es-ES" sz="1600" dirty="0">
                <a:latin typeface="Century Gothic" panose="020B0502020202020204" pitchFamily="34" charset="0"/>
                <a:cs typeface="Times New Roman" panose="02020603050405020304" pitchFamily="18" charset="0"/>
              </a:rPr>
              <a:t>Se apoya la nación científica y tecnológica</a:t>
            </a:r>
            <a:endParaRPr lang="es-MX" sz="1600" dirty="0">
              <a:latin typeface="Century Gothic" panose="020B0502020202020204" pitchFamily="34" charset="0"/>
            </a:endParaRPr>
          </a:p>
        </p:txBody>
      </p:sp>
      <p:sp>
        <p:nvSpPr>
          <p:cNvPr id="22" name="CuadroTexto 21">
            <a:extLst>
              <a:ext uri="{FF2B5EF4-FFF2-40B4-BE49-F238E27FC236}">
                <a16:creationId xmlns:a16="http://schemas.microsoft.com/office/drawing/2014/main" id="{2EE2E875-FE79-485B-854F-3F3806E0B5EF}"/>
              </a:ext>
            </a:extLst>
          </p:cNvPr>
          <p:cNvSpPr txBox="1"/>
          <p:nvPr/>
        </p:nvSpPr>
        <p:spPr>
          <a:xfrm>
            <a:off x="30631" y="5636450"/>
            <a:ext cx="5130250" cy="1077218"/>
          </a:xfrm>
          <a:prstGeom prst="rect">
            <a:avLst/>
          </a:prstGeom>
          <a:noFill/>
        </p:spPr>
        <p:txBody>
          <a:bodyPr wrap="square">
            <a:spAutoFit/>
          </a:bodyPr>
          <a:lstStyle/>
          <a:p>
            <a:pPr marL="285750" indent="-285750" algn="just">
              <a:buFont typeface="Wingdings" panose="05000000000000000000" pitchFamily="2" charset="2"/>
              <a:buChar char="v"/>
            </a:pPr>
            <a:r>
              <a:rPr lang="es-ES" sz="1600" dirty="0">
                <a:latin typeface="Century Gothic" panose="020B0502020202020204" pitchFamily="34" charset="0"/>
                <a:cs typeface="Times New Roman" panose="02020603050405020304" pitchFamily="18" charset="0"/>
              </a:rPr>
              <a:t>Se vivió una entapa en la que el narcotráfico gobernaba gran parte del país y la economía en México despendio a gran medida que había gente muy rica y gente muy pobre.</a:t>
            </a:r>
            <a:endParaRPr lang="es-MX" sz="1600" dirty="0">
              <a:latin typeface="Century Gothic" panose="020B0502020202020204" pitchFamily="34" charset="0"/>
            </a:endParaRPr>
          </a:p>
        </p:txBody>
      </p:sp>
      <p:sp>
        <p:nvSpPr>
          <p:cNvPr id="23" name="CuadroTexto 22">
            <a:extLst>
              <a:ext uri="{FF2B5EF4-FFF2-40B4-BE49-F238E27FC236}">
                <a16:creationId xmlns:a16="http://schemas.microsoft.com/office/drawing/2014/main" id="{D59A6649-130D-427D-ACB9-795FC1AE70D3}"/>
              </a:ext>
            </a:extLst>
          </p:cNvPr>
          <p:cNvSpPr txBox="1"/>
          <p:nvPr/>
        </p:nvSpPr>
        <p:spPr>
          <a:xfrm>
            <a:off x="7598477" y="1891726"/>
            <a:ext cx="4432843" cy="584775"/>
          </a:xfrm>
          <a:prstGeom prst="rect">
            <a:avLst/>
          </a:prstGeom>
          <a:noFill/>
        </p:spPr>
        <p:txBody>
          <a:bodyPr wrap="square">
            <a:spAutoFit/>
          </a:bodyPr>
          <a:lstStyle/>
          <a:p>
            <a:pPr marL="285750" indent="-285750" algn="just">
              <a:buFont typeface="Wingdings" panose="05000000000000000000" pitchFamily="2" charset="2"/>
              <a:buChar char="v"/>
            </a:pPr>
            <a:r>
              <a:rPr lang="es-ES" sz="1600" dirty="0">
                <a:latin typeface="Century Gothic" panose="020B0502020202020204" pitchFamily="34" charset="0"/>
                <a:ea typeface="Calibri" panose="020F0502020204030204" pitchFamily="34" charset="0"/>
                <a:cs typeface="Times New Roman" panose="02020603050405020304" pitchFamily="18" charset="0"/>
              </a:rPr>
              <a:t>La e</a:t>
            </a:r>
            <a:r>
              <a:rPr lang="es-ES" sz="1600" dirty="0">
                <a:effectLst/>
                <a:latin typeface="Century Gothic" panose="020B0502020202020204" pitchFamily="34" charset="0"/>
                <a:ea typeface="Calibri" panose="020F0502020204030204" pitchFamily="34" charset="0"/>
                <a:cs typeface="Times New Roman" panose="02020603050405020304" pitchFamily="18" charset="0"/>
              </a:rPr>
              <a:t>ducación preescolar se vuelve obligatoria</a:t>
            </a:r>
            <a:endParaRPr lang="es-MX" sz="1600" dirty="0">
              <a:latin typeface="Century Gothic" panose="020B0502020202020204" pitchFamily="34" charset="0"/>
            </a:endParaRPr>
          </a:p>
        </p:txBody>
      </p:sp>
    </p:spTree>
    <p:extLst>
      <p:ext uri="{BB962C8B-B14F-4D97-AF65-F5344CB8AC3E}">
        <p14:creationId xmlns:p14="http://schemas.microsoft.com/office/powerpoint/2010/main" val="37755763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7B409AB8-F6E3-43E4-91BF-EFC44A05A90A}"/>
              </a:ext>
            </a:extLst>
          </p:cNvPr>
          <p:cNvSpPr txBox="1"/>
          <p:nvPr/>
        </p:nvSpPr>
        <p:spPr>
          <a:xfrm>
            <a:off x="-92765" y="-49353"/>
            <a:ext cx="12192000" cy="6858000"/>
          </a:xfrm>
          <a:prstGeom prst="rect">
            <a:avLst/>
          </a:prstGeom>
          <a:solidFill>
            <a:schemeClr val="accent4">
              <a:lumMod val="60000"/>
              <a:lumOff val="40000"/>
            </a:schemeClr>
          </a:solidFill>
        </p:spPr>
        <p:txBody>
          <a:bodyPr wrap="square" rtlCol="0">
            <a:spAutoFit/>
          </a:bodyPr>
          <a:lstStyle/>
          <a:p>
            <a:endParaRPr lang="es-MX" dirty="0"/>
          </a:p>
        </p:txBody>
      </p:sp>
      <p:sp>
        <p:nvSpPr>
          <p:cNvPr id="3" name="Flecha: cheurón 2">
            <a:extLst>
              <a:ext uri="{FF2B5EF4-FFF2-40B4-BE49-F238E27FC236}">
                <a16:creationId xmlns:a16="http://schemas.microsoft.com/office/drawing/2014/main" id="{839BFFF4-049D-44D4-85EC-391F1EE30F95}"/>
              </a:ext>
            </a:extLst>
          </p:cNvPr>
          <p:cNvSpPr/>
          <p:nvPr/>
        </p:nvSpPr>
        <p:spPr>
          <a:xfrm rot="5400000">
            <a:off x="4084978" y="603409"/>
            <a:ext cx="3564834" cy="2809461"/>
          </a:xfrm>
          <a:prstGeom prst="chevron">
            <a:avLst/>
          </a:prstGeom>
          <a:solidFill>
            <a:srgbClr val="8C0417"/>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b="1" dirty="0">
              <a:solidFill>
                <a:schemeClr val="tx1"/>
              </a:solidFill>
              <a:latin typeface="Century Gothic" panose="020B0502020202020204" pitchFamily="34" charset="0"/>
            </a:endParaRPr>
          </a:p>
        </p:txBody>
      </p:sp>
      <p:sp>
        <p:nvSpPr>
          <p:cNvPr id="4" name="CuadroTexto 3">
            <a:extLst>
              <a:ext uri="{FF2B5EF4-FFF2-40B4-BE49-F238E27FC236}">
                <a16:creationId xmlns:a16="http://schemas.microsoft.com/office/drawing/2014/main" id="{7C72B0A3-EE7E-4A9D-9E29-346EB3FE59C4}"/>
              </a:ext>
            </a:extLst>
          </p:cNvPr>
          <p:cNvSpPr txBox="1"/>
          <p:nvPr/>
        </p:nvSpPr>
        <p:spPr>
          <a:xfrm>
            <a:off x="4755867" y="1710257"/>
            <a:ext cx="2223051" cy="984885"/>
          </a:xfrm>
          <a:prstGeom prst="rect">
            <a:avLst/>
          </a:prstGeom>
          <a:noFill/>
          <a:ln>
            <a:noFill/>
          </a:ln>
        </p:spPr>
        <p:txBody>
          <a:bodyPr wrap="square" rtlCol="0">
            <a:spAutoFit/>
          </a:bodyPr>
          <a:lstStyle/>
          <a:p>
            <a:pPr algn="ctr"/>
            <a:r>
              <a:rPr lang="es-MX" sz="4400" b="1" dirty="0">
                <a:latin typeface="Century Gothic" panose="020B0502020202020204" pitchFamily="34" charset="0"/>
              </a:rPr>
              <a:t>2013</a:t>
            </a:r>
          </a:p>
          <a:p>
            <a:pPr algn="ctr"/>
            <a:r>
              <a:rPr lang="es-MX" sz="1400" b="1" dirty="0">
                <a:latin typeface="Century Gothic" panose="020B0502020202020204" pitchFamily="34" charset="0"/>
              </a:rPr>
              <a:t>Enrique Peña Nieto</a:t>
            </a:r>
          </a:p>
        </p:txBody>
      </p:sp>
      <p:sp>
        <p:nvSpPr>
          <p:cNvPr id="5" name="Flecha: cheurón 4">
            <a:extLst>
              <a:ext uri="{FF2B5EF4-FFF2-40B4-BE49-F238E27FC236}">
                <a16:creationId xmlns:a16="http://schemas.microsoft.com/office/drawing/2014/main" id="{671DBBF7-6381-478A-9EA5-27BF85F1CC95}"/>
              </a:ext>
            </a:extLst>
          </p:cNvPr>
          <p:cNvSpPr/>
          <p:nvPr/>
        </p:nvSpPr>
        <p:spPr>
          <a:xfrm rot="5400000">
            <a:off x="4084976" y="3247219"/>
            <a:ext cx="3564834" cy="2809461"/>
          </a:xfrm>
          <a:prstGeom prst="chevron">
            <a:avLst/>
          </a:prstGeom>
          <a:solidFill>
            <a:srgbClr val="8B8B05"/>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b="1" dirty="0">
              <a:solidFill>
                <a:schemeClr val="tx1"/>
              </a:solidFill>
              <a:latin typeface="Century Gothic" panose="020B0502020202020204" pitchFamily="34" charset="0"/>
            </a:endParaRPr>
          </a:p>
        </p:txBody>
      </p:sp>
      <p:sp>
        <p:nvSpPr>
          <p:cNvPr id="7" name="CuadroTexto 6">
            <a:extLst>
              <a:ext uri="{FF2B5EF4-FFF2-40B4-BE49-F238E27FC236}">
                <a16:creationId xmlns:a16="http://schemas.microsoft.com/office/drawing/2014/main" id="{C7C2FAC2-6B0F-467D-A9CD-D3C7982F88F7}"/>
              </a:ext>
            </a:extLst>
          </p:cNvPr>
          <p:cNvSpPr txBox="1"/>
          <p:nvPr/>
        </p:nvSpPr>
        <p:spPr>
          <a:xfrm>
            <a:off x="4755867" y="4367747"/>
            <a:ext cx="2223051" cy="984885"/>
          </a:xfrm>
          <a:prstGeom prst="rect">
            <a:avLst/>
          </a:prstGeom>
          <a:noFill/>
          <a:ln>
            <a:noFill/>
          </a:ln>
        </p:spPr>
        <p:txBody>
          <a:bodyPr wrap="square" rtlCol="0">
            <a:spAutoFit/>
          </a:bodyPr>
          <a:lstStyle/>
          <a:p>
            <a:pPr algn="ctr"/>
            <a:r>
              <a:rPr lang="es-MX" sz="4400" b="1" dirty="0">
                <a:latin typeface="Century Gothic" panose="020B0502020202020204" pitchFamily="34" charset="0"/>
              </a:rPr>
              <a:t>2016</a:t>
            </a:r>
          </a:p>
          <a:p>
            <a:pPr algn="ctr"/>
            <a:r>
              <a:rPr lang="es-MX" sz="1400" b="1" dirty="0">
                <a:latin typeface="Century Gothic" panose="020B0502020202020204" pitchFamily="34" charset="0"/>
              </a:rPr>
              <a:t>Enrique Peña Nieto</a:t>
            </a:r>
          </a:p>
        </p:txBody>
      </p:sp>
      <p:sp>
        <p:nvSpPr>
          <p:cNvPr id="8" name="CuadroTexto 7">
            <a:extLst>
              <a:ext uri="{FF2B5EF4-FFF2-40B4-BE49-F238E27FC236}">
                <a16:creationId xmlns:a16="http://schemas.microsoft.com/office/drawing/2014/main" id="{2EB5DDCA-0683-4192-A5D0-8EAE51E53923}"/>
              </a:ext>
            </a:extLst>
          </p:cNvPr>
          <p:cNvSpPr txBox="1"/>
          <p:nvPr/>
        </p:nvSpPr>
        <p:spPr>
          <a:xfrm>
            <a:off x="32296" y="138805"/>
            <a:ext cx="4161182" cy="1323439"/>
          </a:xfrm>
          <a:prstGeom prst="rect">
            <a:avLst/>
          </a:prstGeom>
          <a:noFill/>
        </p:spPr>
        <p:txBody>
          <a:bodyPr wrap="square" rtlCol="0">
            <a:spAutoFit/>
          </a:bodyPr>
          <a:lstStyle/>
          <a:p>
            <a:pPr marL="342900" indent="-342900" algn="just">
              <a:buFont typeface="Wingdings" panose="05000000000000000000" pitchFamily="2" charset="2"/>
              <a:buChar char="v"/>
            </a:pPr>
            <a:r>
              <a:rPr lang="es-MX" sz="1600" dirty="0">
                <a:latin typeface="Century Gothic" panose="020B0502020202020204" pitchFamily="34" charset="0"/>
              </a:rPr>
              <a:t>El estado garantizará la calidad de la educación obligatoria de manera que tengan la idoneidad de docentes y directivos para el logro de competencias en los alumnos</a:t>
            </a:r>
          </a:p>
        </p:txBody>
      </p:sp>
      <p:sp>
        <p:nvSpPr>
          <p:cNvPr id="9" name="CuadroTexto 8">
            <a:extLst>
              <a:ext uri="{FF2B5EF4-FFF2-40B4-BE49-F238E27FC236}">
                <a16:creationId xmlns:a16="http://schemas.microsoft.com/office/drawing/2014/main" id="{3E55471C-3069-486A-BB0F-73196EFD391F}"/>
              </a:ext>
            </a:extLst>
          </p:cNvPr>
          <p:cNvSpPr txBox="1"/>
          <p:nvPr/>
        </p:nvSpPr>
        <p:spPr>
          <a:xfrm>
            <a:off x="7651472" y="302666"/>
            <a:ext cx="4161182" cy="584775"/>
          </a:xfrm>
          <a:prstGeom prst="rect">
            <a:avLst/>
          </a:prstGeom>
          <a:noFill/>
        </p:spPr>
        <p:txBody>
          <a:bodyPr wrap="square" rtlCol="0">
            <a:spAutoFit/>
          </a:bodyPr>
          <a:lstStyle/>
          <a:p>
            <a:pPr marL="285750" indent="-285750" algn="just">
              <a:buFont typeface="Wingdings" panose="05000000000000000000" pitchFamily="2" charset="2"/>
              <a:buChar char="v"/>
            </a:pPr>
            <a:r>
              <a:rPr lang="es-MX" sz="1600" dirty="0">
                <a:latin typeface="Century Gothic" panose="020B0502020202020204" pitchFamily="34" charset="0"/>
              </a:rPr>
              <a:t>Las bases para plazas serán por examen de oposición </a:t>
            </a:r>
          </a:p>
        </p:txBody>
      </p:sp>
      <p:sp>
        <p:nvSpPr>
          <p:cNvPr id="10" name="CuadroTexto 9">
            <a:extLst>
              <a:ext uri="{FF2B5EF4-FFF2-40B4-BE49-F238E27FC236}">
                <a16:creationId xmlns:a16="http://schemas.microsoft.com/office/drawing/2014/main" id="{DABABF17-B577-4013-9205-484061AA74DE}"/>
              </a:ext>
            </a:extLst>
          </p:cNvPr>
          <p:cNvSpPr txBox="1"/>
          <p:nvPr/>
        </p:nvSpPr>
        <p:spPr>
          <a:xfrm>
            <a:off x="7651472" y="964386"/>
            <a:ext cx="4161182" cy="830997"/>
          </a:xfrm>
          <a:prstGeom prst="rect">
            <a:avLst/>
          </a:prstGeom>
          <a:noFill/>
        </p:spPr>
        <p:txBody>
          <a:bodyPr wrap="square" rtlCol="0">
            <a:spAutoFit/>
          </a:bodyPr>
          <a:lstStyle/>
          <a:p>
            <a:pPr marL="285750" indent="-285750" algn="just">
              <a:buFont typeface="Wingdings" panose="05000000000000000000" pitchFamily="2" charset="2"/>
              <a:buChar char="v"/>
            </a:pPr>
            <a:r>
              <a:rPr lang="es-MX" sz="1600" dirty="0">
                <a:latin typeface="Century Gothic" panose="020B0502020202020204" pitchFamily="34" charset="0"/>
              </a:rPr>
              <a:t>Las universidades serán autónomas y responsables de gobernarse a si mismas</a:t>
            </a:r>
          </a:p>
        </p:txBody>
      </p:sp>
      <p:sp>
        <p:nvSpPr>
          <p:cNvPr id="11" name="CuadroTexto 10">
            <a:extLst>
              <a:ext uri="{FF2B5EF4-FFF2-40B4-BE49-F238E27FC236}">
                <a16:creationId xmlns:a16="http://schemas.microsoft.com/office/drawing/2014/main" id="{A1153CF6-BB40-4C2E-9AA4-523A2BCBAF52}"/>
              </a:ext>
            </a:extLst>
          </p:cNvPr>
          <p:cNvSpPr txBox="1"/>
          <p:nvPr/>
        </p:nvSpPr>
        <p:spPr>
          <a:xfrm>
            <a:off x="7591003" y="1725091"/>
            <a:ext cx="4161182" cy="830997"/>
          </a:xfrm>
          <a:prstGeom prst="rect">
            <a:avLst/>
          </a:prstGeom>
          <a:noFill/>
        </p:spPr>
        <p:txBody>
          <a:bodyPr wrap="square" rtlCol="0">
            <a:spAutoFit/>
          </a:bodyPr>
          <a:lstStyle/>
          <a:p>
            <a:pPr marL="285750" indent="-285750" algn="just">
              <a:buFont typeface="Wingdings" panose="05000000000000000000" pitchFamily="2" charset="2"/>
              <a:buChar char="v"/>
            </a:pPr>
            <a:r>
              <a:rPr lang="es-MX" sz="1600" dirty="0">
                <a:latin typeface="Century Gothic" panose="020B0502020202020204" pitchFamily="34" charset="0"/>
              </a:rPr>
              <a:t>El congreso de la unión unificará y coordinará la educación en toda la republica </a:t>
            </a:r>
          </a:p>
        </p:txBody>
      </p:sp>
      <p:sp>
        <p:nvSpPr>
          <p:cNvPr id="12" name="CuadroTexto 11">
            <a:extLst>
              <a:ext uri="{FF2B5EF4-FFF2-40B4-BE49-F238E27FC236}">
                <a16:creationId xmlns:a16="http://schemas.microsoft.com/office/drawing/2014/main" id="{9F574AA9-BBEF-419E-AD3D-105D604203A5}"/>
              </a:ext>
            </a:extLst>
          </p:cNvPr>
          <p:cNvSpPr txBox="1"/>
          <p:nvPr/>
        </p:nvSpPr>
        <p:spPr>
          <a:xfrm>
            <a:off x="62531" y="1388476"/>
            <a:ext cx="4161182" cy="830997"/>
          </a:xfrm>
          <a:prstGeom prst="rect">
            <a:avLst/>
          </a:prstGeom>
          <a:noFill/>
        </p:spPr>
        <p:txBody>
          <a:bodyPr wrap="square" rtlCol="0">
            <a:spAutoFit/>
          </a:bodyPr>
          <a:lstStyle/>
          <a:p>
            <a:pPr marL="285750" indent="-285750" algn="just">
              <a:buFont typeface="Wingdings" panose="05000000000000000000" pitchFamily="2" charset="2"/>
              <a:buChar char="v"/>
            </a:pPr>
            <a:r>
              <a:rPr lang="es-MX" sz="1600" dirty="0">
                <a:latin typeface="Century Gothic" panose="020B0502020202020204" pitchFamily="34" charset="0"/>
              </a:rPr>
              <a:t>El congreso de la unión unificará y coordinará la educación en toda la republica </a:t>
            </a:r>
          </a:p>
        </p:txBody>
      </p:sp>
      <p:sp>
        <p:nvSpPr>
          <p:cNvPr id="13" name="CuadroTexto 12">
            <a:extLst>
              <a:ext uri="{FF2B5EF4-FFF2-40B4-BE49-F238E27FC236}">
                <a16:creationId xmlns:a16="http://schemas.microsoft.com/office/drawing/2014/main" id="{E87827CC-0A13-4538-8C5E-BFAC63EE6D8B}"/>
              </a:ext>
            </a:extLst>
          </p:cNvPr>
          <p:cNvSpPr txBox="1"/>
          <p:nvPr/>
        </p:nvSpPr>
        <p:spPr>
          <a:xfrm>
            <a:off x="154878" y="3790557"/>
            <a:ext cx="4161182" cy="830997"/>
          </a:xfrm>
          <a:prstGeom prst="rect">
            <a:avLst/>
          </a:prstGeom>
          <a:noFill/>
        </p:spPr>
        <p:txBody>
          <a:bodyPr wrap="square" rtlCol="0">
            <a:spAutoFit/>
          </a:bodyPr>
          <a:lstStyle/>
          <a:p>
            <a:pPr marL="285750" indent="-285750" algn="just">
              <a:buFont typeface="Wingdings" panose="05000000000000000000" pitchFamily="2" charset="2"/>
              <a:buChar char="v"/>
            </a:pPr>
            <a:r>
              <a:rPr lang="es-MX" sz="1600" dirty="0">
                <a:latin typeface="Century Gothic" panose="020B0502020202020204" pitchFamily="34" charset="0"/>
              </a:rPr>
              <a:t>El ejecutivo federal determinara los planes de estudio para la educación básica de toda la republica </a:t>
            </a:r>
          </a:p>
        </p:txBody>
      </p:sp>
      <p:sp>
        <p:nvSpPr>
          <p:cNvPr id="14" name="CuadroTexto 13">
            <a:extLst>
              <a:ext uri="{FF2B5EF4-FFF2-40B4-BE49-F238E27FC236}">
                <a16:creationId xmlns:a16="http://schemas.microsoft.com/office/drawing/2014/main" id="{998D5914-4ABF-403E-9463-3965CE3AF0A6}"/>
              </a:ext>
            </a:extLst>
          </p:cNvPr>
          <p:cNvSpPr txBox="1"/>
          <p:nvPr/>
        </p:nvSpPr>
        <p:spPr>
          <a:xfrm>
            <a:off x="7418726" y="5357149"/>
            <a:ext cx="4161182" cy="1077218"/>
          </a:xfrm>
          <a:prstGeom prst="rect">
            <a:avLst/>
          </a:prstGeom>
          <a:noFill/>
        </p:spPr>
        <p:txBody>
          <a:bodyPr wrap="square" rtlCol="0">
            <a:spAutoFit/>
          </a:bodyPr>
          <a:lstStyle/>
          <a:p>
            <a:pPr marL="285750" indent="-285750" algn="just">
              <a:buFont typeface="Wingdings" panose="05000000000000000000" pitchFamily="2" charset="2"/>
              <a:buChar char="v"/>
            </a:pPr>
            <a:r>
              <a:rPr lang="es-MX" sz="1600" dirty="0">
                <a:latin typeface="Century Gothic" panose="020B0502020202020204" pitchFamily="34" charset="0"/>
              </a:rPr>
              <a:t>El congreso de la unión expedirá leyes necesarias destinadas a distribuir la función social educativa entre la federación.</a:t>
            </a:r>
          </a:p>
        </p:txBody>
      </p:sp>
      <p:sp>
        <p:nvSpPr>
          <p:cNvPr id="16" name="CuadroTexto 15">
            <a:extLst>
              <a:ext uri="{FF2B5EF4-FFF2-40B4-BE49-F238E27FC236}">
                <a16:creationId xmlns:a16="http://schemas.microsoft.com/office/drawing/2014/main" id="{CB7BC88F-1B9F-498F-A235-66475EBE2D46}"/>
              </a:ext>
            </a:extLst>
          </p:cNvPr>
          <p:cNvSpPr txBox="1"/>
          <p:nvPr/>
        </p:nvSpPr>
        <p:spPr>
          <a:xfrm>
            <a:off x="32296" y="2140589"/>
            <a:ext cx="4161182" cy="584775"/>
          </a:xfrm>
          <a:prstGeom prst="rect">
            <a:avLst/>
          </a:prstGeom>
          <a:noFill/>
        </p:spPr>
        <p:txBody>
          <a:bodyPr wrap="square" rtlCol="0">
            <a:spAutoFit/>
          </a:bodyPr>
          <a:lstStyle/>
          <a:p>
            <a:pPr marL="285750" indent="-285750" algn="just">
              <a:buFont typeface="Wingdings" panose="05000000000000000000" pitchFamily="2" charset="2"/>
              <a:buChar char="v"/>
            </a:pPr>
            <a:r>
              <a:rPr lang="es-MX" sz="1600" dirty="0">
                <a:latin typeface="Century Gothic" panose="020B0502020202020204" pitchFamily="34" charset="0"/>
              </a:rPr>
              <a:t>En 2013 México se encontró en una recisión económica </a:t>
            </a:r>
          </a:p>
        </p:txBody>
      </p:sp>
      <p:sp>
        <p:nvSpPr>
          <p:cNvPr id="17" name="CuadroTexto 16">
            <a:extLst>
              <a:ext uri="{FF2B5EF4-FFF2-40B4-BE49-F238E27FC236}">
                <a16:creationId xmlns:a16="http://schemas.microsoft.com/office/drawing/2014/main" id="{B3C5E953-1871-4920-BD93-9DBE7E76D70C}"/>
              </a:ext>
            </a:extLst>
          </p:cNvPr>
          <p:cNvSpPr txBox="1"/>
          <p:nvPr/>
        </p:nvSpPr>
        <p:spPr>
          <a:xfrm>
            <a:off x="32296" y="4735944"/>
            <a:ext cx="4161182" cy="1323439"/>
          </a:xfrm>
          <a:prstGeom prst="rect">
            <a:avLst/>
          </a:prstGeom>
          <a:noFill/>
        </p:spPr>
        <p:txBody>
          <a:bodyPr wrap="square" rtlCol="0">
            <a:spAutoFit/>
          </a:bodyPr>
          <a:lstStyle/>
          <a:p>
            <a:pPr marL="285750" indent="-285750" algn="just">
              <a:buFont typeface="Wingdings" panose="05000000000000000000" pitchFamily="2" charset="2"/>
              <a:buChar char="v"/>
            </a:pPr>
            <a:r>
              <a:rPr lang="es-MX" sz="1600" dirty="0">
                <a:latin typeface="Century Gothic" panose="020B0502020202020204" pitchFamily="34" charset="0"/>
              </a:rPr>
              <a:t>Fue un desafío para México la mejora económica con la expectativa de una recuperación mas clara de su par estadounidense y principal socio comercial </a:t>
            </a:r>
          </a:p>
        </p:txBody>
      </p:sp>
      <p:pic>
        <p:nvPicPr>
          <p:cNvPr id="7170" name="Picture 2" descr="Conformación del Congreso de la Unión: un escenario | Ruiz-Healy Times">
            <a:extLst>
              <a:ext uri="{FF2B5EF4-FFF2-40B4-BE49-F238E27FC236}">
                <a16:creationId xmlns:a16="http://schemas.microsoft.com/office/drawing/2014/main" id="{A2C580D8-58AF-4859-ADBC-E461F1B163A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868470" y="2633033"/>
            <a:ext cx="3606248" cy="240416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26606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6C017897-C27E-4284-8037-4FB7D8E39B57}"/>
              </a:ext>
            </a:extLst>
          </p:cNvPr>
          <p:cNvSpPr txBox="1"/>
          <p:nvPr/>
        </p:nvSpPr>
        <p:spPr>
          <a:xfrm>
            <a:off x="0" y="0"/>
            <a:ext cx="12192000" cy="6858000"/>
          </a:xfrm>
          <a:prstGeom prst="rect">
            <a:avLst/>
          </a:prstGeom>
          <a:solidFill>
            <a:schemeClr val="accent4">
              <a:lumMod val="60000"/>
              <a:lumOff val="40000"/>
            </a:schemeClr>
          </a:solidFill>
        </p:spPr>
        <p:txBody>
          <a:bodyPr wrap="square" rtlCol="0">
            <a:spAutoFit/>
          </a:bodyPr>
          <a:lstStyle/>
          <a:p>
            <a:endParaRPr lang="es-MX" dirty="0"/>
          </a:p>
        </p:txBody>
      </p:sp>
      <p:sp>
        <p:nvSpPr>
          <p:cNvPr id="3" name="Flecha: cheurón 2">
            <a:extLst>
              <a:ext uri="{FF2B5EF4-FFF2-40B4-BE49-F238E27FC236}">
                <a16:creationId xmlns:a16="http://schemas.microsoft.com/office/drawing/2014/main" id="{2E415878-9B7E-461C-B72B-499E5A2F3124}"/>
              </a:ext>
            </a:extLst>
          </p:cNvPr>
          <p:cNvSpPr/>
          <p:nvPr/>
        </p:nvSpPr>
        <p:spPr>
          <a:xfrm rot="5400000">
            <a:off x="4084978" y="603409"/>
            <a:ext cx="3564834" cy="2809461"/>
          </a:xfrm>
          <a:prstGeom prst="chevron">
            <a:avLst/>
          </a:prstGeom>
          <a:solidFill>
            <a:srgbClr val="186F78"/>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b="1" dirty="0">
              <a:solidFill>
                <a:schemeClr val="tx1"/>
              </a:solidFill>
              <a:latin typeface="Century Gothic" panose="020B0502020202020204" pitchFamily="34" charset="0"/>
            </a:endParaRPr>
          </a:p>
        </p:txBody>
      </p:sp>
      <p:sp>
        <p:nvSpPr>
          <p:cNvPr id="4" name="CuadroTexto 3">
            <a:extLst>
              <a:ext uri="{FF2B5EF4-FFF2-40B4-BE49-F238E27FC236}">
                <a16:creationId xmlns:a16="http://schemas.microsoft.com/office/drawing/2014/main" id="{44E9A1B1-3006-4C50-93F5-253340D506CD}"/>
              </a:ext>
            </a:extLst>
          </p:cNvPr>
          <p:cNvSpPr txBox="1"/>
          <p:nvPr/>
        </p:nvSpPr>
        <p:spPr>
          <a:xfrm>
            <a:off x="4755869" y="1723937"/>
            <a:ext cx="2223051" cy="1200329"/>
          </a:xfrm>
          <a:prstGeom prst="rect">
            <a:avLst/>
          </a:prstGeom>
          <a:noFill/>
          <a:ln>
            <a:noFill/>
          </a:ln>
        </p:spPr>
        <p:txBody>
          <a:bodyPr wrap="square" rtlCol="0">
            <a:spAutoFit/>
          </a:bodyPr>
          <a:lstStyle/>
          <a:p>
            <a:pPr algn="ctr"/>
            <a:r>
              <a:rPr lang="es-MX" sz="4400" b="1" dirty="0">
                <a:latin typeface="Century Gothic" panose="020B0502020202020204" pitchFamily="34" charset="0"/>
              </a:rPr>
              <a:t>2019</a:t>
            </a:r>
          </a:p>
          <a:p>
            <a:pPr algn="ctr"/>
            <a:r>
              <a:rPr lang="es-MX" sz="1400" b="1" dirty="0">
                <a:latin typeface="Century Gothic" panose="020B0502020202020204" pitchFamily="34" charset="0"/>
              </a:rPr>
              <a:t>Andrés Manuel López Obrador</a:t>
            </a:r>
          </a:p>
        </p:txBody>
      </p:sp>
      <p:sp>
        <p:nvSpPr>
          <p:cNvPr id="5" name="CuadroTexto 4">
            <a:extLst>
              <a:ext uri="{FF2B5EF4-FFF2-40B4-BE49-F238E27FC236}">
                <a16:creationId xmlns:a16="http://schemas.microsoft.com/office/drawing/2014/main" id="{AA2358FF-2D47-45C4-94CF-EFE2D6234FFB}"/>
              </a:ext>
            </a:extLst>
          </p:cNvPr>
          <p:cNvSpPr txBox="1"/>
          <p:nvPr/>
        </p:nvSpPr>
        <p:spPr>
          <a:xfrm>
            <a:off x="137477" y="549890"/>
            <a:ext cx="4325187" cy="584775"/>
          </a:xfrm>
          <a:prstGeom prst="rect">
            <a:avLst/>
          </a:prstGeom>
          <a:noFill/>
        </p:spPr>
        <p:txBody>
          <a:bodyPr wrap="square">
            <a:spAutoFit/>
          </a:bodyPr>
          <a:lstStyle/>
          <a:p>
            <a:pPr marL="285750" indent="-285750">
              <a:buFont typeface="Wingdings" panose="05000000000000000000" pitchFamily="2" charset="2"/>
              <a:buChar char="v"/>
            </a:pPr>
            <a:r>
              <a:rPr lang="es-ES" sz="1600" dirty="0">
                <a:latin typeface="Century Gothic" panose="020B0502020202020204" pitchFamily="34" charset="0"/>
                <a:ea typeface="Calibri" panose="020F0502020204030204" pitchFamily="34" charset="0"/>
                <a:cs typeface="Times New Roman" panose="02020603050405020304" pitchFamily="18" charset="0"/>
              </a:rPr>
              <a:t>Se garantiza</a:t>
            </a:r>
            <a:r>
              <a:rPr lang="es-ES" sz="1600" dirty="0">
                <a:effectLst/>
                <a:latin typeface="Century Gothic" panose="020B0502020202020204" pitchFamily="34" charset="0"/>
                <a:ea typeface="Calibri" panose="020F0502020204030204" pitchFamily="34" charset="0"/>
                <a:cs typeface="Times New Roman" panose="02020603050405020304" pitchFamily="18" charset="0"/>
              </a:rPr>
              <a:t> la educación hasta superior</a:t>
            </a:r>
            <a:endParaRPr lang="es-MX" sz="1400" dirty="0">
              <a:latin typeface="Century Gothic" panose="020B0502020202020204" pitchFamily="34" charset="0"/>
            </a:endParaRPr>
          </a:p>
        </p:txBody>
      </p:sp>
      <p:sp>
        <p:nvSpPr>
          <p:cNvPr id="6" name="CuadroTexto 5">
            <a:extLst>
              <a:ext uri="{FF2B5EF4-FFF2-40B4-BE49-F238E27FC236}">
                <a16:creationId xmlns:a16="http://schemas.microsoft.com/office/drawing/2014/main" id="{4B2EC4D5-D685-40F3-8223-52F9BC8F263E}"/>
              </a:ext>
            </a:extLst>
          </p:cNvPr>
          <p:cNvSpPr txBox="1"/>
          <p:nvPr/>
        </p:nvSpPr>
        <p:spPr>
          <a:xfrm>
            <a:off x="137477" y="1114166"/>
            <a:ext cx="4325187" cy="1077218"/>
          </a:xfrm>
          <a:prstGeom prst="rect">
            <a:avLst/>
          </a:prstGeom>
          <a:noFill/>
        </p:spPr>
        <p:txBody>
          <a:bodyPr wrap="square">
            <a:spAutoFit/>
          </a:bodyPr>
          <a:lstStyle/>
          <a:p>
            <a:pPr marL="285750" indent="-285750">
              <a:buFont typeface="Wingdings" panose="05000000000000000000" pitchFamily="2" charset="2"/>
              <a:buChar char="v"/>
            </a:pPr>
            <a:r>
              <a:rPr lang="es-ES" sz="1600" dirty="0">
                <a:latin typeface="Century Gothic" panose="020B0502020202020204" pitchFamily="34" charset="0"/>
                <a:ea typeface="Calibri" panose="020F0502020204030204" pitchFamily="34" charset="0"/>
                <a:cs typeface="Times New Roman" panose="02020603050405020304" pitchFamily="18" charset="0"/>
              </a:rPr>
              <a:t>Toda persona tiene derecho a la educación básica con carácter de obligatorio, incluyendo la media superior</a:t>
            </a:r>
            <a:endParaRPr lang="es-MX" sz="1400" dirty="0">
              <a:latin typeface="Century Gothic" panose="020B0502020202020204" pitchFamily="34" charset="0"/>
            </a:endParaRPr>
          </a:p>
        </p:txBody>
      </p:sp>
      <p:sp>
        <p:nvSpPr>
          <p:cNvPr id="8" name="CuadroTexto 7">
            <a:extLst>
              <a:ext uri="{FF2B5EF4-FFF2-40B4-BE49-F238E27FC236}">
                <a16:creationId xmlns:a16="http://schemas.microsoft.com/office/drawing/2014/main" id="{EC11CE10-88C2-4A58-82AC-00955E647DD8}"/>
              </a:ext>
            </a:extLst>
          </p:cNvPr>
          <p:cNvSpPr txBox="1"/>
          <p:nvPr/>
        </p:nvSpPr>
        <p:spPr>
          <a:xfrm>
            <a:off x="7386440" y="426779"/>
            <a:ext cx="4668083" cy="584775"/>
          </a:xfrm>
          <a:prstGeom prst="rect">
            <a:avLst/>
          </a:prstGeom>
          <a:noFill/>
        </p:spPr>
        <p:txBody>
          <a:bodyPr wrap="square">
            <a:spAutoFit/>
          </a:bodyPr>
          <a:lstStyle/>
          <a:p>
            <a:pPr marL="285750" indent="-285750">
              <a:buFont typeface="Wingdings" panose="05000000000000000000" pitchFamily="2" charset="2"/>
              <a:buChar char="v"/>
            </a:pPr>
            <a:r>
              <a:rPr lang="es-ES" sz="1600" dirty="0">
                <a:effectLst/>
                <a:latin typeface="Century Gothic" panose="020B0502020202020204" pitchFamily="34" charset="0"/>
                <a:ea typeface="Calibri" panose="020F0502020204030204" pitchFamily="34" charset="0"/>
                <a:cs typeface="Times New Roman" panose="02020603050405020304" pitchFamily="18" charset="0"/>
              </a:rPr>
              <a:t>Se reconoce el trabajo de los maestros como fundamental</a:t>
            </a:r>
            <a:endParaRPr lang="es-MX" sz="1600" dirty="0">
              <a:latin typeface="Century Gothic" panose="020B0502020202020204" pitchFamily="34" charset="0"/>
            </a:endParaRPr>
          </a:p>
        </p:txBody>
      </p:sp>
      <p:sp>
        <p:nvSpPr>
          <p:cNvPr id="10" name="CuadroTexto 9">
            <a:extLst>
              <a:ext uri="{FF2B5EF4-FFF2-40B4-BE49-F238E27FC236}">
                <a16:creationId xmlns:a16="http://schemas.microsoft.com/office/drawing/2014/main" id="{E545900D-D4C9-46CA-87CE-B200E08C10F4}"/>
              </a:ext>
            </a:extLst>
          </p:cNvPr>
          <p:cNvSpPr txBox="1"/>
          <p:nvPr/>
        </p:nvSpPr>
        <p:spPr>
          <a:xfrm>
            <a:off x="7386440" y="1114166"/>
            <a:ext cx="6096000" cy="338554"/>
          </a:xfrm>
          <a:prstGeom prst="rect">
            <a:avLst/>
          </a:prstGeom>
          <a:noFill/>
        </p:spPr>
        <p:txBody>
          <a:bodyPr wrap="square">
            <a:spAutoFit/>
          </a:bodyPr>
          <a:lstStyle/>
          <a:p>
            <a:pPr marL="285750" indent="-285750">
              <a:buFont typeface="Wingdings" panose="05000000000000000000" pitchFamily="2" charset="2"/>
              <a:buChar char="v"/>
            </a:pPr>
            <a:r>
              <a:rPr lang="es-ES" sz="1600" dirty="0">
                <a:effectLst/>
                <a:latin typeface="Century Gothic" panose="020B0502020202020204" pitchFamily="34" charset="0"/>
                <a:ea typeface="Calibri" panose="020F0502020204030204" pitchFamily="34" charset="0"/>
                <a:cs typeface="Times New Roman" panose="02020603050405020304" pitchFamily="18" charset="0"/>
              </a:rPr>
              <a:t>La educación  tiene un enfoque inclusivo</a:t>
            </a:r>
            <a:endParaRPr lang="es-MX" sz="1600" dirty="0">
              <a:latin typeface="Century Gothic" panose="020B0502020202020204" pitchFamily="34" charset="0"/>
            </a:endParaRPr>
          </a:p>
        </p:txBody>
      </p:sp>
      <p:sp>
        <p:nvSpPr>
          <p:cNvPr id="12" name="CuadroTexto 11">
            <a:extLst>
              <a:ext uri="{FF2B5EF4-FFF2-40B4-BE49-F238E27FC236}">
                <a16:creationId xmlns:a16="http://schemas.microsoft.com/office/drawing/2014/main" id="{6F52FE0F-4AEC-4903-81B7-B5D8B56F055B}"/>
              </a:ext>
            </a:extLst>
          </p:cNvPr>
          <p:cNvSpPr txBox="1"/>
          <p:nvPr/>
        </p:nvSpPr>
        <p:spPr>
          <a:xfrm>
            <a:off x="137476" y="2324101"/>
            <a:ext cx="4325187" cy="1323439"/>
          </a:xfrm>
          <a:prstGeom prst="rect">
            <a:avLst/>
          </a:prstGeom>
          <a:noFill/>
        </p:spPr>
        <p:txBody>
          <a:bodyPr wrap="square">
            <a:spAutoFit/>
          </a:bodyPr>
          <a:lstStyle/>
          <a:p>
            <a:pPr marL="285750" indent="-285750">
              <a:buFont typeface="Wingdings" panose="05000000000000000000" pitchFamily="2" charset="2"/>
              <a:buChar char="v"/>
            </a:pPr>
            <a:r>
              <a:rPr lang="es-ES" sz="1600" dirty="0">
                <a:latin typeface="Century Gothic" panose="020B0502020202020204" pitchFamily="34" charset="0"/>
                <a:ea typeface="Calibri" panose="020F0502020204030204" pitchFamily="34" charset="0"/>
                <a:cs typeface="Times New Roman" panose="02020603050405020304" pitchFamily="18" charset="0"/>
              </a:rPr>
              <a:t>La economía en México tuvo un gran declive debido a la caída de los precios del petróleo en dicho año ya que México dependía del valor del dólar y la venta del petróleo</a:t>
            </a:r>
            <a:endParaRPr lang="es-MX" sz="1400" dirty="0">
              <a:latin typeface="Century Gothic" panose="020B0502020202020204" pitchFamily="34" charset="0"/>
            </a:endParaRPr>
          </a:p>
        </p:txBody>
      </p:sp>
      <p:pic>
        <p:nvPicPr>
          <p:cNvPr id="8194" name="Picture 2" descr="EL USO DEL LENGUAJE INCLUSIVO. ¿NECESIDAD SOCIAL? - Enfoque">
            <a:extLst>
              <a:ext uri="{FF2B5EF4-FFF2-40B4-BE49-F238E27FC236}">
                <a16:creationId xmlns:a16="http://schemas.microsoft.com/office/drawing/2014/main" id="{3719EBB9-C9C4-4A38-80D3-D833838D6DF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398021" y="1608311"/>
            <a:ext cx="4668083" cy="2439073"/>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20795133"/>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1698</TotalTime>
  <Words>2468</Words>
  <Application>Microsoft Office PowerPoint</Application>
  <PresentationFormat>Panorámica</PresentationFormat>
  <Paragraphs>231</Paragraphs>
  <Slides>11</Slides>
  <Notes>0</Notes>
  <HiddenSlides>0</HiddenSlides>
  <MMClips>0</MMClips>
  <ScaleCrop>false</ScaleCrop>
  <HeadingPairs>
    <vt:vector size="6" baseType="variant">
      <vt:variant>
        <vt:lpstr>Fuentes usadas</vt:lpstr>
      </vt:variant>
      <vt:variant>
        <vt:i4>6</vt:i4>
      </vt:variant>
      <vt:variant>
        <vt:lpstr>Tema</vt:lpstr>
      </vt:variant>
      <vt:variant>
        <vt:i4>1</vt:i4>
      </vt:variant>
      <vt:variant>
        <vt:lpstr>Títulos de diapositiva</vt:lpstr>
      </vt:variant>
      <vt:variant>
        <vt:i4>11</vt:i4>
      </vt:variant>
    </vt:vector>
  </HeadingPairs>
  <TitlesOfParts>
    <vt:vector size="18" baseType="lpstr">
      <vt:lpstr>Arial</vt:lpstr>
      <vt:lpstr>Calibri</vt:lpstr>
      <vt:lpstr>Calibri Light</vt:lpstr>
      <vt:lpstr>Century Gothic</vt:lpstr>
      <vt:lpstr>Times New Roman</vt:lpstr>
      <vt:lpstr>Wingdings</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JUAN FONG MELENDEZ</dc:creator>
  <cp:lastModifiedBy>JUAN FONG MELENDEZ</cp:lastModifiedBy>
  <cp:revision>28</cp:revision>
  <dcterms:created xsi:type="dcterms:W3CDTF">2021-04-26T00:04:01Z</dcterms:created>
  <dcterms:modified xsi:type="dcterms:W3CDTF">2021-04-27T04:22:11Z</dcterms:modified>
</cp:coreProperties>
</file>