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5D"/>
    <a:srgbClr val="FAF6C2"/>
    <a:srgbClr val="FFEEBD"/>
    <a:srgbClr val="FFEDB9"/>
    <a:srgbClr val="FFEAAF"/>
    <a:srgbClr val="FFE69F"/>
    <a:srgbClr val="FFE28F"/>
    <a:srgbClr val="FF43A1"/>
    <a:srgbClr val="FF1D8E"/>
    <a:srgbClr val="FF4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4146B-11AB-42B7-AF5E-02198CC9A9EE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A1E7F-E423-4CD7-848D-9D5E2AE3A6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8401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A1E7F-E423-4CD7-848D-9D5E2AE3A64A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2898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B518F-9F2C-4FF2-B487-D09EAD174757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4B4D-D0D6-4F51-90D6-B4A5725AF9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1561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B518F-9F2C-4FF2-B487-D09EAD174757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4B4D-D0D6-4F51-90D6-B4A5725AF9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1612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B518F-9F2C-4FF2-B487-D09EAD174757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4B4D-D0D6-4F51-90D6-B4A5725AF9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692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B518F-9F2C-4FF2-B487-D09EAD174757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4B4D-D0D6-4F51-90D6-B4A5725AF9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1154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B518F-9F2C-4FF2-B487-D09EAD174757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4B4D-D0D6-4F51-90D6-B4A5725AF9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7604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B518F-9F2C-4FF2-B487-D09EAD174757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4B4D-D0D6-4F51-90D6-B4A5725AF9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9736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B518F-9F2C-4FF2-B487-D09EAD174757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4B4D-D0D6-4F51-90D6-B4A5725AF9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8698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B518F-9F2C-4FF2-B487-D09EAD174757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4B4D-D0D6-4F51-90D6-B4A5725AF9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4940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B518F-9F2C-4FF2-B487-D09EAD174757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4B4D-D0D6-4F51-90D6-B4A5725AF9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1944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B518F-9F2C-4FF2-B487-D09EAD174757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4B4D-D0D6-4F51-90D6-B4A5725AF9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345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B518F-9F2C-4FF2-B487-D09EAD174757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4B4D-D0D6-4F51-90D6-B4A5725AF9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8035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B518F-9F2C-4FF2-B487-D09EAD174757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E4B4D-D0D6-4F51-90D6-B4A5725AF9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3554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7772400" cy="1470025"/>
          </a:xfrm>
        </p:spPr>
        <p:txBody>
          <a:bodyPr>
            <a:noAutofit/>
          </a:bodyPr>
          <a:lstStyle/>
          <a:p>
            <a:r>
              <a:rPr lang="es-MX" sz="2800" b="1" dirty="0"/>
              <a:t>Escuela Normal de Educación </a:t>
            </a:r>
            <a:r>
              <a:rPr lang="es-MX" sz="2800" b="1" dirty="0" smtClean="0"/>
              <a:t>Preescolar</a:t>
            </a:r>
            <a:r>
              <a:rPr lang="es-MX" sz="2000" b="1" dirty="0"/>
              <a:t>	         </a:t>
            </a:r>
            <a:r>
              <a:rPr lang="es-MX" sz="2000" dirty="0"/>
              <a:t>      </a:t>
            </a:r>
            <a:br>
              <a:rPr lang="es-MX" sz="2000" dirty="0"/>
            </a:br>
            <a:r>
              <a:rPr lang="es-MX" sz="2400" dirty="0"/>
              <a:t>         Licenciatura en Educación Preescolar      	</a:t>
            </a:r>
            <a:br>
              <a:rPr lang="es-MX" sz="2400" dirty="0"/>
            </a:br>
            <a:r>
              <a:rPr lang="es-MX" sz="2400" dirty="0"/>
              <a:t>Sexto Semestre</a:t>
            </a:r>
            <a:r>
              <a:rPr lang="es-MX" sz="1800" dirty="0"/>
              <a:t/>
            </a:r>
            <a:br>
              <a:rPr lang="es-MX" sz="1800" dirty="0"/>
            </a:br>
            <a:r>
              <a:rPr lang="es-MX" sz="2000" b="1" dirty="0"/>
              <a:t>Curso: </a:t>
            </a:r>
            <a:r>
              <a:rPr lang="es-MX" sz="2000" dirty="0"/>
              <a:t>Bases legales y normativas de la educación básica </a:t>
            </a:r>
            <a:br>
              <a:rPr lang="es-MX" sz="2000" dirty="0"/>
            </a:br>
            <a:r>
              <a:rPr lang="es-MX" sz="2000" b="1" dirty="0"/>
              <a:t>Titular: </a:t>
            </a:r>
            <a:r>
              <a:rPr lang="es-MX" sz="2000" dirty="0"/>
              <a:t>Arturo Flores Rodríguez</a:t>
            </a:r>
            <a:br>
              <a:rPr lang="es-MX" sz="2000" dirty="0"/>
            </a:br>
            <a:r>
              <a:rPr lang="es-MX" sz="2000" dirty="0"/>
              <a:t> </a:t>
            </a:r>
            <a:r>
              <a:rPr lang="es-MX" sz="2000" b="1" dirty="0"/>
              <a:t> UNIDAD DE APRENDIZAJE l</a:t>
            </a:r>
            <a:r>
              <a:rPr lang="es-MX" sz="2000" dirty="0"/>
              <a:t/>
            </a:r>
            <a:br>
              <a:rPr lang="es-MX" sz="2000" dirty="0"/>
            </a:br>
            <a:r>
              <a:rPr lang="es-MX" sz="2000" b="1" dirty="0"/>
              <a:t>COMPETENCIAS PROFESIONALES: </a:t>
            </a:r>
            <a:r>
              <a:rPr lang="es-MX" sz="2000" dirty="0"/>
              <a:t/>
            </a:r>
            <a:br>
              <a:rPr lang="es-MX" sz="2000" dirty="0"/>
            </a:br>
            <a:r>
              <a:rPr lang="es-MX" sz="2000" dirty="0"/>
              <a:t>Integra recursos de la investigación educativa para enriquecer su práctica profesional, expresando su interés por el conocimiento, la ciencia y la mejora de la educación.</a:t>
            </a:r>
            <a:br>
              <a:rPr lang="es-MX" sz="2000" dirty="0"/>
            </a:br>
            <a:r>
              <a:rPr lang="es-MX" sz="2000" dirty="0"/>
              <a:t>Actúa de manera ética ante la diversidad de situaciones que se presenta en la práctica profesional.</a:t>
            </a:r>
            <a:br>
              <a:rPr lang="es-MX" sz="2000" dirty="0"/>
            </a:br>
            <a:r>
              <a:rPr lang="es-MX" sz="2000" b="1" dirty="0"/>
              <a:t>TEMA: </a:t>
            </a:r>
            <a:r>
              <a:rPr lang="es-MX" sz="2000" dirty="0"/>
              <a:t>Línea del tiempo</a:t>
            </a:r>
            <a:br>
              <a:rPr lang="es-MX" sz="2000" dirty="0"/>
            </a:br>
            <a:r>
              <a:rPr lang="es-MX" sz="2000" b="1" dirty="0"/>
              <a:t>Alumna:</a:t>
            </a:r>
            <a:r>
              <a:rPr lang="es-MX" sz="2000" dirty="0"/>
              <a:t/>
            </a:r>
            <a:br>
              <a:rPr lang="es-MX" sz="2000" dirty="0"/>
            </a:br>
            <a:r>
              <a:rPr lang="es-MX" sz="2000" dirty="0"/>
              <a:t>Cynthia Verónica González García #8</a:t>
            </a:r>
            <a:r>
              <a:rPr lang="es-MX" sz="1800" dirty="0"/>
              <a:t/>
            </a:r>
            <a:br>
              <a:rPr lang="es-MX" sz="1800" dirty="0"/>
            </a:br>
            <a:r>
              <a:rPr lang="es-MX" sz="1800" dirty="0"/>
              <a:t/>
            </a:r>
            <a:br>
              <a:rPr lang="es-MX" sz="1800" dirty="0"/>
            </a:br>
            <a:r>
              <a:rPr lang="es-MX" sz="1800" b="1" dirty="0"/>
              <a:t> </a:t>
            </a:r>
            <a:r>
              <a:rPr lang="es-MX" sz="1800" dirty="0"/>
              <a:t/>
            </a:r>
            <a:br>
              <a:rPr lang="es-MX" sz="1800" dirty="0"/>
            </a:br>
            <a:r>
              <a:rPr lang="es-MX" sz="1600" dirty="0"/>
              <a:t> Saltillo, Coahuila                                                                         Abril del 2021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pic>
        <p:nvPicPr>
          <p:cNvPr id="7" name="6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63" y="315679"/>
            <a:ext cx="733425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8558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sz="5300" dirty="0" smtClean="0">
                <a:solidFill>
                  <a:srgbClr val="990033"/>
                </a:solidFill>
                <a:latin typeface="Cooper Black" panose="0208090404030B020404" pitchFamily="18" charset="0"/>
              </a:rPr>
              <a:t>Línea del tiempo</a:t>
            </a:r>
            <a:r>
              <a:rPr lang="es-MX" dirty="0" smtClean="0">
                <a:solidFill>
                  <a:srgbClr val="990033"/>
                </a:solidFill>
              </a:rPr>
              <a:t/>
            </a:r>
            <a:br>
              <a:rPr lang="es-MX" dirty="0" smtClean="0">
                <a:solidFill>
                  <a:srgbClr val="990033"/>
                </a:solidFill>
              </a:rPr>
            </a:br>
            <a:r>
              <a:rPr lang="es-MX" dirty="0" smtClean="0">
                <a:solidFill>
                  <a:srgbClr val="990033"/>
                </a:solidFill>
                <a:latin typeface="Giddyup Std" pitchFamily="66" charset="0"/>
                <a:cs typeface="Arabic Typesetting" panose="03020402040406030203" pitchFamily="66" charset="-78"/>
              </a:rPr>
              <a:t>Cambios del sistema educativo con el articulo 3° </a:t>
            </a:r>
            <a:endParaRPr lang="es-MX" dirty="0">
              <a:solidFill>
                <a:srgbClr val="990033"/>
              </a:solidFill>
              <a:latin typeface="Giddyup Std" pitchFamily="66" charset="0"/>
              <a:cs typeface="Arabic Typesetting" panose="03020402040406030203" pitchFamily="66" charset="-78"/>
            </a:endParaRPr>
          </a:p>
        </p:txBody>
      </p:sp>
      <p:sp>
        <p:nvSpPr>
          <p:cNvPr id="4" name="3 Flecha derecha"/>
          <p:cNvSpPr/>
          <p:nvPr/>
        </p:nvSpPr>
        <p:spPr>
          <a:xfrm>
            <a:off x="0" y="3356992"/>
            <a:ext cx="9144000" cy="720080"/>
          </a:xfrm>
          <a:prstGeom prst="rightArrow">
            <a:avLst/>
          </a:prstGeom>
          <a:solidFill>
            <a:srgbClr val="EA00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6156176" y="3537012"/>
            <a:ext cx="1440160" cy="375733"/>
          </a:xfrm>
          <a:prstGeom prst="rect">
            <a:avLst/>
          </a:prstGeom>
          <a:solidFill>
            <a:srgbClr val="FFD5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1992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4572000" y="3552705"/>
            <a:ext cx="1584176" cy="360040"/>
          </a:xfrm>
          <a:prstGeom prst="rect">
            <a:avLst/>
          </a:prstGeom>
          <a:solidFill>
            <a:srgbClr val="8A0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1980</a:t>
            </a: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2987824" y="3552705"/>
            <a:ext cx="1584176" cy="360040"/>
          </a:xfrm>
          <a:prstGeom prst="rect">
            <a:avLst/>
          </a:prstGeom>
          <a:solidFill>
            <a:srgbClr val="EA00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1946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1547663" y="3537012"/>
            <a:ext cx="1447967" cy="360040"/>
          </a:xfrm>
          <a:prstGeom prst="rect">
            <a:avLst/>
          </a:prstGeom>
          <a:solidFill>
            <a:srgbClr val="FFD5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1934</a:t>
            </a:r>
            <a:endParaRPr lang="es-MX" dirty="0"/>
          </a:p>
        </p:txBody>
      </p:sp>
      <p:sp>
        <p:nvSpPr>
          <p:cNvPr id="9" name="8 Rectángulo"/>
          <p:cNvSpPr/>
          <p:nvPr/>
        </p:nvSpPr>
        <p:spPr>
          <a:xfrm>
            <a:off x="7596336" y="3537012"/>
            <a:ext cx="1237390" cy="360040"/>
          </a:xfrm>
          <a:prstGeom prst="rect">
            <a:avLst/>
          </a:prstGeom>
          <a:solidFill>
            <a:srgbClr val="EA00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1993</a:t>
            </a:r>
            <a:endParaRPr lang="es-MX" dirty="0"/>
          </a:p>
        </p:txBody>
      </p:sp>
      <p:sp>
        <p:nvSpPr>
          <p:cNvPr id="10" name="9 Rectángulo"/>
          <p:cNvSpPr/>
          <p:nvPr/>
        </p:nvSpPr>
        <p:spPr>
          <a:xfrm>
            <a:off x="14041" y="3537012"/>
            <a:ext cx="1533622" cy="360040"/>
          </a:xfrm>
          <a:prstGeom prst="rect">
            <a:avLst/>
          </a:prstGeom>
          <a:solidFill>
            <a:srgbClr val="8A0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1917</a:t>
            </a:r>
            <a:endParaRPr lang="es-MX" dirty="0"/>
          </a:p>
        </p:txBody>
      </p:sp>
      <p:cxnSp>
        <p:nvCxnSpPr>
          <p:cNvPr id="12" name="11 Conector recto"/>
          <p:cNvCxnSpPr/>
          <p:nvPr/>
        </p:nvCxnSpPr>
        <p:spPr>
          <a:xfrm flipV="1">
            <a:off x="780852" y="2253110"/>
            <a:ext cx="0" cy="1283902"/>
          </a:xfrm>
          <a:prstGeom prst="line">
            <a:avLst/>
          </a:prstGeom>
          <a:ln w="1905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60058" y="1883778"/>
            <a:ext cx="1946950" cy="369332"/>
          </a:xfrm>
          <a:prstGeom prst="rect">
            <a:avLst/>
          </a:prstGeom>
          <a:solidFill>
            <a:srgbClr val="C00060"/>
          </a:solidFill>
          <a:ln>
            <a:solidFill>
              <a:srgbClr val="990033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</a:rPr>
              <a:t>Enseñanza libre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1289727" y="4581128"/>
            <a:ext cx="1946950" cy="1477328"/>
          </a:xfrm>
          <a:prstGeom prst="rect">
            <a:avLst/>
          </a:prstGeom>
          <a:solidFill>
            <a:srgbClr val="FFE28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</a:rPr>
              <a:t>Orientación socialista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</a:rPr>
              <a:t>Obligatoriedad educación primaria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2787590" y="1346520"/>
            <a:ext cx="2125603" cy="1200329"/>
          </a:xfrm>
          <a:prstGeom prst="rect">
            <a:avLst/>
          </a:prstGeom>
          <a:solidFill>
            <a:srgbClr val="FF43A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</a:rPr>
              <a:t>Unidad nacional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</a:rPr>
              <a:t>Laicismo tolerante, valores nacionales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4473488" y="4329970"/>
            <a:ext cx="1946950" cy="646331"/>
          </a:xfrm>
          <a:prstGeom prst="rect">
            <a:avLst/>
          </a:prstGeom>
          <a:solidFill>
            <a:srgbClr val="C0006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</a:rPr>
              <a:t>Autonomía universitaria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902781" y="2360578"/>
            <a:ext cx="1946950" cy="923330"/>
          </a:xfrm>
          <a:prstGeom prst="rect">
            <a:avLst/>
          </a:prstGeom>
          <a:solidFill>
            <a:srgbClr val="FFE28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</a:rPr>
              <a:t>No laicismo en escuelas privadas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7092280" y="5128496"/>
            <a:ext cx="1946950" cy="1477328"/>
          </a:xfrm>
          <a:prstGeom prst="rect">
            <a:avLst/>
          </a:prstGeom>
          <a:solidFill>
            <a:srgbClr val="FF43A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</a:rPr>
              <a:t>Derecho a la educación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bg1"/>
                </a:solidFill>
              </a:rPr>
              <a:t>O</a:t>
            </a:r>
            <a:r>
              <a:rPr lang="es-MX" dirty="0" smtClean="0">
                <a:solidFill>
                  <a:schemeClr val="bg1"/>
                </a:solidFill>
              </a:rPr>
              <a:t>bligatoriedad educación secundaria</a:t>
            </a:r>
            <a:endParaRPr lang="es-MX" dirty="0">
              <a:solidFill>
                <a:schemeClr val="bg1"/>
              </a:solidFill>
            </a:endParaRPr>
          </a:p>
        </p:txBody>
      </p:sp>
      <p:cxnSp>
        <p:nvCxnSpPr>
          <p:cNvPr id="21" name="20 Conector recto"/>
          <p:cNvCxnSpPr/>
          <p:nvPr/>
        </p:nvCxnSpPr>
        <p:spPr>
          <a:xfrm flipH="1" flipV="1">
            <a:off x="2263202" y="3897052"/>
            <a:ext cx="8444" cy="623568"/>
          </a:xfrm>
          <a:prstGeom prst="line">
            <a:avLst/>
          </a:prstGeom>
          <a:ln w="1905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 flipV="1">
            <a:off x="3779912" y="2621600"/>
            <a:ext cx="0" cy="1087797"/>
          </a:xfrm>
          <a:prstGeom prst="line">
            <a:avLst/>
          </a:prstGeom>
          <a:ln w="1905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flipV="1">
            <a:off x="5446963" y="3912746"/>
            <a:ext cx="0" cy="362348"/>
          </a:xfrm>
          <a:prstGeom prst="line">
            <a:avLst/>
          </a:prstGeom>
          <a:ln w="1905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flipV="1">
            <a:off x="6876256" y="3248980"/>
            <a:ext cx="0" cy="288032"/>
          </a:xfrm>
          <a:prstGeom prst="line">
            <a:avLst/>
          </a:prstGeom>
          <a:ln w="1905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 flipV="1">
            <a:off x="8215031" y="3912745"/>
            <a:ext cx="0" cy="1215751"/>
          </a:xfrm>
          <a:prstGeom prst="line">
            <a:avLst/>
          </a:prstGeom>
          <a:ln w="1905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utoShape 2" descr="ley icono grat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5" name="AutoShape 4" descr="ley icono grati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6" name="AutoShape 6" descr="Dibujos Animados Icono De Libro Abierto De Lectura Hojeando El Diccionario  Icono De Libro Abierto, Diccionario De Dibujos Animados Icono, Conocimiento  Icono, Li… | Dibujo libro abierto, Logotipo de música, Cliparts gratuito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4104" name="Picture 8" descr="Dibujos Animados Icono De Libro Abierto De Lectura Hojeando El Diccionario  Icono De Libro Abierto, Diccionario De Dibujos Animados Icono, Conocimiento  Icono, Li… | Dibujo libro abierto, Logotipo de música, Cliparts gratuitos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4" t="9891" r="144" b="16823"/>
          <a:stretch/>
        </p:blipFill>
        <p:spPr bwMode="auto">
          <a:xfrm>
            <a:off x="3955831" y="5069000"/>
            <a:ext cx="1946950" cy="1426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Чернильница с ручкой пера иллюстрация вектора. иллюстрации насчитывающей -  131891958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26" t="13252" r="24291" b="18836"/>
          <a:stretch/>
        </p:blipFill>
        <p:spPr bwMode="auto">
          <a:xfrm>
            <a:off x="155575" y="4394470"/>
            <a:ext cx="838930" cy="1163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Mexico - Iconos gratis de mapas y ubicació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963" y="1209798"/>
            <a:ext cx="859655" cy="859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7701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6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900" dirty="0" smtClean="0">
                <a:solidFill>
                  <a:srgbClr val="990033"/>
                </a:solidFill>
                <a:latin typeface="Cooper Black" panose="0208090404030B020404" pitchFamily="18" charset="0"/>
              </a:rPr>
              <a:t>Línea del tiempo</a:t>
            </a:r>
            <a:r>
              <a:rPr lang="es-MX" dirty="0" smtClean="0">
                <a:solidFill>
                  <a:srgbClr val="990033"/>
                </a:solidFill>
              </a:rPr>
              <a:t/>
            </a:r>
            <a:br>
              <a:rPr lang="es-MX" dirty="0" smtClean="0">
                <a:solidFill>
                  <a:srgbClr val="990033"/>
                </a:solidFill>
              </a:rPr>
            </a:br>
            <a:endParaRPr lang="es-MX" dirty="0"/>
          </a:p>
        </p:txBody>
      </p:sp>
      <p:sp>
        <p:nvSpPr>
          <p:cNvPr id="3" name="2 Flecha derecha"/>
          <p:cNvSpPr/>
          <p:nvPr/>
        </p:nvSpPr>
        <p:spPr>
          <a:xfrm>
            <a:off x="8450" y="3140968"/>
            <a:ext cx="9144000" cy="720080"/>
          </a:xfrm>
          <a:prstGeom prst="rightArrow">
            <a:avLst/>
          </a:prstGeom>
          <a:solidFill>
            <a:srgbClr val="FFD5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Rectángulo"/>
          <p:cNvSpPr/>
          <p:nvPr/>
        </p:nvSpPr>
        <p:spPr>
          <a:xfrm>
            <a:off x="-36512" y="3320988"/>
            <a:ext cx="1749646" cy="360040"/>
          </a:xfrm>
          <a:prstGeom prst="rect">
            <a:avLst/>
          </a:prstGeom>
          <a:solidFill>
            <a:srgbClr val="8A0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2002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1713134" y="3320988"/>
            <a:ext cx="1706738" cy="360040"/>
          </a:xfrm>
          <a:prstGeom prst="rect">
            <a:avLst/>
          </a:prstGeom>
          <a:solidFill>
            <a:srgbClr val="FFD5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2011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3419872" y="3313141"/>
            <a:ext cx="1761991" cy="360040"/>
          </a:xfrm>
          <a:prstGeom prst="rect">
            <a:avLst/>
          </a:prstGeom>
          <a:solidFill>
            <a:srgbClr val="EA00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2012</a:t>
            </a: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5132594" y="3320988"/>
            <a:ext cx="1872208" cy="360040"/>
          </a:xfrm>
          <a:prstGeom prst="rect">
            <a:avLst/>
          </a:prstGeom>
          <a:solidFill>
            <a:srgbClr val="8A0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2013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7092280" y="3305295"/>
            <a:ext cx="1728192" cy="375733"/>
          </a:xfrm>
          <a:prstGeom prst="rect">
            <a:avLst/>
          </a:prstGeom>
          <a:solidFill>
            <a:srgbClr val="FFD5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2019</a:t>
            </a:r>
            <a:endParaRPr lang="es-MX" dirty="0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780852" y="1997619"/>
            <a:ext cx="0" cy="1283902"/>
          </a:xfrm>
          <a:prstGeom prst="line">
            <a:avLst/>
          </a:prstGeom>
          <a:ln w="1905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7956376" y="2037086"/>
            <a:ext cx="0" cy="1283902"/>
          </a:xfrm>
          <a:prstGeom prst="line">
            <a:avLst/>
          </a:prstGeom>
          <a:ln w="1905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flipV="1">
            <a:off x="6156176" y="3689412"/>
            <a:ext cx="0" cy="1283902"/>
          </a:xfrm>
          <a:prstGeom prst="line">
            <a:avLst/>
          </a:prstGeom>
          <a:ln w="1905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flipV="1">
            <a:off x="2601932" y="3729310"/>
            <a:ext cx="0" cy="1283902"/>
          </a:xfrm>
          <a:prstGeom prst="line">
            <a:avLst/>
          </a:prstGeom>
          <a:ln w="1905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flipV="1">
            <a:off x="4067944" y="2037086"/>
            <a:ext cx="0" cy="1283902"/>
          </a:xfrm>
          <a:prstGeom prst="line">
            <a:avLst/>
          </a:prstGeom>
          <a:ln w="1905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61756" y="1628287"/>
            <a:ext cx="1946950" cy="923330"/>
          </a:xfrm>
          <a:prstGeom prst="rect">
            <a:avLst/>
          </a:prstGeom>
          <a:solidFill>
            <a:srgbClr val="C0006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</a:rPr>
              <a:t>Obligatoriedad educación preescolar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4965838" y="5013212"/>
            <a:ext cx="2990538" cy="1569660"/>
          </a:xfrm>
          <a:prstGeom prst="rect">
            <a:avLst/>
          </a:prstGeom>
          <a:solidFill>
            <a:srgbClr val="C00060"/>
          </a:solidFill>
          <a:ln>
            <a:solidFill>
              <a:srgbClr val="990033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bg1"/>
                </a:solidFill>
              </a:rPr>
              <a:t>Calidad en la educación obligatoria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bg1"/>
                </a:solidFill>
              </a:rPr>
              <a:t>Concurso de oposición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bg1"/>
                </a:solidFill>
              </a:rPr>
              <a:t> Sistema Nacional de evaluación educativa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bg1"/>
                </a:solidFill>
              </a:rPr>
              <a:t>Autonomía, fines y funciones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1628457" y="4797152"/>
            <a:ext cx="1946950" cy="923330"/>
          </a:xfrm>
          <a:prstGeom prst="rect">
            <a:avLst/>
          </a:prstGeom>
          <a:solidFill>
            <a:srgbClr val="FFE28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</a:rPr>
              <a:t>Respeto a los derechos humanos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6895868" y="889623"/>
            <a:ext cx="1946950" cy="1200329"/>
          </a:xfrm>
          <a:prstGeom prst="rect">
            <a:avLst/>
          </a:prstGeom>
          <a:solidFill>
            <a:srgbClr val="FFE28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bg1"/>
                </a:solidFill>
              </a:rPr>
              <a:t>P</a:t>
            </a:r>
            <a:r>
              <a:rPr lang="es-MX" dirty="0" smtClean="0">
                <a:solidFill>
                  <a:schemeClr val="bg1"/>
                </a:solidFill>
              </a:rPr>
              <a:t>ermanencia y participación en los servicios educativos.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3162904" y="1074289"/>
            <a:ext cx="1946950" cy="923330"/>
          </a:xfrm>
          <a:prstGeom prst="rect">
            <a:avLst/>
          </a:prstGeom>
          <a:solidFill>
            <a:srgbClr val="FF43A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</a:rPr>
              <a:t>Obligatoriedad educación media superior</a:t>
            </a:r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5122" name="Picture 2" descr="Presidente - Iconos gratis de personas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>
                  <a:alpha val="5098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864" y="1710870"/>
            <a:ext cx="1567706" cy="1567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icono de educación global 1500449 - Descargar Vectores Gratis, Illustrator  Graficos, Plantillas Diseño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59" y="5258817"/>
            <a:ext cx="1484278" cy="1484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Escuela - Iconos gratis de edificios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000000">
                  <a:alpha val="5098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6379" y="3757610"/>
            <a:ext cx="1111550" cy="111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209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115784"/>
              </p:ext>
            </p:extLst>
          </p:nvPr>
        </p:nvGraphicFramePr>
        <p:xfrm>
          <a:off x="179512" y="116632"/>
          <a:ext cx="8712967" cy="6480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0416"/>
                <a:gridCol w="1240303"/>
                <a:gridCol w="1243656"/>
                <a:gridCol w="1244327"/>
                <a:gridCol w="1244327"/>
                <a:gridCol w="1244327"/>
                <a:gridCol w="1235611"/>
              </a:tblGrid>
              <a:tr h="1617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Aspecto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10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9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8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7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6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</a:tr>
              <a:tr h="9875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Profundización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del tema.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Descripción clara y sustancial del tema y muy buena cantidad de detalles.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Descripción clara y sustancial del tema y buena cantidad de detalles.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Descripción clara del tema y suficiente cantidad de detalles.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Descripción ambigua del tema,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algunos detalles que no clarifican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el tema.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Descripción ambigua del tema,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no se clarifican detalles del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el tema.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Descripción incorrecta del tema, sin detalles significativos o escasos.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</a:tr>
              <a:tr h="16173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Conceptualización de sucesos.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El estudiante describe el 100 % de los eventos en la línea de tiempo y Los hechos</a:t>
                      </a:r>
                      <a:br>
                        <a:rPr lang="es-MX" sz="1000">
                          <a:effectLst/>
                        </a:rPr>
                      </a:br>
                      <a:r>
                        <a:rPr lang="es-MX" sz="1000">
                          <a:effectLst/>
                        </a:rPr>
                        <a:t>descritos son precisos en todos los eventos incluidos.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El estudiante describe el 90 % de los eventos en la línea de tiempo y Los hechos descritos son precisos  en todos los eventos incluidos.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El estudiante describe el 80 % de los eventos en la línea de tiempo y los hechos descritos son</a:t>
                      </a:r>
                      <a:br>
                        <a:rPr lang="es-MX" sz="1000">
                          <a:effectLst/>
                        </a:rPr>
                      </a:br>
                      <a:r>
                        <a:rPr lang="es-MX" sz="1000">
                          <a:effectLst/>
                        </a:rPr>
                        <a:t>precisos en casi todos los eventos incluidos.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El estudiante describe el 80 % de los eventos en la línea de tiempo y los hechos descritos son</a:t>
                      </a:r>
                      <a:br>
                        <a:rPr lang="es-MX" sz="1000">
                          <a:effectLst/>
                        </a:rPr>
                      </a:br>
                      <a:r>
                        <a:rPr lang="es-MX" sz="1000">
                          <a:effectLst/>
                        </a:rPr>
                        <a:t>precisos en casi todos los eventos incluidos.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El estudiante puede describir algunos eventos en la línea de tiempo pero</a:t>
                      </a:r>
                      <a:br>
                        <a:rPr lang="es-MX" sz="1000">
                          <a:effectLst/>
                        </a:rPr>
                      </a:br>
                      <a:r>
                        <a:rPr lang="es-MX" sz="1000">
                          <a:effectLst/>
                        </a:rPr>
                        <a:t>una buena parte de los hechos descritos son</a:t>
                      </a:r>
                      <a:br>
                        <a:rPr lang="es-MX" sz="1000">
                          <a:effectLst/>
                        </a:rPr>
                      </a:br>
                      <a:r>
                        <a:rPr lang="es-MX" sz="1000">
                          <a:effectLst/>
                        </a:rPr>
                        <a:t>imprecisos.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El estudiante describir algunos eventos en la línea de tiempo pero  muchos de los hechos descritos son</a:t>
                      </a:r>
                      <a:br>
                        <a:rPr lang="es-MX" sz="1000">
                          <a:effectLst/>
                        </a:rPr>
                      </a:br>
                      <a:r>
                        <a:rPr lang="es-MX" sz="1000">
                          <a:effectLst/>
                        </a:rPr>
                        <a:t>imprecisos.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</a:tr>
              <a:tr h="25818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Calidad de contenidos.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Incluye los eventos importantes e interesantes.</a:t>
                      </a:r>
                      <a:br>
                        <a:rPr lang="es-MX" sz="1000">
                          <a:effectLst/>
                        </a:rPr>
                      </a:br>
                      <a:r>
                        <a:rPr lang="es-MX" sz="1000">
                          <a:effectLst/>
                        </a:rPr>
                        <a:t>Todos los detalles</a:t>
                      </a:r>
                      <a:br>
                        <a:rPr lang="es-MX" sz="1000">
                          <a:effectLst/>
                        </a:rPr>
                      </a:br>
                      <a:r>
                        <a:rPr lang="es-MX" sz="1000">
                          <a:effectLst/>
                        </a:rPr>
                        <a:t>relevantes están incluidos, la redacción es correcta y comprensible.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Incluye los eventos importantes e interesantes.</a:t>
                      </a:r>
                      <a:br>
                        <a:rPr lang="es-MX" sz="1000">
                          <a:effectLst/>
                        </a:rPr>
                      </a:br>
                      <a:r>
                        <a:rPr lang="es-MX" sz="1000">
                          <a:effectLst/>
                        </a:rPr>
                        <a:t>Casi todos los detalles</a:t>
                      </a:r>
                      <a:br>
                        <a:rPr lang="es-MX" sz="1000">
                          <a:effectLst/>
                        </a:rPr>
                      </a:br>
                      <a:r>
                        <a:rPr lang="es-MX" sz="1000">
                          <a:effectLst/>
                        </a:rPr>
                        <a:t>relevantes están incluidos, la redacción es correcta y comprensible.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La mayoría de los eventos</a:t>
                      </a:r>
                      <a:br>
                        <a:rPr lang="es-MX" sz="1000">
                          <a:effectLst/>
                        </a:rPr>
                      </a:br>
                      <a:r>
                        <a:rPr lang="es-MX" sz="1000">
                          <a:effectLst/>
                        </a:rPr>
                        <a:t>incluidos son importantes e</a:t>
                      </a:r>
                      <a:br>
                        <a:rPr lang="es-MX" sz="1000">
                          <a:effectLst/>
                        </a:rPr>
                      </a:br>
                      <a:r>
                        <a:rPr lang="es-MX" sz="1000">
                          <a:effectLst/>
                        </a:rPr>
                        <a:t>interesantes. Se omite uno o dos eventos</a:t>
                      </a:r>
                      <a:br>
                        <a:rPr lang="es-MX" sz="1000">
                          <a:effectLst/>
                        </a:rPr>
                      </a:br>
                      <a:r>
                        <a:rPr lang="es-MX" sz="1000">
                          <a:effectLst/>
                        </a:rPr>
                        <a:t>principales. la comprensión de la información es complicada por falta o exceso de la misma.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La mayoría de los eventos</a:t>
                      </a:r>
                      <a:br>
                        <a:rPr lang="es-MX" sz="1000">
                          <a:effectLst/>
                        </a:rPr>
                      </a:br>
                      <a:r>
                        <a:rPr lang="es-MX" sz="1000">
                          <a:effectLst/>
                        </a:rPr>
                        <a:t>incluidos son importantes e</a:t>
                      </a:r>
                      <a:br>
                        <a:rPr lang="es-MX" sz="1000">
                          <a:effectLst/>
                        </a:rPr>
                      </a:br>
                      <a:r>
                        <a:rPr lang="es-MX" sz="1000">
                          <a:effectLst/>
                        </a:rPr>
                        <a:t>interesantes. Sólo se omite tres o cuatro eventos</a:t>
                      </a:r>
                      <a:br>
                        <a:rPr lang="es-MX" sz="1000">
                          <a:effectLst/>
                        </a:rPr>
                      </a:br>
                      <a:r>
                        <a:rPr lang="es-MX" sz="1000">
                          <a:effectLst/>
                        </a:rPr>
                        <a:t>principales. la comprensión de la información es deficiente por falta o exceso de la misma.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Algunos eventos</a:t>
                      </a:r>
                      <a:br>
                        <a:rPr lang="es-MX" sz="1000">
                          <a:effectLst/>
                        </a:rPr>
                      </a:br>
                      <a:r>
                        <a:rPr lang="es-MX" sz="1000">
                          <a:effectLst/>
                        </a:rPr>
                        <a:t>incluidos son triviales y la</a:t>
                      </a:r>
                      <a:br>
                        <a:rPr lang="es-MX" sz="1000">
                          <a:effectLst/>
                        </a:rPr>
                      </a:br>
                      <a:r>
                        <a:rPr lang="es-MX" sz="1000">
                          <a:effectLst/>
                        </a:rPr>
                        <a:t>mayor parte delos eventos</a:t>
                      </a:r>
                      <a:br>
                        <a:rPr lang="es-MX" sz="1000">
                          <a:effectLst/>
                        </a:rPr>
                      </a:br>
                      <a:r>
                        <a:rPr lang="es-MX" sz="1000">
                          <a:effectLst/>
                        </a:rPr>
                        <a:t>relevantes se omiten, no hay lectura comprensible de la información presentada sobre el tema.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La mayoría de los eventos</a:t>
                      </a:r>
                      <a:br>
                        <a:rPr lang="es-MX" sz="1000">
                          <a:effectLst/>
                        </a:rPr>
                      </a:br>
                      <a:r>
                        <a:rPr lang="es-MX" sz="1000">
                          <a:effectLst/>
                        </a:rPr>
                        <a:t>incluidos son triviales y la</a:t>
                      </a:r>
                      <a:br>
                        <a:rPr lang="es-MX" sz="1000">
                          <a:effectLst/>
                        </a:rPr>
                      </a:br>
                      <a:r>
                        <a:rPr lang="es-MX" sz="1000">
                          <a:effectLst/>
                        </a:rPr>
                        <a:t>mayor parte delos eventos</a:t>
                      </a:r>
                      <a:br>
                        <a:rPr lang="es-MX" sz="1000">
                          <a:effectLst/>
                        </a:rPr>
                      </a:br>
                      <a:r>
                        <a:rPr lang="es-MX" sz="1000">
                          <a:effectLst/>
                        </a:rPr>
                        <a:t>relevantes se omiten, no hay lectura comprensible de la información presentada sobre el tema.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</a:tr>
              <a:tr h="11321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Aclaración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Sobre el tema.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Tema excelentemente  organizado y claramente presentado así como de fácil seguimiento.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Tema muy bien  organizado y presentado así como de fácil seguimiento.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Tema bien  organizado y presentado, presenta algunas dificultades de seguimiento.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Tema bien focalizado, pero no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suficientemente organizado.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Tema regularmente focalizado, pero no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suficientemente organizado.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Tema impreciso y poco claro, sin coherencia entre las partes que lo componen.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34" marR="4553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080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067066"/>
              </p:ext>
            </p:extLst>
          </p:nvPr>
        </p:nvGraphicFramePr>
        <p:xfrm>
          <a:off x="179514" y="260649"/>
          <a:ext cx="8568949" cy="62223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9584"/>
                <a:gridCol w="1219803"/>
                <a:gridCol w="1223100"/>
                <a:gridCol w="1223758"/>
                <a:gridCol w="1223758"/>
                <a:gridCol w="1223758"/>
                <a:gridCol w="1215188"/>
              </a:tblGrid>
              <a:tr h="1274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Calidad del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Diseño.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Línea de tiempo sobresaliente y atractivo que cumple con los criterios de diseño de claridad y legibilidad.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Línea de tiempo atractiva que cumple con los criterios de claridad y legibilidad.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Línea de tiempo poco atractiva que cumple medianamente con los criterios de claridad y legibilidad.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Línea de tiempo simple que cumple medianamente con los criterios de claridad y legibilidad.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Línea de tiempo mal planteada que no cumple deficientemente con los criterios de claridad y legibilidad.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Línea de tiempo mal planteada que no cumple con los criterios de diseño claridad y legibilidad.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</a:tr>
              <a:tr h="13017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Lectura 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En la línea de tiempo se facilita la lectura. La complementación de la información en cada evento es excelente.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En la línea de tiempo se facilita la lectura. La complementación de la información en cada evento es muy buena.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En la línea de tiempo se facilita la lectura. Hay poca complementación de la información en cada evento.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La línea de tiempo no permite una lectura ágil y comprensible hay poca complementación de la información en cada evento.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 La línea de tiempo no permite una lectura ágil y comprensible hay muy poca complementación de la información en cada evento.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La línea de tiempo no facilita la lectura ágil y comprensible falta complementación de la información en cada evento.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</a:tr>
              <a:tr h="20249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Elementos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Propios de la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Línea tiempo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Cuenta con una fecha de inicio y una fecha final, las escalas son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proporcionales y cada evento ha sido representado con una frase o imagen que dan una clara idea del evento en cuestión.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Cuenta con una fecha de inicio y una fecha final, las escalas no son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proporcionales y cada evento ha sido representado con una frase o imagen del evento en cuestión.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Cuenta con fecha de inicio y una fecha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final, las escalas son proporcionales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pero los eventos no han sido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acompañados de frases o imágenes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que ejemplifiquen el evento 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cuestión.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Cuenta con fecha de inicio y una fecha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final, las escalas no son proporcionales pero los eventos no han sido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acompañados de frases o imágenes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que ejemplifiquen el evento 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cuestión.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No hay fecha de inicio o fecha final, algunas escalas de tiempo donde se marquen eventos importantes y las imágenes o frases no son coherentes con el tema en cuestión.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No hay fecha de inicio o fecha final, sin escalas de tiempo donde se marquen eventos importantes y las imágenes o frases no son coherentes con el tema en cuestión.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</a:tr>
              <a:tr h="13017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Presentación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De la línea de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Tiempo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La selección de los colores y la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tipografía usada fueron atractivas y permiten una correcta visualización de la línea de tiempo.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La selección de los colores y la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tipografía usada  permiten una correcta visualización de la línea de tiempo pero fueron poco atractivas.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Los colores y la tipografía usada permiten una correcta visualización de la línea de tiempo.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Los colores y la tipografía usada dificultan permiten una correcta visualización de la línea de tiempo.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Los colores y la tipografía usada no permiten una correcta visualización de la línea de tiempo.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Se abusó del uso de colores y tipografías.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</a:tr>
              <a:tr h="2892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Ortografía y redacción.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Sin errores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1-2 errores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3-4 errores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 errores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6 errores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7 o más errores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14" marR="4041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17947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168</TotalTime>
  <Words>956</Words>
  <Application>Microsoft Office PowerPoint</Application>
  <PresentationFormat>Presentación en pantalla (4:3)</PresentationFormat>
  <Paragraphs>135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Escuela Normal de Educación Preescolar                          Licenciatura en Educación Preescolar        Sexto Semestre Curso: Bases legales y normativas de la educación básica  Titular: Arturo Flores Rodríguez   UNIDAD DE APRENDIZAJE l COMPETENCIAS PROFESIONALES:  Integra recursos de la investigación educativa para enriquecer su práctica profesional, expresando su interés por el conocimiento, la ciencia y la mejora de la educación. Actúa de manera ética ante la diversidad de situaciones que se presenta en la práctica profesional. TEMA: Línea del tiempo Alumna: Cynthia Verónica González García #8     Saltillo, Coahuila                                                                         Abril del 2021 </vt:lpstr>
      <vt:lpstr>Línea del tiempo Cambios del sistema educativo con el articulo 3° </vt:lpstr>
      <vt:lpstr>Línea del tiempo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                         Licenciatura en Educación Preescolar        Sexto Semestre Curso: Bases legales y normativas de la educación básica  Titular: Arturo Flores Rodríguez   UNIDAD DE APRENDIZAJE l COMPETENCIAS PROFESIONALES:  Integra recursos de la investigación educativa para enriquecer su práctica profesional, expresando su interés por el conocimiento, la ciencia y la mejora de la educación. Actúa de manera ética ante la diversidad de situaciones que se presenta en la práctica profesional. TEMA: Línea del tiempo Alumna: Cynthia Verónica González García #8     Saltillo, Coahuila                                                                         Abril del 2021</dc:title>
  <dc:creator>Juan Garcia</dc:creator>
  <cp:lastModifiedBy>Juan Garcia</cp:lastModifiedBy>
  <cp:revision>11</cp:revision>
  <dcterms:created xsi:type="dcterms:W3CDTF">2021-04-27T00:49:50Z</dcterms:created>
  <dcterms:modified xsi:type="dcterms:W3CDTF">2021-04-27T03:37:50Z</dcterms:modified>
</cp:coreProperties>
</file>