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89" r:id="rId4"/>
    <p:sldId id="291" r:id="rId5"/>
    <p:sldId id="290" r:id="rId6"/>
    <p:sldId id="257" r:id="rId7"/>
    <p:sldId id="292" r:id="rId8"/>
    <p:sldId id="293" r:id="rId9"/>
  </p:sldIdLst>
  <p:sldSz cx="9144000" cy="5143500" type="screen16x9"/>
  <p:notesSz cx="6858000" cy="9144000"/>
  <p:embeddedFontLst>
    <p:embeddedFont>
      <p:font typeface="Fira Sans Extra Condensed" panose="020B0604020202020204" charset="0"/>
      <p:regular r:id="rId11"/>
      <p:bold r:id="rId12"/>
      <p:italic r:id="rId13"/>
      <p:boldItalic r:id="rId14"/>
    </p:embeddedFont>
    <p:embeddedFont>
      <p:font typeface="Fira Sans Extra Condensed Medium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1404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049256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772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909eb2c61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909eb2c61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16598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909eb2c61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909eb2c61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73911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909eb2c61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909eb2c61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87973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09eb2c61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09eb2c61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2636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adient Timeline Infographics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4900" y="457200"/>
            <a:ext cx="4615500" cy="245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200">
                <a:solidFill>
                  <a:schemeClr val="accent4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4900" y="2947325"/>
            <a:ext cx="4013700" cy="121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B7B7B7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1250" y="445025"/>
            <a:ext cx="83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1250" y="1152475"/>
            <a:ext cx="8321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1250" y="445025"/>
            <a:ext cx="83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1250" y="445025"/>
            <a:ext cx="83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>
                <a:solidFill>
                  <a:schemeClr val="accent4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>
                <a:solidFill>
                  <a:schemeClr val="accent4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>
                <a:solidFill>
                  <a:schemeClr val="accent4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>
                <a:solidFill>
                  <a:schemeClr val="accent4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>
                <a:solidFill>
                  <a:schemeClr val="accent4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>
                <a:solidFill>
                  <a:schemeClr val="accent4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>
                <a:solidFill>
                  <a:schemeClr val="accent4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800"/>
              <a:buNone/>
              <a:defRPr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1250" y="445025"/>
            <a:ext cx="8321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Fira Sans Extra Condensed Medium"/>
              <a:buNone/>
              <a:defRPr sz="2500">
                <a:solidFill>
                  <a:schemeClr val="dk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1250" y="1152475"/>
            <a:ext cx="83214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●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ra Sans Extra Condensed"/>
              <a:buChar char="○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Fira Sans Extra Condensed"/>
              <a:buChar char="■"/>
              <a:defRPr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denjuridico.gob.mx/Constitucion/1857.pdf" TargetMode="External"/><Relationship Id="rId2" Type="http://schemas.openxmlformats.org/officeDocument/2006/relationships/hyperlink" Target="http://www.diputados.gob.mx/LeyesBiblio/ref/cpeum_per.ht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subTitle" idx="1"/>
          </p:nvPr>
        </p:nvSpPr>
        <p:spPr>
          <a:xfrm>
            <a:off x="99753" y="1"/>
            <a:ext cx="9044247" cy="50790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 smtClean="0">
                <a:solidFill>
                  <a:srgbClr val="000000"/>
                </a:solidFill>
              </a:rPr>
              <a:t>ESCUELA NORMAL DE EDUCACION PREESCOLAR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ES" sz="1600" dirty="0" smtClean="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ES" sz="1600" dirty="0" smtClean="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ES" sz="1400" dirty="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 dirty="0" smtClean="0">
                <a:solidFill>
                  <a:srgbClr val="000000"/>
                </a:solidFill>
              </a:rPr>
              <a:t>CICLO ESCOLAR 2020 – 2021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ES" sz="1600" dirty="0" smtClean="0">
              <a:solidFill>
                <a:srgbClr val="000000"/>
              </a:solidFill>
            </a:endParaRPr>
          </a:p>
          <a:p>
            <a:pPr marL="0" lvl="0" indent="0" algn="ctr"/>
            <a:r>
              <a:rPr lang="es-MX" sz="1400" dirty="0">
                <a:solidFill>
                  <a:srgbClr val="000000"/>
                </a:solidFill>
              </a:rPr>
              <a:t>Bases legales y normativas de la educación básica</a:t>
            </a:r>
          </a:p>
          <a:p>
            <a:pPr marL="0" lvl="0" indent="0" algn="ctr"/>
            <a:r>
              <a:rPr lang="es-MX" sz="1400" dirty="0">
                <a:solidFill>
                  <a:srgbClr val="000000"/>
                </a:solidFill>
              </a:rPr>
              <a:t>Prof. Arturo Flores </a:t>
            </a:r>
            <a:r>
              <a:rPr lang="es-MX" sz="1400" dirty="0" smtClean="0">
                <a:solidFill>
                  <a:srgbClr val="000000"/>
                </a:solidFill>
              </a:rPr>
              <a:t>Rodríguez</a:t>
            </a:r>
          </a:p>
          <a:p>
            <a:pPr marL="0" lvl="0" indent="0" algn="ctr"/>
            <a:endParaRPr lang="es-MX" sz="1400" dirty="0">
              <a:solidFill>
                <a:srgbClr val="000000"/>
              </a:solidFill>
            </a:endParaRPr>
          </a:p>
          <a:p>
            <a:pPr marL="0" lvl="0" indent="0" algn="ctr"/>
            <a:r>
              <a:rPr lang="es-MX" sz="1400" dirty="0">
                <a:solidFill>
                  <a:srgbClr val="000000"/>
                </a:solidFill>
              </a:rPr>
              <a:t>Alondra Rodríguez Martínez  #15</a:t>
            </a:r>
          </a:p>
          <a:p>
            <a:pPr marL="0" lvl="0" indent="0" algn="ctr"/>
            <a:r>
              <a:rPr lang="es-MX" sz="1400" dirty="0">
                <a:solidFill>
                  <a:srgbClr val="000000"/>
                </a:solidFill>
              </a:rPr>
              <a:t>3º Grado Sección B</a:t>
            </a:r>
          </a:p>
          <a:p>
            <a:pPr marL="0" lvl="0" indent="0" algn="ctr"/>
            <a:endParaRPr lang="es-MX" sz="1400" dirty="0" smtClean="0">
              <a:solidFill>
                <a:srgbClr val="000000"/>
              </a:solidFill>
            </a:endParaRPr>
          </a:p>
          <a:p>
            <a:pPr marL="0" lvl="0" indent="0" algn="ctr"/>
            <a:r>
              <a:rPr lang="es-MX" sz="1400" dirty="0">
                <a:solidFill>
                  <a:srgbClr val="000000"/>
                </a:solidFill>
              </a:rPr>
              <a:t>COMPETENCIAS DEL CURSO.</a:t>
            </a:r>
          </a:p>
          <a:p>
            <a:pPr marL="0" lvl="0" indent="0"/>
            <a:r>
              <a:rPr lang="es-MX" sz="1400" dirty="0" smtClean="0">
                <a:solidFill>
                  <a:srgbClr val="000000"/>
                </a:solidFill>
              </a:rPr>
              <a:t>•Utiliza </a:t>
            </a:r>
            <a:r>
              <a:rPr lang="es-MX" sz="1400" dirty="0">
                <a:solidFill>
                  <a:srgbClr val="000000"/>
                </a:solidFill>
              </a:rPr>
              <a:t>los recursos metodológicos y técnicos de la investigación para explicar, comprender situaciones educativas y mejorar su docencia.</a:t>
            </a:r>
          </a:p>
          <a:p>
            <a:pPr marL="0" lvl="0" indent="0"/>
            <a:r>
              <a:rPr lang="es-MX" sz="1400" dirty="0" smtClean="0">
                <a:solidFill>
                  <a:srgbClr val="000000"/>
                </a:solidFill>
              </a:rPr>
              <a:t>•Orienta </a:t>
            </a:r>
            <a:r>
              <a:rPr lang="es-MX" sz="1400" dirty="0">
                <a:solidFill>
                  <a:srgbClr val="000000"/>
                </a:solidFill>
              </a:rPr>
              <a:t>su actuación profesional con sentido ético-</a:t>
            </a:r>
            <a:r>
              <a:rPr lang="es-MX" sz="1400" dirty="0" err="1">
                <a:solidFill>
                  <a:srgbClr val="000000"/>
                </a:solidFill>
              </a:rPr>
              <a:t>valoral</a:t>
            </a:r>
            <a:r>
              <a:rPr lang="es-MX" sz="1400" dirty="0">
                <a:solidFill>
                  <a:srgbClr val="000000"/>
                </a:solidFill>
              </a:rPr>
              <a:t> y asume los diversos principios y reglas que aseguran una mejor convivencia institucional y social, en beneficio de los alumnos y de la comunidad escolar. </a:t>
            </a:r>
          </a:p>
          <a:p>
            <a:pPr marL="0" lvl="0" indent="0"/>
            <a:r>
              <a:rPr lang="es-MX" sz="1400" dirty="0" smtClean="0">
                <a:solidFill>
                  <a:srgbClr val="000000"/>
                </a:solidFill>
              </a:rPr>
              <a:t>•Previene </a:t>
            </a:r>
            <a:r>
              <a:rPr lang="es-MX" sz="1400" dirty="0">
                <a:solidFill>
                  <a:srgbClr val="000000"/>
                </a:solidFill>
              </a:rPr>
              <a:t>y soluciona conflictos, así como situaciones emergentes con base en los derechos humanos, los principios derivados de la normatividad educativa y los valores propios de la profesión docente.</a:t>
            </a:r>
          </a:p>
          <a:p>
            <a:pPr marL="0" lvl="0" indent="0"/>
            <a:r>
              <a:rPr lang="es-MX" sz="1400" dirty="0" smtClean="0">
                <a:solidFill>
                  <a:srgbClr val="000000"/>
                </a:solidFill>
              </a:rPr>
              <a:t>•Decide </a:t>
            </a:r>
            <a:r>
              <a:rPr lang="es-MX" sz="1400" dirty="0">
                <a:solidFill>
                  <a:srgbClr val="000000"/>
                </a:solidFill>
              </a:rPr>
              <a:t>las estrategias pedagógicas para minimizar o eliminar las barreras para el aprendizaje y la participación, asegurando una educación inclusiva</a:t>
            </a:r>
            <a:r>
              <a:rPr lang="es-MX" sz="1400" dirty="0" smtClean="0">
                <a:solidFill>
                  <a:srgbClr val="000000"/>
                </a:solidFill>
              </a:rPr>
              <a:t>.</a:t>
            </a:r>
          </a:p>
          <a:p>
            <a:pPr marL="0" lvl="0" indent="0"/>
            <a:endParaRPr lang="es-MX" sz="1400" dirty="0">
              <a:solidFill>
                <a:srgbClr val="000000"/>
              </a:solidFill>
            </a:endParaRPr>
          </a:p>
          <a:p>
            <a:pPr marL="0" lvl="0" indent="0" algn="r"/>
            <a:r>
              <a:rPr lang="es-MX" sz="1400" dirty="0">
                <a:solidFill>
                  <a:srgbClr val="000000"/>
                </a:solidFill>
              </a:rPr>
              <a:t>Saltillo, Coahuila a </a:t>
            </a:r>
            <a:r>
              <a:rPr lang="es-MX" sz="1400" dirty="0" smtClean="0">
                <a:solidFill>
                  <a:srgbClr val="000000"/>
                </a:solidFill>
              </a:rPr>
              <a:t>26 de </a:t>
            </a:r>
            <a:r>
              <a:rPr lang="es-MX" sz="1400" dirty="0">
                <a:solidFill>
                  <a:srgbClr val="000000"/>
                </a:solidFill>
              </a:rPr>
              <a:t>abril de 2021</a:t>
            </a:r>
          </a:p>
          <a:p>
            <a:pPr marL="0" lvl="0" indent="0" algn="ctr"/>
            <a:endParaRPr lang="es-MX" sz="1600" dirty="0">
              <a:solidFill>
                <a:srgbClr val="0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000000"/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771" y="366493"/>
            <a:ext cx="724675" cy="6512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>
            <a:spLocks noGrp="1"/>
          </p:cNvSpPr>
          <p:nvPr>
            <p:ph type="title"/>
          </p:nvPr>
        </p:nvSpPr>
        <p:spPr>
          <a:xfrm>
            <a:off x="432671" y="131164"/>
            <a:ext cx="83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 smtClean="0"/>
              <a:t>REFORMAS EDUCATIVAS ARTÍCULO 3º CONSTITUCIONAL</a:t>
            </a:r>
            <a:endParaRPr sz="2000" dirty="0"/>
          </a:p>
        </p:txBody>
      </p:sp>
      <p:grpSp>
        <p:nvGrpSpPr>
          <p:cNvPr id="187" name="Google Shape;187;p18"/>
          <p:cNvGrpSpPr/>
          <p:nvPr/>
        </p:nvGrpSpPr>
        <p:grpSpPr>
          <a:xfrm>
            <a:off x="2945717" y="2612586"/>
            <a:ext cx="1024149" cy="1575278"/>
            <a:chOff x="2945717" y="2612586"/>
            <a:chExt cx="1024149" cy="1575278"/>
          </a:xfrm>
        </p:grpSpPr>
        <p:grpSp>
          <p:nvGrpSpPr>
            <p:cNvPr id="188" name="Google Shape;188;p18"/>
            <p:cNvGrpSpPr/>
            <p:nvPr/>
          </p:nvGrpSpPr>
          <p:grpSpPr>
            <a:xfrm>
              <a:off x="2945717" y="3178043"/>
              <a:ext cx="1024149" cy="1009820"/>
              <a:chOff x="3382617" y="3178043"/>
              <a:chExt cx="1024149" cy="1009820"/>
            </a:xfrm>
          </p:grpSpPr>
          <p:sp>
            <p:nvSpPr>
              <p:cNvPr id="189" name="Google Shape;189;p18"/>
              <p:cNvSpPr/>
              <p:nvPr/>
            </p:nvSpPr>
            <p:spPr>
              <a:xfrm>
                <a:off x="3439337" y="3178043"/>
                <a:ext cx="967429" cy="1009820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0992" extrusionOk="0">
                    <a:moveTo>
                      <a:pt x="10021" y="1"/>
                    </a:moveTo>
                    <a:lnTo>
                      <a:pt x="12265" y="2245"/>
                    </a:lnTo>
                    <a:cubicBezTo>
                      <a:pt x="16952" y="3380"/>
                      <a:pt x="20041" y="7829"/>
                      <a:pt x="19473" y="12621"/>
                    </a:cubicBezTo>
                    <a:cubicBezTo>
                      <a:pt x="18892" y="17400"/>
                      <a:pt x="14839" y="20991"/>
                      <a:pt x="10021" y="20991"/>
                    </a:cubicBezTo>
                    <a:cubicBezTo>
                      <a:pt x="5202" y="20991"/>
                      <a:pt x="1149" y="17400"/>
                      <a:pt x="568" y="12621"/>
                    </a:cubicBezTo>
                    <a:cubicBezTo>
                      <a:pt x="1" y="7829"/>
                      <a:pt x="3090" y="3380"/>
                      <a:pt x="7776" y="224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18"/>
              <p:cNvSpPr/>
              <p:nvPr/>
            </p:nvSpPr>
            <p:spPr>
              <a:xfrm>
                <a:off x="3382617" y="3306340"/>
                <a:ext cx="980173" cy="877676"/>
              </a:xfrm>
              <a:custGeom>
                <a:avLst/>
                <a:gdLst/>
                <a:ahLst/>
                <a:cxnLst/>
                <a:rect l="l" t="t" r="r" b="b"/>
                <a:pathLst>
                  <a:path w="20305" h="18245" fill="none" extrusionOk="0">
                    <a:moveTo>
                      <a:pt x="13876" y="0"/>
                    </a:moveTo>
                    <a:cubicBezTo>
                      <a:pt x="17968" y="1716"/>
                      <a:pt x="20305" y="6060"/>
                      <a:pt x="19486" y="10416"/>
                    </a:cubicBezTo>
                    <a:cubicBezTo>
                      <a:pt x="18681" y="14786"/>
                      <a:pt x="14932" y="17981"/>
                      <a:pt x="10496" y="18113"/>
                    </a:cubicBezTo>
                    <a:cubicBezTo>
                      <a:pt x="6047" y="18245"/>
                      <a:pt x="2126" y="15248"/>
                      <a:pt x="1070" y="10944"/>
                    </a:cubicBezTo>
                    <a:cubicBezTo>
                      <a:pt x="1" y="6628"/>
                      <a:pt x="2087" y="2165"/>
                      <a:pt x="6087" y="212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1" name="Google Shape;191;p18"/>
            <p:cNvSpPr/>
            <p:nvPr/>
          </p:nvSpPr>
          <p:spPr>
            <a:xfrm>
              <a:off x="3419136" y="2612586"/>
              <a:ext cx="129281" cy="64271"/>
            </a:xfrm>
            <a:custGeom>
              <a:avLst/>
              <a:gdLst/>
              <a:ahLst/>
              <a:cxnLst/>
              <a:rect l="l" t="t" r="r" b="b"/>
              <a:pathLst>
                <a:path w="2100" h="1044" extrusionOk="0">
                  <a:moveTo>
                    <a:pt x="1" y="0"/>
                  </a:moveTo>
                  <a:lnTo>
                    <a:pt x="1044" y="1043"/>
                  </a:lnTo>
                  <a:lnTo>
                    <a:pt x="21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18"/>
          <p:cNvGrpSpPr/>
          <p:nvPr/>
        </p:nvGrpSpPr>
        <p:grpSpPr>
          <a:xfrm>
            <a:off x="5136628" y="1696000"/>
            <a:ext cx="1024139" cy="1615998"/>
            <a:chOff x="5136628" y="1696000"/>
            <a:chExt cx="1024139" cy="1615998"/>
          </a:xfrm>
        </p:grpSpPr>
        <p:sp>
          <p:nvSpPr>
            <p:cNvPr id="193" name="Google Shape;193;p18"/>
            <p:cNvSpPr/>
            <p:nvPr/>
          </p:nvSpPr>
          <p:spPr>
            <a:xfrm>
              <a:off x="5603904" y="3247788"/>
              <a:ext cx="129281" cy="64210"/>
            </a:xfrm>
            <a:custGeom>
              <a:avLst/>
              <a:gdLst/>
              <a:ahLst/>
              <a:cxnLst/>
              <a:rect l="l" t="t" r="r" b="b"/>
              <a:pathLst>
                <a:path w="2100" h="1043" extrusionOk="0">
                  <a:moveTo>
                    <a:pt x="1043" y="0"/>
                  </a:moveTo>
                  <a:lnTo>
                    <a:pt x="1" y="1043"/>
                  </a:lnTo>
                  <a:lnTo>
                    <a:pt x="2100" y="1043"/>
                  </a:lnTo>
                  <a:lnTo>
                    <a:pt x="10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18"/>
            <p:cNvGrpSpPr/>
            <p:nvPr/>
          </p:nvGrpSpPr>
          <p:grpSpPr>
            <a:xfrm>
              <a:off x="5136628" y="1696000"/>
              <a:ext cx="1024139" cy="1053364"/>
              <a:chOff x="4711041" y="1702450"/>
              <a:chExt cx="1024139" cy="1053364"/>
            </a:xfrm>
          </p:grpSpPr>
          <p:sp>
            <p:nvSpPr>
              <p:cNvPr id="195" name="Google Shape;195;p18"/>
              <p:cNvSpPr/>
              <p:nvPr/>
            </p:nvSpPr>
            <p:spPr>
              <a:xfrm>
                <a:off x="4745605" y="1721315"/>
                <a:ext cx="989574" cy="1034500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1004" extrusionOk="0">
                    <a:moveTo>
                      <a:pt x="10020" y="21004"/>
                    </a:moveTo>
                    <a:lnTo>
                      <a:pt x="12265" y="18760"/>
                    </a:lnTo>
                    <a:cubicBezTo>
                      <a:pt x="16951" y="17624"/>
                      <a:pt x="20040" y="13162"/>
                      <a:pt x="19473" y="8383"/>
                    </a:cubicBezTo>
                    <a:cubicBezTo>
                      <a:pt x="18892" y="3604"/>
                      <a:pt x="14839" y="0"/>
                      <a:pt x="10020" y="0"/>
                    </a:cubicBezTo>
                    <a:cubicBezTo>
                      <a:pt x="5202" y="0"/>
                      <a:pt x="1149" y="3604"/>
                      <a:pt x="568" y="8383"/>
                    </a:cubicBezTo>
                    <a:cubicBezTo>
                      <a:pt x="0" y="13162"/>
                      <a:pt x="3090" y="17624"/>
                      <a:pt x="7776" y="1876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8"/>
              <p:cNvSpPr/>
              <p:nvPr/>
            </p:nvSpPr>
            <p:spPr>
              <a:xfrm>
                <a:off x="4711041" y="1702450"/>
                <a:ext cx="1002610" cy="898612"/>
              </a:xfrm>
              <a:custGeom>
                <a:avLst/>
                <a:gdLst/>
                <a:ahLst/>
                <a:cxnLst/>
                <a:rect l="l" t="t" r="r" b="b"/>
                <a:pathLst>
                  <a:path w="20305" h="18245" fill="none" extrusionOk="0">
                    <a:moveTo>
                      <a:pt x="6430" y="18245"/>
                    </a:moveTo>
                    <a:cubicBezTo>
                      <a:pt x="2337" y="16529"/>
                      <a:pt x="1" y="12185"/>
                      <a:pt x="806" y="7829"/>
                    </a:cubicBezTo>
                    <a:cubicBezTo>
                      <a:pt x="1625" y="3459"/>
                      <a:pt x="5374" y="251"/>
                      <a:pt x="9810" y="132"/>
                    </a:cubicBezTo>
                    <a:cubicBezTo>
                      <a:pt x="14259" y="0"/>
                      <a:pt x="18179" y="2984"/>
                      <a:pt x="19236" y="7301"/>
                    </a:cubicBezTo>
                    <a:cubicBezTo>
                      <a:pt x="20305" y="11618"/>
                      <a:pt x="18206" y="16080"/>
                      <a:pt x="14219" y="18034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7" name="Google Shape;197;p18"/>
          <p:cNvGrpSpPr/>
          <p:nvPr/>
        </p:nvGrpSpPr>
        <p:grpSpPr>
          <a:xfrm>
            <a:off x="7302856" y="2612573"/>
            <a:ext cx="1024140" cy="1575303"/>
            <a:chOff x="7302856" y="2612573"/>
            <a:chExt cx="1024140" cy="1575303"/>
          </a:xfrm>
        </p:grpSpPr>
        <p:sp>
          <p:nvSpPr>
            <p:cNvPr id="198" name="Google Shape;198;p18"/>
            <p:cNvSpPr/>
            <p:nvPr/>
          </p:nvSpPr>
          <p:spPr>
            <a:xfrm>
              <a:off x="7781447" y="2612573"/>
              <a:ext cx="128481" cy="64271"/>
            </a:xfrm>
            <a:custGeom>
              <a:avLst/>
              <a:gdLst/>
              <a:ahLst/>
              <a:cxnLst/>
              <a:rect l="l" t="t" r="r" b="b"/>
              <a:pathLst>
                <a:path w="2087" h="1044" extrusionOk="0">
                  <a:moveTo>
                    <a:pt x="0" y="0"/>
                  </a:moveTo>
                  <a:lnTo>
                    <a:pt x="1043" y="1043"/>
                  </a:lnTo>
                  <a:lnTo>
                    <a:pt x="20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9" name="Google Shape;199;p18"/>
            <p:cNvGrpSpPr/>
            <p:nvPr/>
          </p:nvGrpSpPr>
          <p:grpSpPr>
            <a:xfrm>
              <a:off x="7302856" y="3178056"/>
              <a:ext cx="1024140" cy="1009820"/>
              <a:chOff x="7511856" y="3178056"/>
              <a:chExt cx="1024140" cy="1009820"/>
            </a:xfrm>
          </p:grpSpPr>
          <p:sp>
            <p:nvSpPr>
              <p:cNvPr id="200" name="Google Shape;200;p18"/>
              <p:cNvSpPr/>
              <p:nvPr/>
            </p:nvSpPr>
            <p:spPr>
              <a:xfrm>
                <a:off x="7569168" y="3178056"/>
                <a:ext cx="966828" cy="1009820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0992" extrusionOk="0">
                    <a:moveTo>
                      <a:pt x="10021" y="1"/>
                    </a:moveTo>
                    <a:lnTo>
                      <a:pt x="12265" y="2245"/>
                    </a:lnTo>
                    <a:cubicBezTo>
                      <a:pt x="16939" y="3380"/>
                      <a:pt x="20041" y="7829"/>
                      <a:pt x="19460" y="12621"/>
                    </a:cubicBezTo>
                    <a:cubicBezTo>
                      <a:pt x="18892" y="17400"/>
                      <a:pt x="14839" y="20991"/>
                      <a:pt x="10021" y="20991"/>
                    </a:cubicBezTo>
                    <a:cubicBezTo>
                      <a:pt x="5202" y="20991"/>
                      <a:pt x="1149" y="17400"/>
                      <a:pt x="569" y="12621"/>
                    </a:cubicBezTo>
                    <a:cubicBezTo>
                      <a:pt x="1" y="7829"/>
                      <a:pt x="3090" y="3380"/>
                      <a:pt x="7777" y="224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8"/>
              <p:cNvSpPr/>
              <p:nvPr/>
            </p:nvSpPr>
            <p:spPr>
              <a:xfrm>
                <a:off x="7511856" y="3306352"/>
                <a:ext cx="980191" cy="877676"/>
              </a:xfrm>
              <a:custGeom>
                <a:avLst/>
                <a:gdLst/>
                <a:ahLst/>
                <a:cxnLst/>
                <a:rect l="l" t="t" r="r" b="b"/>
                <a:pathLst>
                  <a:path w="20318" h="18245" fill="none" extrusionOk="0">
                    <a:moveTo>
                      <a:pt x="13876" y="0"/>
                    </a:moveTo>
                    <a:cubicBezTo>
                      <a:pt x="17968" y="1716"/>
                      <a:pt x="20318" y="6060"/>
                      <a:pt x="19500" y="10416"/>
                    </a:cubicBezTo>
                    <a:cubicBezTo>
                      <a:pt x="18681" y="14786"/>
                      <a:pt x="14932" y="17981"/>
                      <a:pt x="10496" y="18113"/>
                    </a:cubicBezTo>
                    <a:cubicBezTo>
                      <a:pt x="6060" y="18245"/>
                      <a:pt x="2126" y="15248"/>
                      <a:pt x="1070" y="10944"/>
                    </a:cubicBezTo>
                    <a:cubicBezTo>
                      <a:pt x="1" y="6628"/>
                      <a:pt x="2100" y="2165"/>
                      <a:pt x="6087" y="212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2" name="Google Shape;202;p18"/>
          <p:cNvSpPr txBox="1"/>
          <p:nvPr/>
        </p:nvSpPr>
        <p:spPr>
          <a:xfrm>
            <a:off x="5208488" y="1920850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1934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03" name="Google Shape;203;p18"/>
          <p:cNvSpPr txBox="1"/>
          <p:nvPr/>
        </p:nvSpPr>
        <p:spPr>
          <a:xfrm>
            <a:off x="2988988" y="3445213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1917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04" name="Google Shape;204;p18"/>
          <p:cNvSpPr txBox="1"/>
          <p:nvPr/>
        </p:nvSpPr>
        <p:spPr>
          <a:xfrm>
            <a:off x="7338600" y="3445213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1946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06" name="Google Shape;206;p18"/>
          <p:cNvSpPr txBox="1"/>
          <p:nvPr/>
        </p:nvSpPr>
        <p:spPr>
          <a:xfrm>
            <a:off x="6963125" y="703864"/>
            <a:ext cx="2056184" cy="1834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La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educación impartida por el Estado, federación o municipios tenderá a desarrollar armónicamente todas las facultades del ser humano y a fomentar en él, a la vez, el amor a la patria y la conciencia de la solidaridad internacional en la independencia y en la justicia.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08" name="Google Shape;208;p18"/>
          <p:cNvSpPr txBox="1"/>
          <p:nvPr/>
        </p:nvSpPr>
        <p:spPr>
          <a:xfrm>
            <a:off x="4574348" y="3336217"/>
            <a:ext cx="2291261" cy="1807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"La educación será socialista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Y además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de excluir toda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doctrina religiosa combatirá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el fanatismo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y los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prejuicios, para lo cual la escuela organizará sus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enseñanzas y actividades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en forma que permita crear en la juventud un concepto racional y exacto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del universo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y de la vida social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.”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10" name="Google Shape;210;p18"/>
          <p:cNvSpPr txBox="1"/>
          <p:nvPr/>
        </p:nvSpPr>
        <p:spPr>
          <a:xfrm>
            <a:off x="2331888" y="1246746"/>
            <a:ext cx="2303082" cy="1229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La enseñanza es libre; pero será laica la que se dé en los establecimientos oficiales de educación, lo mismo que la enseñanza primaria, elemental y superior que se imparta en los establecimientos particulares. 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211" name="Google Shape;211;p18"/>
          <p:cNvGrpSpPr/>
          <p:nvPr/>
        </p:nvGrpSpPr>
        <p:grpSpPr>
          <a:xfrm>
            <a:off x="755562" y="1722311"/>
            <a:ext cx="1026463" cy="1596137"/>
            <a:chOff x="755562" y="1722311"/>
            <a:chExt cx="1026463" cy="1596137"/>
          </a:xfrm>
        </p:grpSpPr>
        <p:grpSp>
          <p:nvGrpSpPr>
            <p:cNvPr id="212" name="Google Shape;212;p18"/>
            <p:cNvGrpSpPr/>
            <p:nvPr/>
          </p:nvGrpSpPr>
          <p:grpSpPr>
            <a:xfrm>
              <a:off x="755562" y="1722311"/>
              <a:ext cx="1026463" cy="1037965"/>
              <a:chOff x="642137" y="1722311"/>
              <a:chExt cx="1026463" cy="1037965"/>
            </a:xfrm>
          </p:grpSpPr>
          <p:sp>
            <p:nvSpPr>
              <p:cNvPr id="213" name="Google Shape;213;p18"/>
              <p:cNvSpPr/>
              <p:nvPr/>
            </p:nvSpPr>
            <p:spPr>
              <a:xfrm>
                <a:off x="695960" y="1740899"/>
                <a:ext cx="972640" cy="1019377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1004" extrusionOk="0">
                    <a:moveTo>
                      <a:pt x="10021" y="21004"/>
                    </a:moveTo>
                    <a:lnTo>
                      <a:pt x="12265" y="18760"/>
                    </a:lnTo>
                    <a:cubicBezTo>
                      <a:pt x="16952" y="17624"/>
                      <a:pt x="20041" y="13162"/>
                      <a:pt x="19473" y="8383"/>
                    </a:cubicBezTo>
                    <a:cubicBezTo>
                      <a:pt x="18906" y="3604"/>
                      <a:pt x="14839" y="0"/>
                      <a:pt x="10021" y="0"/>
                    </a:cubicBezTo>
                    <a:cubicBezTo>
                      <a:pt x="5202" y="0"/>
                      <a:pt x="1149" y="3604"/>
                      <a:pt x="582" y="8383"/>
                    </a:cubicBezTo>
                    <a:cubicBezTo>
                      <a:pt x="1" y="13162"/>
                      <a:pt x="3103" y="17624"/>
                      <a:pt x="7777" y="1876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18"/>
              <p:cNvSpPr/>
              <p:nvPr/>
            </p:nvSpPr>
            <p:spPr>
              <a:xfrm>
                <a:off x="642137" y="1722311"/>
                <a:ext cx="985501" cy="885475"/>
              </a:xfrm>
              <a:custGeom>
                <a:avLst/>
                <a:gdLst/>
                <a:ahLst/>
                <a:cxnLst/>
                <a:rect l="l" t="t" r="r" b="b"/>
                <a:pathLst>
                  <a:path w="20306" h="18245" fill="none" extrusionOk="0">
                    <a:moveTo>
                      <a:pt x="6430" y="18245"/>
                    </a:moveTo>
                    <a:cubicBezTo>
                      <a:pt x="2338" y="16529"/>
                      <a:pt x="1" y="12185"/>
                      <a:pt x="819" y="7829"/>
                    </a:cubicBezTo>
                    <a:cubicBezTo>
                      <a:pt x="1638" y="3459"/>
                      <a:pt x="5387" y="251"/>
                      <a:pt x="9823" y="132"/>
                    </a:cubicBezTo>
                    <a:cubicBezTo>
                      <a:pt x="14259" y="0"/>
                      <a:pt x="18180" y="2984"/>
                      <a:pt x="19249" y="7301"/>
                    </a:cubicBezTo>
                    <a:cubicBezTo>
                      <a:pt x="20305" y="11618"/>
                      <a:pt x="18219" y="16080"/>
                      <a:pt x="14232" y="18034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5" name="Google Shape;215;p18"/>
            <p:cNvSpPr/>
            <p:nvPr/>
          </p:nvSpPr>
          <p:spPr>
            <a:xfrm>
              <a:off x="1238692" y="3254238"/>
              <a:ext cx="129343" cy="64210"/>
            </a:xfrm>
            <a:custGeom>
              <a:avLst/>
              <a:gdLst/>
              <a:ahLst/>
              <a:cxnLst/>
              <a:rect l="l" t="t" r="r" b="b"/>
              <a:pathLst>
                <a:path w="2101" h="1043" extrusionOk="0">
                  <a:moveTo>
                    <a:pt x="1044" y="0"/>
                  </a:moveTo>
                  <a:lnTo>
                    <a:pt x="1" y="1043"/>
                  </a:lnTo>
                  <a:lnTo>
                    <a:pt x="2100" y="1043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6" name="Google Shape;216;p18"/>
          <p:cNvSpPr txBox="1"/>
          <p:nvPr/>
        </p:nvSpPr>
        <p:spPr>
          <a:xfrm>
            <a:off x="788513" y="1927300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1857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18" name="Google Shape;218;p18"/>
          <p:cNvSpPr txBox="1"/>
          <p:nvPr/>
        </p:nvSpPr>
        <p:spPr>
          <a:xfrm>
            <a:off x="397887" y="3371274"/>
            <a:ext cx="1773900" cy="1472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La enseñanza es libre. La ley determinará qué profesiones necesitan título para su ejercicio, y con qué requisitos se deben expedir. 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219" name="Google Shape;219;p18"/>
          <p:cNvGrpSpPr/>
          <p:nvPr/>
        </p:nvGrpSpPr>
        <p:grpSpPr>
          <a:xfrm>
            <a:off x="411223" y="2838269"/>
            <a:ext cx="8319225" cy="225997"/>
            <a:chOff x="411223" y="2838269"/>
            <a:chExt cx="8319225" cy="225997"/>
          </a:xfrm>
        </p:grpSpPr>
        <p:sp>
          <p:nvSpPr>
            <p:cNvPr id="220" name="Google Shape;220;p18"/>
            <p:cNvSpPr/>
            <p:nvPr/>
          </p:nvSpPr>
          <p:spPr>
            <a:xfrm>
              <a:off x="411223" y="2939850"/>
              <a:ext cx="8319225" cy="54551"/>
            </a:xfrm>
            <a:custGeom>
              <a:avLst/>
              <a:gdLst/>
              <a:ahLst/>
              <a:cxnLst/>
              <a:rect l="l" t="t" r="r" b="b"/>
              <a:pathLst>
                <a:path w="78788" h="886" extrusionOk="0">
                  <a:moveTo>
                    <a:pt x="78787" y="159"/>
                  </a:moveTo>
                  <a:lnTo>
                    <a:pt x="78787" y="714"/>
                  </a:lnTo>
                  <a:cubicBezTo>
                    <a:pt x="78787" y="806"/>
                    <a:pt x="78721" y="885"/>
                    <a:pt x="78629" y="885"/>
                  </a:cubicBezTo>
                  <a:lnTo>
                    <a:pt x="159" y="885"/>
                  </a:lnTo>
                  <a:cubicBezTo>
                    <a:pt x="66" y="885"/>
                    <a:pt x="0" y="806"/>
                    <a:pt x="0" y="714"/>
                  </a:cubicBezTo>
                  <a:lnTo>
                    <a:pt x="0" y="159"/>
                  </a:lnTo>
                  <a:cubicBezTo>
                    <a:pt x="0" y="67"/>
                    <a:pt x="66" y="1"/>
                    <a:pt x="159" y="1"/>
                  </a:cubicBezTo>
                  <a:lnTo>
                    <a:pt x="78629" y="1"/>
                  </a:lnTo>
                  <a:cubicBezTo>
                    <a:pt x="78721" y="1"/>
                    <a:pt x="78787" y="80"/>
                    <a:pt x="78787" y="15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7000">
                  <a:schemeClr val="accent2"/>
                </a:gs>
                <a:gs pos="37000">
                  <a:schemeClr val="accent3"/>
                </a:gs>
                <a:gs pos="60000">
                  <a:schemeClr val="accent4"/>
                </a:gs>
                <a:gs pos="84000">
                  <a:schemeClr val="accent5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1" name="Google Shape;221;p18"/>
            <p:cNvGrpSpPr/>
            <p:nvPr/>
          </p:nvGrpSpPr>
          <p:grpSpPr>
            <a:xfrm>
              <a:off x="5565581" y="2838269"/>
              <a:ext cx="225196" cy="225196"/>
              <a:chOff x="5121898" y="2838269"/>
              <a:chExt cx="225196" cy="225196"/>
            </a:xfrm>
          </p:grpSpPr>
          <p:sp>
            <p:nvSpPr>
              <p:cNvPr id="222" name="Google Shape;222;p18"/>
              <p:cNvSpPr/>
              <p:nvPr/>
            </p:nvSpPr>
            <p:spPr>
              <a:xfrm>
                <a:off x="5121898" y="2870405"/>
                <a:ext cx="225196" cy="193060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136" extrusionOk="0">
                    <a:moveTo>
                      <a:pt x="1586" y="0"/>
                    </a:moveTo>
                    <a:cubicBezTo>
                      <a:pt x="777" y="0"/>
                      <a:pt x="0" y="625"/>
                      <a:pt x="0" y="1565"/>
                    </a:cubicBezTo>
                    <a:cubicBezTo>
                      <a:pt x="0" y="2436"/>
                      <a:pt x="700" y="3136"/>
                      <a:pt x="1571" y="3136"/>
                    </a:cubicBezTo>
                    <a:cubicBezTo>
                      <a:pt x="2971" y="3136"/>
                      <a:pt x="3657" y="1446"/>
                      <a:pt x="2680" y="456"/>
                    </a:cubicBezTo>
                    <a:cubicBezTo>
                      <a:pt x="2362" y="141"/>
                      <a:pt x="1970" y="0"/>
                      <a:pt x="1586" y="0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18"/>
              <p:cNvSpPr/>
              <p:nvPr/>
            </p:nvSpPr>
            <p:spPr>
              <a:xfrm>
                <a:off x="5121898" y="2838269"/>
                <a:ext cx="2251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658" extrusionOk="0">
                    <a:moveTo>
                      <a:pt x="0" y="2087"/>
                    </a:moveTo>
                    <a:cubicBezTo>
                      <a:pt x="0" y="700"/>
                      <a:pt x="1690" y="1"/>
                      <a:pt x="2680" y="978"/>
                    </a:cubicBezTo>
                    <a:cubicBezTo>
                      <a:pt x="3657" y="1968"/>
                      <a:pt x="2971" y="3658"/>
                      <a:pt x="1571" y="3658"/>
                    </a:cubicBezTo>
                    <a:cubicBezTo>
                      <a:pt x="700" y="3658"/>
                      <a:pt x="0" y="2958"/>
                      <a:pt x="0" y="208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18"/>
              <p:cNvSpPr/>
              <p:nvPr/>
            </p:nvSpPr>
            <p:spPr>
              <a:xfrm>
                <a:off x="5154403" y="2919533"/>
                <a:ext cx="111428" cy="95299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1548" extrusionOk="0">
                    <a:moveTo>
                      <a:pt x="1043" y="1"/>
                    </a:moveTo>
                    <a:cubicBezTo>
                      <a:pt x="357" y="1"/>
                      <a:pt x="1" y="833"/>
                      <a:pt x="489" y="1321"/>
                    </a:cubicBezTo>
                    <a:cubicBezTo>
                      <a:pt x="645" y="1478"/>
                      <a:pt x="837" y="1547"/>
                      <a:pt x="1025" y="1547"/>
                    </a:cubicBezTo>
                    <a:cubicBezTo>
                      <a:pt x="1425" y="1547"/>
                      <a:pt x="1809" y="1233"/>
                      <a:pt x="1809" y="767"/>
                    </a:cubicBezTo>
                    <a:cubicBezTo>
                      <a:pt x="1809" y="344"/>
                      <a:pt x="1466" y="1"/>
                      <a:pt x="104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5" name="Google Shape;225;p18"/>
            <p:cNvGrpSpPr/>
            <p:nvPr/>
          </p:nvGrpSpPr>
          <p:grpSpPr>
            <a:xfrm>
              <a:off x="7744878" y="2838269"/>
              <a:ext cx="225196" cy="225196"/>
              <a:chOff x="7989728" y="2838269"/>
              <a:chExt cx="225196" cy="225196"/>
            </a:xfrm>
          </p:grpSpPr>
          <p:sp>
            <p:nvSpPr>
              <p:cNvPr id="226" name="Google Shape;226;p18"/>
              <p:cNvSpPr/>
              <p:nvPr/>
            </p:nvSpPr>
            <p:spPr>
              <a:xfrm>
                <a:off x="7989728" y="2870651"/>
                <a:ext cx="225196" cy="192814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132" extrusionOk="0">
                    <a:moveTo>
                      <a:pt x="1574" y="1"/>
                    </a:moveTo>
                    <a:cubicBezTo>
                      <a:pt x="772" y="1"/>
                      <a:pt x="0" y="624"/>
                      <a:pt x="0" y="1561"/>
                    </a:cubicBezTo>
                    <a:cubicBezTo>
                      <a:pt x="0" y="2432"/>
                      <a:pt x="700" y="3132"/>
                      <a:pt x="1571" y="3132"/>
                    </a:cubicBezTo>
                    <a:cubicBezTo>
                      <a:pt x="2957" y="3132"/>
                      <a:pt x="3657" y="1442"/>
                      <a:pt x="2667" y="465"/>
                    </a:cubicBezTo>
                    <a:cubicBezTo>
                      <a:pt x="2350" y="144"/>
                      <a:pt x="1959" y="1"/>
                      <a:pt x="1574" y="1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8"/>
              <p:cNvSpPr/>
              <p:nvPr/>
            </p:nvSpPr>
            <p:spPr>
              <a:xfrm>
                <a:off x="7989728" y="2838269"/>
                <a:ext cx="2251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658" extrusionOk="0">
                    <a:moveTo>
                      <a:pt x="0" y="2087"/>
                    </a:moveTo>
                    <a:cubicBezTo>
                      <a:pt x="0" y="700"/>
                      <a:pt x="1690" y="1"/>
                      <a:pt x="2667" y="991"/>
                    </a:cubicBezTo>
                    <a:cubicBezTo>
                      <a:pt x="3657" y="1968"/>
                      <a:pt x="2957" y="3658"/>
                      <a:pt x="1571" y="3658"/>
                    </a:cubicBezTo>
                    <a:cubicBezTo>
                      <a:pt x="700" y="3658"/>
                      <a:pt x="0" y="2958"/>
                      <a:pt x="0" y="208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18"/>
              <p:cNvSpPr/>
              <p:nvPr/>
            </p:nvSpPr>
            <p:spPr>
              <a:xfrm>
                <a:off x="8022234" y="2919533"/>
                <a:ext cx="111367" cy="95299"/>
              </a:xfrm>
              <a:custGeom>
                <a:avLst/>
                <a:gdLst/>
                <a:ahLst/>
                <a:cxnLst/>
                <a:rect l="l" t="t" r="r" b="b"/>
                <a:pathLst>
                  <a:path w="1809" h="1548" extrusionOk="0">
                    <a:moveTo>
                      <a:pt x="1043" y="1"/>
                    </a:moveTo>
                    <a:cubicBezTo>
                      <a:pt x="344" y="1"/>
                      <a:pt x="0" y="833"/>
                      <a:pt x="489" y="1321"/>
                    </a:cubicBezTo>
                    <a:cubicBezTo>
                      <a:pt x="645" y="1478"/>
                      <a:pt x="837" y="1547"/>
                      <a:pt x="1025" y="1547"/>
                    </a:cubicBezTo>
                    <a:cubicBezTo>
                      <a:pt x="1425" y="1547"/>
                      <a:pt x="1809" y="1233"/>
                      <a:pt x="1809" y="767"/>
                    </a:cubicBezTo>
                    <a:cubicBezTo>
                      <a:pt x="1809" y="344"/>
                      <a:pt x="1466" y="1"/>
                      <a:pt x="104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9" name="Google Shape;229;p18"/>
            <p:cNvGrpSpPr/>
            <p:nvPr/>
          </p:nvGrpSpPr>
          <p:grpSpPr>
            <a:xfrm>
              <a:off x="3386284" y="2838269"/>
              <a:ext cx="225196" cy="225196"/>
              <a:chOff x="3824755" y="2838269"/>
              <a:chExt cx="225196" cy="225196"/>
            </a:xfrm>
          </p:grpSpPr>
          <p:sp>
            <p:nvSpPr>
              <p:cNvPr id="230" name="Google Shape;230;p18"/>
              <p:cNvSpPr/>
              <p:nvPr/>
            </p:nvSpPr>
            <p:spPr>
              <a:xfrm>
                <a:off x="3824755" y="2870651"/>
                <a:ext cx="225196" cy="192814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132" extrusionOk="0">
                    <a:moveTo>
                      <a:pt x="1582" y="1"/>
                    </a:moveTo>
                    <a:cubicBezTo>
                      <a:pt x="780" y="1"/>
                      <a:pt x="14" y="624"/>
                      <a:pt x="14" y="1561"/>
                    </a:cubicBezTo>
                    <a:cubicBezTo>
                      <a:pt x="1" y="2432"/>
                      <a:pt x="714" y="3132"/>
                      <a:pt x="1572" y="3132"/>
                    </a:cubicBezTo>
                    <a:cubicBezTo>
                      <a:pt x="2971" y="3132"/>
                      <a:pt x="3658" y="1442"/>
                      <a:pt x="2681" y="465"/>
                    </a:cubicBezTo>
                    <a:cubicBezTo>
                      <a:pt x="2360" y="144"/>
                      <a:pt x="1967" y="1"/>
                      <a:pt x="1582" y="1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8"/>
              <p:cNvSpPr/>
              <p:nvPr/>
            </p:nvSpPr>
            <p:spPr>
              <a:xfrm>
                <a:off x="3824755" y="2838269"/>
                <a:ext cx="2251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658" extrusionOk="0">
                    <a:moveTo>
                      <a:pt x="14" y="2087"/>
                    </a:moveTo>
                    <a:cubicBezTo>
                      <a:pt x="14" y="700"/>
                      <a:pt x="1690" y="1"/>
                      <a:pt x="2681" y="991"/>
                    </a:cubicBezTo>
                    <a:cubicBezTo>
                      <a:pt x="3658" y="1968"/>
                      <a:pt x="2971" y="3658"/>
                      <a:pt x="1572" y="3658"/>
                    </a:cubicBezTo>
                    <a:cubicBezTo>
                      <a:pt x="714" y="3658"/>
                      <a:pt x="1" y="2958"/>
                      <a:pt x="14" y="208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8"/>
              <p:cNvSpPr/>
              <p:nvPr/>
            </p:nvSpPr>
            <p:spPr>
              <a:xfrm>
                <a:off x="3874313" y="2919533"/>
                <a:ext cx="95176" cy="95176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1546" extrusionOk="0">
                    <a:moveTo>
                      <a:pt x="767" y="1"/>
                    </a:moveTo>
                    <a:cubicBezTo>
                      <a:pt x="344" y="1"/>
                      <a:pt x="1" y="344"/>
                      <a:pt x="1" y="767"/>
                    </a:cubicBezTo>
                    <a:cubicBezTo>
                      <a:pt x="1" y="1202"/>
                      <a:pt x="344" y="1546"/>
                      <a:pt x="767" y="1546"/>
                    </a:cubicBezTo>
                    <a:cubicBezTo>
                      <a:pt x="1189" y="1546"/>
                      <a:pt x="1546" y="1202"/>
                      <a:pt x="1546" y="767"/>
                    </a:cubicBezTo>
                    <a:cubicBezTo>
                      <a:pt x="1546" y="344"/>
                      <a:pt x="1189" y="1"/>
                      <a:pt x="7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3" name="Google Shape;233;p18"/>
            <p:cNvGrpSpPr/>
            <p:nvPr/>
          </p:nvGrpSpPr>
          <p:grpSpPr>
            <a:xfrm>
              <a:off x="1600429" y="2939849"/>
              <a:ext cx="1510183" cy="54544"/>
              <a:chOff x="1525504" y="2939849"/>
              <a:chExt cx="1510183" cy="54544"/>
            </a:xfrm>
          </p:grpSpPr>
          <p:grpSp>
            <p:nvGrpSpPr>
              <p:cNvPr id="234" name="Google Shape;234;p18"/>
              <p:cNvGrpSpPr/>
              <p:nvPr/>
            </p:nvGrpSpPr>
            <p:grpSpPr>
              <a:xfrm>
                <a:off x="2025328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35" name="Google Shape;235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6" name="Google Shape;236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7" name="Google Shape;237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38" name="Google Shape;238;p18"/>
              <p:cNvGrpSpPr/>
              <p:nvPr/>
            </p:nvGrpSpPr>
            <p:grpSpPr>
              <a:xfrm>
                <a:off x="1525504" y="2939849"/>
                <a:ext cx="510423" cy="54544"/>
                <a:chOff x="4343304" y="2939849"/>
                <a:chExt cx="510423" cy="54544"/>
              </a:xfrm>
            </p:grpSpPr>
            <p:sp>
              <p:nvSpPr>
                <p:cNvPr id="239" name="Google Shape;239;p18"/>
                <p:cNvSpPr/>
                <p:nvPr/>
              </p:nvSpPr>
              <p:spPr>
                <a:xfrm>
                  <a:off x="4343304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" name="Google Shape;240;p18"/>
                <p:cNvSpPr/>
                <p:nvPr/>
              </p:nvSpPr>
              <p:spPr>
                <a:xfrm>
                  <a:off x="4593621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" name="Google Shape;241;p18"/>
                <p:cNvSpPr/>
                <p:nvPr/>
              </p:nvSpPr>
              <p:spPr>
                <a:xfrm>
                  <a:off x="4843138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2" name="Google Shape;242;p18"/>
              <p:cNvGrpSpPr/>
              <p:nvPr/>
            </p:nvGrpSpPr>
            <p:grpSpPr>
              <a:xfrm>
                <a:off x="2525203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43" name="Google Shape;243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4" name="Google Shape;244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" name="Google Shape;245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46" name="Google Shape;246;p18"/>
            <p:cNvGrpSpPr/>
            <p:nvPr/>
          </p:nvGrpSpPr>
          <p:grpSpPr>
            <a:xfrm>
              <a:off x="1206187" y="2839069"/>
              <a:ext cx="225996" cy="225196"/>
              <a:chOff x="1092762" y="2839069"/>
              <a:chExt cx="225996" cy="225196"/>
            </a:xfrm>
          </p:grpSpPr>
          <p:sp>
            <p:nvSpPr>
              <p:cNvPr id="247" name="Google Shape;247;p18"/>
              <p:cNvSpPr/>
              <p:nvPr/>
            </p:nvSpPr>
            <p:spPr>
              <a:xfrm>
                <a:off x="1092762" y="2871020"/>
                <a:ext cx="225996" cy="193245"/>
              </a:xfrm>
              <a:custGeom>
                <a:avLst/>
                <a:gdLst/>
                <a:ahLst/>
                <a:cxnLst/>
                <a:rect l="l" t="t" r="r" b="b"/>
                <a:pathLst>
                  <a:path w="3671" h="3139" extrusionOk="0">
                    <a:moveTo>
                      <a:pt x="1588" y="0"/>
                    </a:moveTo>
                    <a:cubicBezTo>
                      <a:pt x="786" y="0"/>
                      <a:pt x="14" y="618"/>
                      <a:pt x="14" y="1555"/>
                    </a:cubicBezTo>
                    <a:cubicBezTo>
                      <a:pt x="1" y="2426"/>
                      <a:pt x="714" y="3139"/>
                      <a:pt x="1572" y="3139"/>
                    </a:cubicBezTo>
                    <a:cubicBezTo>
                      <a:pt x="2971" y="3126"/>
                      <a:pt x="3671" y="1449"/>
                      <a:pt x="2681" y="459"/>
                    </a:cubicBezTo>
                    <a:cubicBezTo>
                      <a:pt x="2364" y="142"/>
                      <a:pt x="1973" y="0"/>
                      <a:pt x="1588" y="0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8"/>
              <p:cNvSpPr/>
              <p:nvPr/>
            </p:nvSpPr>
            <p:spPr>
              <a:xfrm>
                <a:off x="1092762" y="2839069"/>
                <a:ext cx="2259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71" h="3658" extrusionOk="0">
                    <a:moveTo>
                      <a:pt x="14" y="2074"/>
                    </a:moveTo>
                    <a:cubicBezTo>
                      <a:pt x="14" y="687"/>
                      <a:pt x="1704" y="1"/>
                      <a:pt x="2681" y="978"/>
                    </a:cubicBezTo>
                    <a:cubicBezTo>
                      <a:pt x="3671" y="1968"/>
                      <a:pt x="2971" y="3645"/>
                      <a:pt x="1572" y="3658"/>
                    </a:cubicBezTo>
                    <a:cubicBezTo>
                      <a:pt x="714" y="3658"/>
                      <a:pt x="1" y="2945"/>
                      <a:pt x="14" y="207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18"/>
              <p:cNvSpPr/>
              <p:nvPr/>
            </p:nvSpPr>
            <p:spPr>
              <a:xfrm>
                <a:off x="1142382" y="2919533"/>
                <a:ext cx="95114" cy="95176"/>
              </a:xfrm>
              <a:custGeom>
                <a:avLst/>
                <a:gdLst/>
                <a:ahLst/>
                <a:cxnLst/>
                <a:rect l="l" t="t" r="r" b="b"/>
                <a:pathLst>
                  <a:path w="1545" h="1546" extrusionOk="0">
                    <a:moveTo>
                      <a:pt x="766" y="1"/>
                    </a:moveTo>
                    <a:cubicBezTo>
                      <a:pt x="343" y="1"/>
                      <a:pt x="0" y="344"/>
                      <a:pt x="0" y="767"/>
                    </a:cubicBezTo>
                    <a:cubicBezTo>
                      <a:pt x="0" y="1202"/>
                      <a:pt x="343" y="1546"/>
                      <a:pt x="766" y="1546"/>
                    </a:cubicBezTo>
                    <a:cubicBezTo>
                      <a:pt x="1202" y="1546"/>
                      <a:pt x="1545" y="1202"/>
                      <a:pt x="1545" y="767"/>
                    </a:cubicBezTo>
                    <a:cubicBezTo>
                      <a:pt x="1545" y="344"/>
                      <a:pt x="1202" y="1"/>
                      <a:pt x="76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0" name="Google Shape;250;p18"/>
            <p:cNvGrpSpPr/>
            <p:nvPr/>
          </p:nvGrpSpPr>
          <p:grpSpPr>
            <a:xfrm>
              <a:off x="3833442" y="2936436"/>
              <a:ext cx="1510183" cy="54544"/>
              <a:chOff x="1525504" y="2939849"/>
              <a:chExt cx="1510183" cy="54544"/>
            </a:xfrm>
          </p:grpSpPr>
          <p:grpSp>
            <p:nvGrpSpPr>
              <p:cNvPr id="251" name="Google Shape;251;p18"/>
              <p:cNvGrpSpPr/>
              <p:nvPr/>
            </p:nvGrpSpPr>
            <p:grpSpPr>
              <a:xfrm>
                <a:off x="2025328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52" name="Google Shape;252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3" name="Google Shape;253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4" name="Google Shape;254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55" name="Google Shape;255;p18"/>
              <p:cNvGrpSpPr/>
              <p:nvPr/>
            </p:nvGrpSpPr>
            <p:grpSpPr>
              <a:xfrm>
                <a:off x="1525504" y="2939849"/>
                <a:ext cx="510423" cy="54544"/>
                <a:chOff x="4343304" y="2939849"/>
                <a:chExt cx="510423" cy="54544"/>
              </a:xfrm>
            </p:grpSpPr>
            <p:sp>
              <p:nvSpPr>
                <p:cNvPr id="256" name="Google Shape;256;p18"/>
                <p:cNvSpPr/>
                <p:nvPr/>
              </p:nvSpPr>
              <p:spPr>
                <a:xfrm>
                  <a:off x="4343304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" name="Google Shape;257;p18"/>
                <p:cNvSpPr/>
                <p:nvPr/>
              </p:nvSpPr>
              <p:spPr>
                <a:xfrm>
                  <a:off x="4593621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" name="Google Shape;258;p18"/>
                <p:cNvSpPr/>
                <p:nvPr/>
              </p:nvSpPr>
              <p:spPr>
                <a:xfrm>
                  <a:off x="4843138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59" name="Google Shape;259;p18"/>
              <p:cNvGrpSpPr/>
              <p:nvPr/>
            </p:nvGrpSpPr>
            <p:grpSpPr>
              <a:xfrm>
                <a:off x="2525203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60" name="Google Shape;260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1" name="Google Shape;261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262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63" name="Google Shape;263;p18"/>
            <p:cNvGrpSpPr/>
            <p:nvPr/>
          </p:nvGrpSpPr>
          <p:grpSpPr>
            <a:xfrm>
              <a:off x="6012742" y="2936436"/>
              <a:ext cx="1510183" cy="54544"/>
              <a:chOff x="1525504" y="2939849"/>
              <a:chExt cx="1510183" cy="54544"/>
            </a:xfrm>
          </p:grpSpPr>
          <p:grpSp>
            <p:nvGrpSpPr>
              <p:cNvPr id="264" name="Google Shape;264;p18"/>
              <p:cNvGrpSpPr/>
              <p:nvPr/>
            </p:nvGrpSpPr>
            <p:grpSpPr>
              <a:xfrm>
                <a:off x="2025328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65" name="Google Shape;265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266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267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68" name="Google Shape;268;p18"/>
              <p:cNvGrpSpPr/>
              <p:nvPr/>
            </p:nvGrpSpPr>
            <p:grpSpPr>
              <a:xfrm>
                <a:off x="1525504" y="2939849"/>
                <a:ext cx="510423" cy="54544"/>
                <a:chOff x="4343304" y="2939849"/>
                <a:chExt cx="510423" cy="54544"/>
              </a:xfrm>
            </p:grpSpPr>
            <p:sp>
              <p:nvSpPr>
                <p:cNvPr id="269" name="Google Shape;269;p18"/>
                <p:cNvSpPr/>
                <p:nvPr/>
              </p:nvSpPr>
              <p:spPr>
                <a:xfrm>
                  <a:off x="4343304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270;p18"/>
                <p:cNvSpPr/>
                <p:nvPr/>
              </p:nvSpPr>
              <p:spPr>
                <a:xfrm>
                  <a:off x="4593621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271;p18"/>
                <p:cNvSpPr/>
                <p:nvPr/>
              </p:nvSpPr>
              <p:spPr>
                <a:xfrm>
                  <a:off x="4843138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72" name="Google Shape;272;p18"/>
              <p:cNvGrpSpPr/>
              <p:nvPr/>
            </p:nvGrpSpPr>
            <p:grpSpPr>
              <a:xfrm>
                <a:off x="2525203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73" name="Google Shape;273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274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275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92" name="Google Shape;208;p18"/>
          <p:cNvSpPr txBox="1"/>
          <p:nvPr/>
        </p:nvSpPr>
        <p:spPr>
          <a:xfrm>
            <a:off x="2541368" y="4291718"/>
            <a:ext cx="1949157" cy="851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Libertad y gratuidad de enseñanza. </a:t>
            </a:r>
          </a:p>
          <a:p>
            <a:pPr lvl="0" algn="ctr"/>
            <a:r>
              <a:rPr lang="es-ES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Norma el derecho a la educación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3" name="Google Shape;198;p18"/>
          <p:cNvSpPr/>
          <p:nvPr/>
        </p:nvSpPr>
        <p:spPr>
          <a:xfrm>
            <a:off x="3419189" y="4279890"/>
            <a:ext cx="128481" cy="64271"/>
          </a:xfrm>
          <a:custGeom>
            <a:avLst/>
            <a:gdLst/>
            <a:ahLst/>
            <a:cxnLst/>
            <a:rect l="l" t="t" r="r" b="b"/>
            <a:pathLst>
              <a:path w="2087" h="1044" extrusionOk="0">
                <a:moveTo>
                  <a:pt x="0" y="0"/>
                </a:moveTo>
                <a:lnTo>
                  <a:pt x="1043" y="1043"/>
                </a:lnTo>
                <a:lnTo>
                  <a:pt x="20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206;p18"/>
          <p:cNvSpPr txBox="1"/>
          <p:nvPr/>
        </p:nvSpPr>
        <p:spPr>
          <a:xfrm>
            <a:off x="4420127" y="614775"/>
            <a:ext cx="2290907" cy="865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Desarrolla el concepto de libertad.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Excluye el fanatismo.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Enfocada en ofrecer buena educación.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5" name="Google Shape;193;p18"/>
          <p:cNvSpPr/>
          <p:nvPr/>
        </p:nvSpPr>
        <p:spPr>
          <a:xfrm>
            <a:off x="5603904" y="1504815"/>
            <a:ext cx="129281" cy="64210"/>
          </a:xfrm>
          <a:custGeom>
            <a:avLst/>
            <a:gdLst/>
            <a:ahLst/>
            <a:cxnLst/>
            <a:rect l="l" t="t" r="r" b="b"/>
            <a:pathLst>
              <a:path w="2100" h="1043" extrusionOk="0">
                <a:moveTo>
                  <a:pt x="1043" y="0"/>
                </a:moveTo>
                <a:lnTo>
                  <a:pt x="1" y="1043"/>
                </a:lnTo>
                <a:lnTo>
                  <a:pt x="2100" y="1043"/>
                </a:lnTo>
                <a:lnTo>
                  <a:pt x="10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206;p18"/>
          <p:cNvSpPr txBox="1"/>
          <p:nvPr/>
        </p:nvSpPr>
        <p:spPr>
          <a:xfrm>
            <a:off x="6893086" y="4302467"/>
            <a:ext cx="2103127" cy="865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Lucha contra la ignorancia y sus efectos.</a:t>
            </a:r>
          </a:p>
          <a:p>
            <a:pPr lvl="0" algn="ctr"/>
            <a:r>
              <a:rPr lang="es-MX" sz="120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Se incremento la educación preescolar.</a:t>
            </a:r>
            <a:endParaRPr lang="es-MX"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7" name="Google Shape;198;p18"/>
          <p:cNvSpPr/>
          <p:nvPr/>
        </p:nvSpPr>
        <p:spPr>
          <a:xfrm>
            <a:off x="7768826" y="4251901"/>
            <a:ext cx="128481" cy="64271"/>
          </a:xfrm>
          <a:custGeom>
            <a:avLst/>
            <a:gdLst/>
            <a:ahLst/>
            <a:cxnLst/>
            <a:rect l="l" t="t" r="r" b="b"/>
            <a:pathLst>
              <a:path w="2087" h="1044" extrusionOk="0">
                <a:moveTo>
                  <a:pt x="0" y="0"/>
                </a:moveTo>
                <a:lnTo>
                  <a:pt x="1043" y="1043"/>
                </a:lnTo>
                <a:lnTo>
                  <a:pt x="20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>
            <a:spLocks noGrp="1"/>
          </p:cNvSpPr>
          <p:nvPr>
            <p:ph type="title"/>
          </p:nvPr>
        </p:nvSpPr>
        <p:spPr>
          <a:xfrm>
            <a:off x="432671" y="131164"/>
            <a:ext cx="83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 smtClean="0"/>
              <a:t>REFORMAS EDUCATIVAS ARTÍCULO 3º CONSTITUCIONAL</a:t>
            </a:r>
            <a:endParaRPr sz="2000" dirty="0"/>
          </a:p>
        </p:txBody>
      </p:sp>
      <p:grpSp>
        <p:nvGrpSpPr>
          <p:cNvPr id="187" name="Google Shape;187;p18"/>
          <p:cNvGrpSpPr/>
          <p:nvPr/>
        </p:nvGrpSpPr>
        <p:grpSpPr>
          <a:xfrm>
            <a:off x="2945717" y="2612586"/>
            <a:ext cx="1024149" cy="1575278"/>
            <a:chOff x="2945717" y="2612586"/>
            <a:chExt cx="1024149" cy="1575278"/>
          </a:xfrm>
        </p:grpSpPr>
        <p:grpSp>
          <p:nvGrpSpPr>
            <p:cNvPr id="188" name="Google Shape;188;p18"/>
            <p:cNvGrpSpPr/>
            <p:nvPr/>
          </p:nvGrpSpPr>
          <p:grpSpPr>
            <a:xfrm>
              <a:off x="2945717" y="3178043"/>
              <a:ext cx="1024149" cy="1009820"/>
              <a:chOff x="3382617" y="3178043"/>
              <a:chExt cx="1024149" cy="1009820"/>
            </a:xfrm>
          </p:grpSpPr>
          <p:sp>
            <p:nvSpPr>
              <p:cNvPr id="189" name="Google Shape;189;p18"/>
              <p:cNvSpPr/>
              <p:nvPr/>
            </p:nvSpPr>
            <p:spPr>
              <a:xfrm>
                <a:off x="3439337" y="3178043"/>
                <a:ext cx="967429" cy="1009820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0992" extrusionOk="0">
                    <a:moveTo>
                      <a:pt x="10021" y="1"/>
                    </a:moveTo>
                    <a:lnTo>
                      <a:pt x="12265" y="2245"/>
                    </a:lnTo>
                    <a:cubicBezTo>
                      <a:pt x="16952" y="3380"/>
                      <a:pt x="20041" y="7829"/>
                      <a:pt x="19473" y="12621"/>
                    </a:cubicBezTo>
                    <a:cubicBezTo>
                      <a:pt x="18892" y="17400"/>
                      <a:pt x="14839" y="20991"/>
                      <a:pt x="10021" y="20991"/>
                    </a:cubicBezTo>
                    <a:cubicBezTo>
                      <a:pt x="5202" y="20991"/>
                      <a:pt x="1149" y="17400"/>
                      <a:pt x="568" y="12621"/>
                    </a:cubicBezTo>
                    <a:cubicBezTo>
                      <a:pt x="1" y="7829"/>
                      <a:pt x="3090" y="3380"/>
                      <a:pt x="7776" y="224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18"/>
              <p:cNvSpPr/>
              <p:nvPr/>
            </p:nvSpPr>
            <p:spPr>
              <a:xfrm>
                <a:off x="3382617" y="3306340"/>
                <a:ext cx="980173" cy="877676"/>
              </a:xfrm>
              <a:custGeom>
                <a:avLst/>
                <a:gdLst/>
                <a:ahLst/>
                <a:cxnLst/>
                <a:rect l="l" t="t" r="r" b="b"/>
                <a:pathLst>
                  <a:path w="20305" h="18245" fill="none" extrusionOk="0">
                    <a:moveTo>
                      <a:pt x="13876" y="0"/>
                    </a:moveTo>
                    <a:cubicBezTo>
                      <a:pt x="17968" y="1716"/>
                      <a:pt x="20305" y="6060"/>
                      <a:pt x="19486" y="10416"/>
                    </a:cubicBezTo>
                    <a:cubicBezTo>
                      <a:pt x="18681" y="14786"/>
                      <a:pt x="14932" y="17981"/>
                      <a:pt x="10496" y="18113"/>
                    </a:cubicBezTo>
                    <a:cubicBezTo>
                      <a:pt x="6047" y="18245"/>
                      <a:pt x="2126" y="15248"/>
                      <a:pt x="1070" y="10944"/>
                    </a:cubicBezTo>
                    <a:cubicBezTo>
                      <a:pt x="1" y="6628"/>
                      <a:pt x="2087" y="2165"/>
                      <a:pt x="6087" y="212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1" name="Google Shape;191;p18"/>
            <p:cNvSpPr/>
            <p:nvPr/>
          </p:nvSpPr>
          <p:spPr>
            <a:xfrm>
              <a:off x="3419136" y="2612586"/>
              <a:ext cx="129281" cy="64271"/>
            </a:xfrm>
            <a:custGeom>
              <a:avLst/>
              <a:gdLst/>
              <a:ahLst/>
              <a:cxnLst/>
              <a:rect l="l" t="t" r="r" b="b"/>
              <a:pathLst>
                <a:path w="2100" h="1044" extrusionOk="0">
                  <a:moveTo>
                    <a:pt x="1" y="0"/>
                  </a:moveTo>
                  <a:lnTo>
                    <a:pt x="1044" y="1043"/>
                  </a:lnTo>
                  <a:lnTo>
                    <a:pt x="21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18"/>
          <p:cNvGrpSpPr/>
          <p:nvPr/>
        </p:nvGrpSpPr>
        <p:grpSpPr>
          <a:xfrm>
            <a:off x="5136628" y="1696000"/>
            <a:ext cx="1024139" cy="1615998"/>
            <a:chOff x="5136628" y="1696000"/>
            <a:chExt cx="1024139" cy="1615998"/>
          </a:xfrm>
        </p:grpSpPr>
        <p:sp>
          <p:nvSpPr>
            <p:cNvPr id="193" name="Google Shape;193;p18"/>
            <p:cNvSpPr/>
            <p:nvPr/>
          </p:nvSpPr>
          <p:spPr>
            <a:xfrm>
              <a:off x="5603904" y="3247788"/>
              <a:ext cx="129281" cy="64210"/>
            </a:xfrm>
            <a:custGeom>
              <a:avLst/>
              <a:gdLst/>
              <a:ahLst/>
              <a:cxnLst/>
              <a:rect l="l" t="t" r="r" b="b"/>
              <a:pathLst>
                <a:path w="2100" h="1043" extrusionOk="0">
                  <a:moveTo>
                    <a:pt x="1043" y="0"/>
                  </a:moveTo>
                  <a:lnTo>
                    <a:pt x="1" y="1043"/>
                  </a:lnTo>
                  <a:lnTo>
                    <a:pt x="2100" y="1043"/>
                  </a:lnTo>
                  <a:lnTo>
                    <a:pt x="10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18"/>
            <p:cNvGrpSpPr/>
            <p:nvPr/>
          </p:nvGrpSpPr>
          <p:grpSpPr>
            <a:xfrm>
              <a:off x="5136628" y="1696000"/>
              <a:ext cx="1024139" cy="1053364"/>
              <a:chOff x="4711041" y="1702450"/>
              <a:chExt cx="1024139" cy="1053364"/>
            </a:xfrm>
          </p:grpSpPr>
          <p:sp>
            <p:nvSpPr>
              <p:cNvPr id="195" name="Google Shape;195;p18"/>
              <p:cNvSpPr/>
              <p:nvPr/>
            </p:nvSpPr>
            <p:spPr>
              <a:xfrm>
                <a:off x="4745605" y="1721315"/>
                <a:ext cx="989574" cy="1034500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1004" extrusionOk="0">
                    <a:moveTo>
                      <a:pt x="10020" y="21004"/>
                    </a:moveTo>
                    <a:lnTo>
                      <a:pt x="12265" y="18760"/>
                    </a:lnTo>
                    <a:cubicBezTo>
                      <a:pt x="16951" y="17624"/>
                      <a:pt x="20040" y="13162"/>
                      <a:pt x="19473" y="8383"/>
                    </a:cubicBezTo>
                    <a:cubicBezTo>
                      <a:pt x="18892" y="3604"/>
                      <a:pt x="14839" y="0"/>
                      <a:pt x="10020" y="0"/>
                    </a:cubicBezTo>
                    <a:cubicBezTo>
                      <a:pt x="5202" y="0"/>
                      <a:pt x="1149" y="3604"/>
                      <a:pt x="568" y="8383"/>
                    </a:cubicBezTo>
                    <a:cubicBezTo>
                      <a:pt x="0" y="13162"/>
                      <a:pt x="3090" y="17624"/>
                      <a:pt x="7776" y="1876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8"/>
              <p:cNvSpPr/>
              <p:nvPr/>
            </p:nvSpPr>
            <p:spPr>
              <a:xfrm>
                <a:off x="4711041" y="1702450"/>
                <a:ext cx="1002610" cy="898612"/>
              </a:xfrm>
              <a:custGeom>
                <a:avLst/>
                <a:gdLst/>
                <a:ahLst/>
                <a:cxnLst/>
                <a:rect l="l" t="t" r="r" b="b"/>
                <a:pathLst>
                  <a:path w="20305" h="18245" fill="none" extrusionOk="0">
                    <a:moveTo>
                      <a:pt x="6430" y="18245"/>
                    </a:moveTo>
                    <a:cubicBezTo>
                      <a:pt x="2337" y="16529"/>
                      <a:pt x="1" y="12185"/>
                      <a:pt x="806" y="7829"/>
                    </a:cubicBezTo>
                    <a:cubicBezTo>
                      <a:pt x="1625" y="3459"/>
                      <a:pt x="5374" y="251"/>
                      <a:pt x="9810" y="132"/>
                    </a:cubicBezTo>
                    <a:cubicBezTo>
                      <a:pt x="14259" y="0"/>
                      <a:pt x="18179" y="2984"/>
                      <a:pt x="19236" y="7301"/>
                    </a:cubicBezTo>
                    <a:cubicBezTo>
                      <a:pt x="20305" y="11618"/>
                      <a:pt x="18206" y="16080"/>
                      <a:pt x="14219" y="18034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7" name="Google Shape;197;p18"/>
          <p:cNvGrpSpPr/>
          <p:nvPr/>
        </p:nvGrpSpPr>
        <p:grpSpPr>
          <a:xfrm>
            <a:off x="7302856" y="2612573"/>
            <a:ext cx="1024140" cy="1575303"/>
            <a:chOff x="7302856" y="2612573"/>
            <a:chExt cx="1024140" cy="1575303"/>
          </a:xfrm>
        </p:grpSpPr>
        <p:sp>
          <p:nvSpPr>
            <p:cNvPr id="198" name="Google Shape;198;p18"/>
            <p:cNvSpPr/>
            <p:nvPr/>
          </p:nvSpPr>
          <p:spPr>
            <a:xfrm>
              <a:off x="7781447" y="2612573"/>
              <a:ext cx="128481" cy="64271"/>
            </a:xfrm>
            <a:custGeom>
              <a:avLst/>
              <a:gdLst/>
              <a:ahLst/>
              <a:cxnLst/>
              <a:rect l="l" t="t" r="r" b="b"/>
              <a:pathLst>
                <a:path w="2087" h="1044" extrusionOk="0">
                  <a:moveTo>
                    <a:pt x="0" y="0"/>
                  </a:moveTo>
                  <a:lnTo>
                    <a:pt x="1043" y="1043"/>
                  </a:lnTo>
                  <a:lnTo>
                    <a:pt x="20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9" name="Google Shape;199;p18"/>
            <p:cNvGrpSpPr/>
            <p:nvPr/>
          </p:nvGrpSpPr>
          <p:grpSpPr>
            <a:xfrm>
              <a:off x="7302856" y="3178056"/>
              <a:ext cx="1024140" cy="1009820"/>
              <a:chOff x="7511856" y="3178056"/>
              <a:chExt cx="1024140" cy="1009820"/>
            </a:xfrm>
          </p:grpSpPr>
          <p:sp>
            <p:nvSpPr>
              <p:cNvPr id="200" name="Google Shape;200;p18"/>
              <p:cNvSpPr/>
              <p:nvPr/>
            </p:nvSpPr>
            <p:spPr>
              <a:xfrm>
                <a:off x="7569168" y="3178056"/>
                <a:ext cx="966828" cy="1009820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0992" extrusionOk="0">
                    <a:moveTo>
                      <a:pt x="10021" y="1"/>
                    </a:moveTo>
                    <a:lnTo>
                      <a:pt x="12265" y="2245"/>
                    </a:lnTo>
                    <a:cubicBezTo>
                      <a:pt x="16939" y="3380"/>
                      <a:pt x="20041" y="7829"/>
                      <a:pt x="19460" y="12621"/>
                    </a:cubicBezTo>
                    <a:cubicBezTo>
                      <a:pt x="18892" y="17400"/>
                      <a:pt x="14839" y="20991"/>
                      <a:pt x="10021" y="20991"/>
                    </a:cubicBezTo>
                    <a:cubicBezTo>
                      <a:pt x="5202" y="20991"/>
                      <a:pt x="1149" y="17400"/>
                      <a:pt x="569" y="12621"/>
                    </a:cubicBezTo>
                    <a:cubicBezTo>
                      <a:pt x="1" y="7829"/>
                      <a:pt x="3090" y="3380"/>
                      <a:pt x="7777" y="224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8"/>
              <p:cNvSpPr/>
              <p:nvPr/>
            </p:nvSpPr>
            <p:spPr>
              <a:xfrm>
                <a:off x="7511856" y="3306352"/>
                <a:ext cx="980191" cy="877676"/>
              </a:xfrm>
              <a:custGeom>
                <a:avLst/>
                <a:gdLst/>
                <a:ahLst/>
                <a:cxnLst/>
                <a:rect l="l" t="t" r="r" b="b"/>
                <a:pathLst>
                  <a:path w="20318" h="18245" fill="none" extrusionOk="0">
                    <a:moveTo>
                      <a:pt x="13876" y="0"/>
                    </a:moveTo>
                    <a:cubicBezTo>
                      <a:pt x="17968" y="1716"/>
                      <a:pt x="20318" y="6060"/>
                      <a:pt x="19500" y="10416"/>
                    </a:cubicBezTo>
                    <a:cubicBezTo>
                      <a:pt x="18681" y="14786"/>
                      <a:pt x="14932" y="17981"/>
                      <a:pt x="10496" y="18113"/>
                    </a:cubicBezTo>
                    <a:cubicBezTo>
                      <a:pt x="6060" y="18245"/>
                      <a:pt x="2126" y="15248"/>
                      <a:pt x="1070" y="10944"/>
                    </a:cubicBezTo>
                    <a:cubicBezTo>
                      <a:pt x="1" y="6628"/>
                      <a:pt x="2100" y="2165"/>
                      <a:pt x="6087" y="212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2" name="Google Shape;202;p18"/>
          <p:cNvSpPr txBox="1"/>
          <p:nvPr/>
        </p:nvSpPr>
        <p:spPr>
          <a:xfrm>
            <a:off x="5208488" y="1920850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1993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03" name="Google Shape;203;p18"/>
          <p:cNvSpPr txBox="1"/>
          <p:nvPr/>
        </p:nvSpPr>
        <p:spPr>
          <a:xfrm>
            <a:off x="2988988" y="3445213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1992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04" name="Google Shape;204;p18"/>
          <p:cNvSpPr txBox="1"/>
          <p:nvPr/>
        </p:nvSpPr>
        <p:spPr>
          <a:xfrm>
            <a:off x="7338600" y="3445213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2002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06" name="Google Shape;206;p18"/>
          <p:cNvSpPr txBox="1"/>
          <p:nvPr/>
        </p:nvSpPr>
        <p:spPr>
          <a:xfrm>
            <a:off x="6963125" y="1315256"/>
            <a:ext cx="2056184" cy="1223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El Ejecutivo Federal determinará los planes y programas de estudio de la educación preescolar, primaria, secundaria y normal para toda la República. </a:t>
            </a:r>
            <a:endParaRPr lang="es-MX"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08" name="Google Shape;208;p18"/>
          <p:cNvSpPr txBox="1"/>
          <p:nvPr/>
        </p:nvSpPr>
        <p:spPr>
          <a:xfrm>
            <a:off x="4574348" y="3336217"/>
            <a:ext cx="2291261" cy="1807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Todo individuo tiene derecho a recibir educación. El Estado -Federación, Estados y Municipios impartirá educación preescolar, primaria y secundaria. La educación primaria y la secundaria son obligatorias.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10" name="Google Shape;210;p18"/>
          <p:cNvSpPr txBox="1"/>
          <p:nvPr/>
        </p:nvSpPr>
        <p:spPr>
          <a:xfrm>
            <a:off x="2331888" y="1246746"/>
            <a:ext cx="2303082" cy="1229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La educación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debe ser laica y ajena a cualquier tipo de doctrina. </a:t>
            </a:r>
          </a:p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T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iene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como principio erradicar la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ignorancia y a su vez, la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abolición de los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prejuicios.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211" name="Google Shape;211;p18"/>
          <p:cNvGrpSpPr/>
          <p:nvPr/>
        </p:nvGrpSpPr>
        <p:grpSpPr>
          <a:xfrm>
            <a:off x="755562" y="1722311"/>
            <a:ext cx="1026463" cy="1532439"/>
            <a:chOff x="755562" y="1722311"/>
            <a:chExt cx="1026463" cy="1532439"/>
          </a:xfrm>
        </p:grpSpPr>
        <p:grpSp>
          <p:nvGrpSpPr>
            <p:cNvPr id="212" name="Google Shape;212;p18"/>
            <p:cNvGrpSpPr/>
            <p:nvPr/>
          </p:nvGrpSpPr>
          <p:grpSpPr>
            <a:xfrm>
              <a:off x="755562" y="1722311"/>
              <a:ext cx="1026463" cy="1037965"/>
              <a:chOff x="642137" y="1722311"/>
              <a:chExt cx="1026463" cy="1037965"/>
            </a:xfrm>
          </p:grpSpPr>
          <p:sp>
            <p:nvSpPr>
              <p:cNvPr id="213" name="Google Shape;213;p18"/>
              <p:cNvSpPr/>
              <p:nvPr/>
            </p:nvSpPr>
            <p:spPr>
              <a:xfrm>
                <a:off x="695960" y="1740899"/>
                <a:ext cx="972640" cy="1019377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1004" extrusionOk="0">
                    <a:moveTo>
                      <a:pt x="10021" y="21004"/>
                    </a:moveTo>
                    <a:lnTo>
                      <a:pt x="12265" y="18760"/>
                    </a:lnTo>
                    <a:cubicBezTo>
                      <a:pt x="16952" y="17624"/>
                      <a:pt x="20041" y="13162"/>
                      <a:pt x="19473" y="8383"/>
                    </a:cubicBezTo>
                    <a:cubicBezTo>
                      <a:pt x="18906" y="3604"/>
                      <a:pt x="14839" y="0"/>
                      <a:pt x="10021" y="0"/>
                    </a:cubicBezTo>
                    <a:cubicBezTo>
                      <a:pt x="5202" y="0"/>
                      <a:pt x="1149" y="3604"/>
                      <a:pt x="582" y="8383"/>
                    </a:cubicBezTo>
                    <a:cubicBezTo>
                      <a:pt x="1" y="13162"/>
                      <a:pt x="3103" y="17624"/>
                      <a:pt x="7777" y="1876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18"/>
              <p:cNvSpPr/>
              <p:nvPr/>
            </p:nvSpPr>
            <p:spPr>
              <a:xfrm>
                <a:off x="642137" y="1722311"/>
                <a:ext cx="985501" cy="885475"/>
              </a:xfrm>
              <a:custGeom>
                <a:avLst/>
                <a:gdLst/>
                <a:ahLst/>
                <a:cxnLst/>
                <a:rect l="l" t="t" r="r" b="b"/>
                <a:pathLst>
                  <a:path w="20306" h="18245" fill="none" extrusionOk="0">
                    <a:moveTo>
                      <a:pt x="6430" y="18245"/>
                    </a:moveTo>
                    <a:cubicBezTo>
                      <a:pt x="2338" y="16529"/>
                      <a:pt x="1" y="12185"/>
                      <a:pt x="819" y="7829"/>
                    </a:cubicBezTo>
                    <a:cubicBezTo>
                      <a:pt x="1638" y="3459"/>
                      <a:pt x="5387" y="251"/>
                      <a:pt x="9823" y="132"/>
                    </a:cubicBezTo>
                    <a:cubicBezTo>
                      <a:pt x="14259" y="0"/>
                      <a:pt x="18180" y="2984"/>
                      <a:pt x="19249" y="7301"/>
                    </a:cubicBezTo>
                    <a:cubicBezTo>
                      <a:pt x="20305" y="11618"/>
                      <a:pt x="18219" y="16080"/>
                      <a:pt x="14232" y="18034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5" name="Google Shape;215;p18"/>
            <p:cNvSpPr/>
            <p:nvPr/>
          </p:nvSpPr>
          <p:spPr>
            <a:xfrm>
              <a:off x="1231033" y="3190540"/>
              <a:ext cx="129343" cy="64210"/>
            </a:xfrm>
            <a:custGeom>
              <a:avLst/>
              <a:gdLst/>
              <a:ahLst/>
              <a:cxnLst/>
              <a:rect l="l" t="t" r="r" b="b"/>
              <a:pathLst>
                <a:path w="2101" h="1043" extrusionOk="0">
                  <a:moveTo>
                    <a:pt x="1044" y="0"/>
                  </a:moveTo>
                  <a:lnTo>
                    <a:pt x="1" y="1043"/>
                  </a:lnTo>
                  <a:lnTo>
                    <a:pt x="2100" y="1043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6" name="Google Shape;216;p18"/>
          <p:cNvSpPr txBox="1"/>
          <p:nvPr/>
        </p:nvSpPr>
        <p:spPr>
          <a:xfrm>
            <a:off x="788513" y="1927300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1980</a:t>
            </a:r>
          </a:p>
        </p:txBody>
      </p:sp>
      <p:sp>
        <p:nvSpPr>
          <p:cNvPr id="218" name="Google Shape;218;p18"/>
          <p:cNvSpPr txBox="1"/>
          <p:nvPr/>
        </p:nvSpPr>
        <p:spPr>
          <a:xfrm>
            <a:off x="31105" y="3273400"/>
            <a:ext cx="2326812" cy="1733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Las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instituciones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de educación superior a las que la Ley otorgue autonomía, tendrán la facultad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de gobernarse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a sí mismas; realizarán sus fines de educar, investigar y difundir la cultura de acuerdo con los principios de este artículo, respetando la libertad de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cátedra.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219" name="Google Shape;219;p18"/>
          <p:cNvGrpSpPr/>
          <p:nvPr/>
        </p:nvGrpSpPr>
        <p:grpSpPr>
          <a:xfrm>
            <a:off x="411223" y="2838269"/>
            <a:ext cx="8319225" cy="225997"/>
            <a:chOff x="411223" y="2838269"/>
            <a:chExt cx="8319225" cy="225997"/>
          </a:xfrm>
        </p:grpSpPr>
        <p:sp>
          <p:nvSpPr>
            <p:cNvPr id="220" name="Google Shape;220;p18"/>
            <p:cNvSpPr/>
            <p:nvPr/>
          </p:nvSpPr>
          <p:spPr>
            <a:xfrm>
              <a:off x="411223" y="2939850"/>
              <a:ext cx="8319225" cy="54551"/>
            </a:xfrm>
            <a:custGeom>
              <a:avLst/>
              <a:gdLst/>
              <a:ahLst/>
              <a:cxnLst/>
              <a:rect l="l" t="t" r="r" b="b"/>
              <a:pathLst>
                <a:path w="78788" h="886" extrusionOk="0">
                  <a:moveTo>
                    <a:pt x="78787" y="159"/>
                  </a:moveTo>
                  <a:lnTo>
                    <a:pt x="78787" y="714"/>
                  </a:lnTo>
                  <a:cubicBezTo>
                    <a:pt x="78787" y="806"/>
                    <a:pt x="78721" y="885"/>
                    <a:pt x="78629" y="885"/>
                  </a:cubicBezTo>
                  <a:lnTo>
                    <a:pt x="159" y="885"/>
                  </a:lnTo>
                  <a:cubicBezTo>
                    <a:pt x="66" y="885"/>
                    <a:pt x="0" y="806"/>
                    <a:pt x="0" y="714"/>
                  </a:cubicBezTo>
                  <a:lnTo>
                    <a:pt x="0" y="159"/>
                  </a:lnTo>
                  <a:cubicBezTo>
                    <a:pt x="0" y="67"/>
                    <a:pt x="66" y="1"/>
                    <a:pt x="159" y="1"/>
                  </a:cubicBezTo>
                  <a:lnTo>
                    <a:pt x="78629" y="1"/>
                  </a:lnTo>
                  <a:cubicBezTo>
                    <a:pt x="78721" y="1"/>
                    <a:pt x="78787" y="80"/>
                    <a:pt x="78787" y="15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7000">
                  <a:schemeClr val="accent2"/>
                </a:gs>
                <a:gs pos="37000">
                  <a:schemeClr val="accent3"/>
                </a:gs>
                <a:gs pos="60000">
                  <a:schemeClr val="accent4"/>
                </a:gs>
                <a:gs pos="84000">
                  <a:schemeClr val="accent5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1" name="Google Shape;221;p18"/>
            <p:cNvGrpSpPr/>
            <p:nvPr/>
          </p:nvGrpSpPr>
          <p:grpSpPr>
            <a:xfrm>
              <a:off x="5565581" y="2838269"/>
              <a:ext cx="225196" cy="225196"/>
              <a:chOff x="5121898" y="2838269"/>
              <a:chExt cx="225196" cy="225196"/>
            </a:xfrm>
          </p:grpSpPr>
          <p:sp>
            <p:nvSpPr>
              <p:cNvPr id="222" name="Google Shape;222;p18"/>
              <p:cNvSpPr/>
              <p:nvPr/>
            </p:nvSpPr>
            <p:spPr>
              <a:xfrm>
                <a:off x="5121898" y="2870405"/>
                <a:ext cx="225196" cy="193060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136" extrusionOk="0">
                    <a:moveTo>
                      <a:pt x="1586" y="0"/>
                    </a:moveTo>
                    <a:cubicBezTo>
                      <a:pt x="777" y="0"/>
                      <a:pt x="0" y="625"/>
                      <a:pt x="0" y="1565"/>
                    </a:cubicBezTo>
                    <a:cubicBezTo>
                      <a:pt x="0" y="2436"/>
                      <a:pt x="700" y="3136"/>
                      <a:pt x="1571" y="3136"/>
                    </a:cubicBezTo>
                    <a:cubicBezTo>
                      <a:pt x="2971" y="3136"/>
                      <a:pt x="3657" y="1446"/>
                      <a:pt x="2680" y="456"/>
                    </a:cubicBezTo>
                    <a:cubicBezTo>
                      <a:pt x="2362" y="141"/>
                      <a:pt x="1970" y="0"/>
                      <a:pt x="1586" y="0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18"/>
              <p:cNvSpPr/>
              <p:nvPr/>
            </p:nvSpPr>
            <p:spPr>
              <a:xfrm>
                <a:off x="5121898" y="2838269"/>
                <a:ext cx="2251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658" extrusionOk="0">
                    <a:moveTo>
                      <a:pt x="0" y="2087"/>
                    </a:moveTo>
                    <a:cubicBezTo>
                      <a:pt x="0" y="700"/>
                      <a:pt x="1690" y="1"/>
                      <a:pt x="2680" y="978"/>
                    </a:cubicBezTo>
                    <a:cubicBezTo>
                      <a:pt x="3657" y="1968"/>
                      <a:pt x="2971" y="3658"/>
                      <a:pt x="1571" y="3658"/>
                    </a:cubicBezTo>
                    <a:cubicBezTo>
                      <a:pt x="700" y="3658"/>
                      <a:pt x="0" y="2958"/>
                      <a:pt x="0" y="208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18"/>
              <p:cNvSpPr/>
              <p:nvPr/>
            </p:nvSpPr>
            <p:spPr>
              <a:xfrm>
                <a:off x="5154403" y="2919533"/>
                <a:ext cx="111428" cy="95299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1548" extrusionOk="0">
                    <a:moveTo>
                      <a:pt x="1043" y="1"/>
                    </a:moveTo>
                    <a:cubicBezTo>
                      <a:pt x="357" y="1"/>
                      <a:pt x="1" y="833"/>
                      <a:pt x="489" y="1321"/>
                    </a:cubicBezTo>
                    <a:cubicBezTo>
                      <a:pt x="645" y="1478"/>
                      <a:pt x="837" y="1547"/>
                      <a:pt x="1025" y="1547"/>
                    </a:cubicBezTo>
                    <a:cubicBezTo>
                      <a:pt x="1425" y="1547"/>
                      <a:pt x="1809" y="1233"/>
                      <a:pt x="1809" y="767"/>
                    </a:cubicBezTo>
                    <a:cubicBezTo>
                      <a:pt x="1809" y="344"/>
                      <a:pt x="1466" y="1"/>
                      <a:pt x="104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5" name="Google Shape;225;p18"/>
            <p:cNvGrpSpPr/>
            <p:nvPr/>
          </p:nvGrpSpPr>
          <p:grpSpPr>
            <a:xfrm>
              <a:off x="7744878" y="2838269"/>
              <a:ext cx="225196" cy="225196"/>
              <a:chOff x="7989728" y="2838269"/>
              <a:chExt cx="225196" cy="225196"/>
            </a:xfrm>
          </p:grpSpPr>
          <p:sp>
            <p:nvSpPr>
              <p:cNvPr id="226" name="Google Shape;226;p18"/>
              <p:cNvSpPr/>
              <p:nvPr/>
            </p:nvSpPr>
            <p:spPr>
              <a:xfrm>
                <a:off x="7989728" y="2870651"/>
                <a:ext cx="225196" cy="192814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132" extrusionOk="0">
                    <a:moveTo>
                      <a:pt x="1574" y="1"/>
                    </a:moveTo>
                    <a:cubicBezTo>
                      <a:pt x="772" y="1"/>
                      <a:pt x="0" y="624"/>
                      <a:pt x="0" y="1561"/>
                    </a:cubicBezTo>
                    <a:cubicBezTo>
                      <a:pt x="0" y="2432"/>
                      <a:pt x="700" y="3132"/>
                      <a:pt x="1571" y="3132"/>
                    </a:cubicBezTo>
                    <a:cubicBezTo>
                      <a:pt x="2957" y="3132"/>
                      <a:pt x="3657" y="1442"/>
                      <a:pt x="2667" y="465"/>
                    </a:cubicBezTo>
                    <a:cubicBezTo>
                      <a:pt x="2350" y="144"/>
                      <a:pt x="1959" y="1"/>
                      <a:pt x="1574" y="1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8"/>
              <p:cNvSpPr/>
              <p:nvPr/>
            </p:nvSpPr>
            <p:spPr>
              <a:xfrm>
                <a:off x="7989728" y="2838269"/>
                <a:ext cx="2251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658" extrusionOk="0">
                    <a:moveTo>
                      <a:pt x="0" y="2087"/>
                    </a:moveTo>
                    <a:cubicBezTo>
                      <a:pt x="0" y="700"/>
                      <a:pt x="1690" y="1"/>
                      <a:pt x="2667" y="991"/>
                    </a:cubicBezTo>
                    <a:cubicBezTo>
                      <a:pt x="3657" y="1968"/>
                      <a:pt x="2957" y="3658"/>
                      <a:pt x="1571" y="3658"/>
                    </a:cubicBezTo>
                    <a:cubicBezTo>
                      <a:pt x="700" y="3658"/>
                      <a:pt x="0" y="2958"/>
                      <a:pt x="0" y="208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18"/>
              <p:cNvSpPr/>
              <p:nvPr/>
            </p:nvSpPr>
            <p:spPr>
              <a:xfrm>
                <a:off x="8022234" y="2919533"/>
                <a:ext cx="111367" cy="95299"/>
              </a:xfrm>
              <a:custGeom>
                <a:avLst/>
                <a:gdLst/>
                <a:ahLst/>
                <a:cxnLst/>
                <a:rect l="l" t="t" r="r" b="b"/>
                <a:pathLst>
                  <a:path w="1809" h="1548" extrusionOk="0">
                    <a:moveTo>
                      <a:pt x="1043" y="1"/>
                    </a:moveTo>
                    <a:cubicBezTo>
                      <a:pt x="344" y="1"/>
                      <a:pt x="0" y="833"/>
                      <a:pt x="489" y="1321"/>
                    </a:cubicBezTo>
                    <a:cubicBezTo>
                      <a:pt x="645" y="1478"/>
                      <a:pt x="837" y="1547"/>
                      <a:pt x="1025" y="1547"/>
                    </a:cubicBezTo>
                    <a:cubicBezTo>
                      <a:pt x="1425" y="1547"/>
                      <a:pt x="1809" y="1233"/>
                      <a:pt x="1809" y="767"/>
                    </a:cubicBezTo>
                    <a:cubicBezTo>
                      <a:pt x="1809" y="344"/>
                      <a:pt x="1466" y="1"/>
                      <a:pt x="104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9" name="Google Shape;229;p18"/>
            <p:cNvGrpSpPr/>
            <p:nvPr/>
          </p:nvGrpSpPr>
          <p:grpSpPr>
            <a:xfrm>
              <a:off x="3386284" y="2838269"/>
              <a:ext cx="225196" cy="225196"/>
              <a:chOff x="3824755" y="2838269"/>
              <a:chExt cx="225196" cy="225196"/>
            </a:xfrm>
          </p:grpSpPr>
          <p:sp>
            <p:nvSpPr>
              <p:cNvPr id="230" name="Google Shape;230;p18"/>
              <p:cNvSpPr/>
              <p:nvPr/>
            </p:nvSpPr>
            <p:spPr>
              <a:xfrm>
                <a:off x="3824755" y="2870651"/>
                <a:ext cx="225196" cy="192814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132" extrusionOk="0">
                    <a:moveTo>
                      <a:pt x="1582" y="1"/>
                    </a:moveTo>
                    <a:cubicBezTo>
                      <a:pt x="780" y="1"/>
                      <a:pt x="14" y="624"/>
                      <a:pt x="14" y="1561"/>
                    </a:cubicBezTo>
                    <a:cubicBezTo>
                      <a:pt x="1" y="2432"/>
                      <a:pt x="714" y="3132"/>
                      <a:pt x="1572" y="3132"/>
                    </a:cubicBezTo>
                    <a:cubicBezTo>
                      <a:pt x="2971" y="3132"/>
                      <a:pt x="3658" y="1442"/>
                      <a:pt x="2681" y="465"/>
                    </a:cubicBezTo>
                    <a:cubicBezTo>
                      <a:pt x="2360" y="144"/>
                      <a:pt x="1967" y="1"/>
                      <a:pt x="1582" y="1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8"/>
              <p:cNvSpPr/>
              <p:nvPr/>
            </p:nvSpPr>
            <p:spPr>
              <a:xfrm>
                <a:off x="3824755" y="2838269"/>
                <a:ext cx="2251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658" extrusionOk="0">
                    <a:moveTo>
                      <a:pt x="14" y="2087"/>
                    </a:moveTo>
                    <a:cubicBezTo>
                      <a:pt x="14" y="700"/>
                      <a:pt x="1690" y="1"/>
                      <a:pt x="2681" y="991"/>
                    </a:cubicBezTo>
                    <a:cubicBezTo>
                      <a:pt x="3658" y="1968"/>
                      <a:pt x="2971" y="3658"/>
                      <a:pt x="1572" y="3658"/>
                    </a:cubicBezTo>
                    <a:cubicBezTo>
                      <a:pt x="714" y="3658"/>
                      <a:pt x="1" y="2958"/>
                      <a:pt x="14" y="208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8"/>
              <p:cNvSpPr/>
              <p:nvPr/>
            </p:nvSpPr>
            <p:spPr>
              <a:xfrm>
                <a:off x="3874313" y="2919533"/>
                <a:ext cx="95176" cy="95176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1546" extrusionOk="0">
                    <a:moveTo>
                      <a:pt x="767" y="1"/>
                    </a:moveTo>
                    <a:cubicBezTo>
                      <a:pt x="344" y="1"/>
                      <a:pt x="1" y="344"/>
                      <a:pt x="1" y="767"/>
                    </a:cubicBezTo>
                    <a:cubicBezTo>
                      <a:pt x="1" y="1202"/>
                      <a:pt x="344" y="1546"/>
                      <a:pt x="767" y="1546"/>
                    </a:cubicBezTo>
                    <a:cubicBezTo>
                      <a:pt x="1189" y="1546"/>
                      <a:pt x="1546" y="1202"/>
                      <a:pt x="1546" y="767"/>
                    </a:cubicBezTo>
                    <a:cubicBezTo>
                      <a:pt x="1546" y="344"/>
                      <a:pt x="1189" y="1"/>
                      <a:pt x="7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3" name="Google Shape;233;p18"/>
            <p:cNvGrpSpPr/>
            <p:nvPr/>
          </p:nvGrpSpPr>
          <p:grpSpPr>
            <a:xfrm>
              <a:off x="1600429" y="2939849"/>
              <a:ext cx="1510183" cy="54544"/>
              <a:chOff x="1525504" y="2939849"/>
              <a:chExt cx="1510183" cy="54544"/>
            </a:xfrm>
          </p:grpSpPr>
          <p:grpSp>
            <p:nvGrpSpPr>
              <p:cNvPr id="234" name="Google Shape;234;p18"/>
              <p:cNvGrpSpPr/>
              <p:nvPr/>
            </p:nvGrpSpPr>
            <p:grpSpPr>
              <a:xfrm>
                <a:off x="2025328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35" name="Google Shape;235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6" name="Google Shape;236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7" name="Google Shape;237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38" name="Google Shape;238;p18"/>
              <p:cNvGrpSpPr/>
              <p:nvPr/>
            </p:nvGrpSpPr>
            <p:grpSpPr>
              <a:xfrm>
                <a:off x="1525504" y="2939849"/>
                <a:ext cx="510423" cy="54544"/>
                <a:chOff x="4343304" y="2939849"/>
                <a:chExt cx="510423" cy="54544"/>
              </a:xfrm>
            </p:grpSpPr>
            <p:sp>
              <p:nvSpPr>
                <p:cNvPr id="239" name="Google Shape;239;p18"/>
                <p:cNvSpPr/>
                <p:nvPr/>
              </p:nvSpPr>
              <p:spPr>
                <a:xfrm>
                  <a:off x="4343304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" name="Google Shape;240;p18"/>
                <p:cNvSpPr/>
                <p:nvPr/>
              </p:nvSpPr>
              <p:spPr>
                <a:xfrm>
                  <a:off x="4593621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" name="Google Shape;241;p18"/>
                <p:cNvSpPr/>
                <p:nvPr/>
              </p:nvSpPr>
              <p:spPr>
                <a:xfrm>
                  <a:off x="4843138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2" name="Google Shape;242;p18"/>
              <p:cNvGrpSpPr/>
              <p:nvPr/>
            </p:nvGrpSpPr>
            <p:grpSpPr>
              <a:xfrm>
                <a:off x="2525203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43" name="Google Shape;243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4" name="Google Shape;244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" name="Google Shape;245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46" name="Google Shape;246;p18"/>
            <p:cNvGrpSpPr/>
            <p:nvPr/>
          </p:nvGrpSpPr>
          <p:grpSpPr>
            <a:xfrm>
              <a:off x="1206187" y="2839069"/>
              <a:ext cx="225996" cy="225196"/>
              <a:chOff x="1092762" y="2839069"/>
              <a:chExt cx="225996" cy="225196"/>
            </a:xfrm>
          </p:grpSpPr>
          <p:sp>
            <p:nvSpPr>
              <p:cNvPr id="247" name="Google Shape;247;p18"/>
              <p:cNvSpPr/>
              <p:nvPr/>
            </p:nvSpPr>
            <p:spPr>
              <a:xfrm>
                <a:off x="1092762" y="2871020"/>
                <a:ext cx="225996" cy="193245"/>
              </a:xfrm>
              <a:custGeom>
                <a:avLst/>
                <a:gdLst/>
                <a:ahLst/>
                <a:cxnLst/>
                <a:rect l="l" t="t" r="r" b="b"/>
                <a:pathLst>
                  <a:path w="3671" h="3139" extrusionOk="0">
                    <a:moveTo>
                      <a:pt x="1588" y="0"/>
                    </a:moveTo>
                    <a:cubicBezTo>
                      <a:pt x="786" y="0"/>
                      <a:pt x="14" y="618"/>
                      <a:pt x="14" y="1555"/>
                    </a:cubicBezTo>
                    <a:cubicBezTo>
                      <a:pt x="1" y="2426"/>
                      <a:pt x="714" y="3139"/>
                      <a:pt x="1572" y="3139"/>
                    </a:cubicBezTo>
                    <a:cubicBezTo>
                      <a:pt x="2971" y="3126"/>
                      <a:pt x="3671" y="1449"/>
                      <a:pt x="2681" y="459"/>
                    </a:cubicBezTo>
                    <a:cubicBezTo>
                      <a:pt x="2364" y="142"/>
                      <a:pt x="1973" y="0"/>
                      <a:pt x="1588" y="0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8"/>
              <p:cNvSpPr/>
              <p:nvPr/>
            </p:nvSpPr>
            <p:spPr>
              <a:xfrm>
                <a:off x="1092762" y="2839069"/>
                <a:ext cx="2259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71" h="3658" extrusionOk="0">
                    <a:moveTo>
                      <a:pt x="14" y="2074"/>
                    </a:moveTo>
                    <a:cubicBezTo>
                      <a:pt x="14" y="687"/>
                      <a:pt x="1704" y="1"/>
                      <a:pt x="2681" y="978"/>
                    </a:cubicBezTo>
                    <a:cubicBezTo>
                      <a:pt x="3671" y="1968"/>
                      <a:pt x="2971" y="3645"/>
                      <a:pt x="1572" y="3658"/>
                    </a:cubicBezTo>
                    <a:cubicBezTo>
                      <a:pt x="714" y="3658"/>
                      <a:pt x="1" y="2945"/>
                      <a:pt x="14" y="207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18"/>
              <p:cNvSpPr/>
              <p:nvPr/>
            </p:nvSpPr>
            <p:spPr>
              <a:xfrm>
                <a:off x="1142382" y="2919533"/>
                <a:ext cx="95114" cy="95176"/>
              </a:xfrm>
              <a:custGeom>
                <a:avLst/>
                <a:gdLst/>
                <a:ahLst/>
                <a:cxnLst/>
                <a:rect l="l" t="t" r="r" b="b"/>
                <a:pathLst>
                  <a:path w="1545" h="1546" extrusionOk="0">
                    <a:moveTo>
                      <a:pt x="766" y="1"/>
                    </a:moveTo>
                    <a:cubicBezTo>
                      <a:pt x="343" y="1"/>
                      <a:pt x="0" y="344"/>
                      <a:pt x="0" y="767"/>
                    </a:cubicBezTo>
                    <a:cubicBezTo>
                      <a:pt x="0" y="1202"/>
                      <a:pt x="343" y="1546"/>
                      <a:pt x="766" y="1546"/>
                    </a:cubicBezTo>
                    <a:cubicBezTo>
                      <a:pt x="1202" y="1546"/>
                      <a:pt x="1545" y="1202"/>
                      <a:pt x="1545" y="767"/>
                    </a:cubicBezTo>
                    <a:cubicBezTo>
                      <a:pt x="1545" y="344"/>
                      <a:pt x="1202" y="1"/>
                      <a:pt x="76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0" name="Google Shape;250;p18"/>
            <p:cNvGrpSpPr/>
            <p:nvPr/>
          </p:nvGrpSpPr>
          <p:grpSpPr>
            <a:xfrm>
              <a:off x="3833442" y="2936436"/>
              <a:ext cx="1510183" cy="54544"/>
              <a:chOff x="1525504" y="2939849"/>
              <a:chExt cx="1510183" cy="54544"/>
            </a:xfrm>
          </p:grpSpPr>
          <p:grpSp>
            <p:nvGrpSpPr>
              <p:cNvPr id="251" name="Google Shape;251;p18"/>
              <p:cNvGrpSpPr/>
              <p:nvPr/>
            </p:nvGrpSpPr>
            <p:grpSpPr>
              <a:xfrm>
                <a:off x="2025328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52" name="Google Shape;252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3" name="Google Shape;253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4" name="Google Shape;254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55" name="Google Shape;255;p18"/>
              <p:cNvGrpSpPr/>
              <p:nvPr/>
            </p:nvGrpSpPr>
            <p:grpSpPr>
              <a:xfrm>
                <a:off x="1525504" y="2939849"/>
                <a:ext cx="510423" cy="54544"/>
                <a:chOff x="4343304" y="2939849"/>
                <a:chExt cx="510423" cy="54544"/>
              </a:xfrm>
            </p:grpSpPr>
            <p:sp>
              <p:nvSpPr>
                <p:cNvPr id="256" name="Google Shape;256;p18"/>
                <p:cNvSpPr/>
                <p:nvPr/>
              </p:nvSpPr>
              <p:spPr>
                <a:xfrm>
                  <a:off x="4343304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" name="Google Shape;257;p18"/>
                <p:cNvSpPr/>
                <p:nvPr/>
              </p:nvSpPr>
              <p:spPr>
                <a:xfrm>
                  <a:off x="4593621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" name="Google Shape;258;p18"/>
                <p:cNvSpPr/>
                <p:nvPr/>
              </p:nvSpPr>
              <p:spPr>
                <a:xfrm>
                  <a:off x="4843138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59" name="Google Shape;259;p18"/>
              <p:cNvGrpSpPr/>
              <p:nvPr/>
            </p:nvGrpSpPr>
            <p:grpSpPr>
              <a:xfrm>
                <a:off x="2525203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60" name="Google Shape;260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1" name="Google Shape;261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262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63" name="Google Shape;263;p18"/>
            <p:cNvGrpSpPr/>
            <p:nvPr/>
          </p:nvGrpSpPr>
          <p:grpSpPr>
            <a:xfrm>
              <a:off x="6012742" y="2936436"/>
              <a:ext cx="1510183" cy="54544"/>
              <a:chOff x="1525504" y="2939849"/>
              <a:chExt cx="1510183" cy="54544"/>
            </a:xfrm>
          </p:grpSpPr>
          <p:grpSp>
            <p:nvGrpSpPr>
              <p:cNvPr id="264" name="Google Shape;264;p18"/>
              <p:cNvGrpSpPr/>
              <p:nvPr/>
            </p:nvGrpSpPr>
            <p:grpSpPr>
              <a:xfrm>
                <a:off x="2025328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65" name="Google Shape;265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266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267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68" name="Google Shape;268;p18"/>
              <p:cNvGrpSpPr/>
              <p:nvPr/>
            </p:nvGrpSpPr>
            <p:grpSpPr>
              <a:xfrm>
                <a:off x="1525504" y="2939849"/>
                <a:ext cx="510423" cy="54544"/>
                <a:chOff x="4343304" y="2939849"/>
                <a:chExt cx="510423" cy="54544"/>
              </a:xfrm>
            </p:grpSpPr>
            <p:sp>
              <p:nvSpPr>
                <p:cNvPr id="269" name="Google Shape;269;p18"/>
                <p:cNvSpPr/>
                <p:nvPr/>
              </p:nvSpPr>
              <p:spPr>
                <a:xfrm>
                  <a:off x="4343304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270;p18"/>
                <p:cNvSpPr/>
                <p:nvPr/>
              </p:nvSpPr>
              <p:spPr>
                <a:xfrm>
                  <a:off x="4593621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271;p18"/>
                <p:cNvSpPr/>
                <p:nvPr/>
              </p:nvSpPr>
              <p:spPr>
                <a:xfrm>
                  <a:off x="4843138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72" name="Google Shape;272;p18"/>
              <p:cNvGrpSpPr/>
              <p:nvPr/>
            </p:nvGrpSpPr>
            <p:grpSpPr>
              <a:xfrm>
                <a:off x="2525203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73" name="Google Shape;273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274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275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92" name="Google Shape;208;p18"/>
          <p:cNvSpPr txBox="1"/>
          <p:nvPr/>
        </p:nvSpPr>
        <p:spPr>
          <a:xfrm>
            <a:off x="2541368" y="4291718"/>
            <a:ext cx="1949157" cy="851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MX" sz="120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Puntualiza la laicidad y el criterio científico. 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3" name="Google Shape;198;p18"/>
          <p:cNvSpPr/>
          <p:nvPr/>
        </p:nvSpPr>
        <p:spPr>
          <a:xfrm>
            <a:off x="3419189" y="4279890"/>
            <a:ext cx="128481" cy="64271"/>
          </a:xfrm>
          <a:custGeom>
            <a:avLst/>
            <a:gdLst/>
            <a:ahLst/>
            <a:cxnLst/>
            <a:rect l="l" t="t" r="r" b="b"/>
            <a:pathLst>
              <a:path w="2087" h="1044" extrusionOk="0">
                <a:moveTo>
                  <a:pt x="0" y="0"/>
                </a:moveTo>
                <a:lnTo>
                  <a:pt x="1043" y="1043"/>
                </a:lnTo>
                <a:lnTo>
                  <a:pt x="20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206;p18"/>
          <p:cNvSpPr txBox="1"/>
          <p:nvPr/>
        </p:nvSpPr>
        <p:spPr>
          <a:xfrm>
            <a:off x="4452632" y="1062423"/>
            <a:ext cx="2290907" cy="636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Contribuirá a la mejor convivencia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humana.</a:t>
            </a:r>
          </a:p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Se anula el liberalismo y se establecen planes y programas. </a:t>
            </a:r>
            <a:endParaRPr lang="es-MX" sz="1200" dirty="0" smtClean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  <a:p>
            <a:pPr lvl="0" algn="ctr"/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5" name="Google Shape;193;p18"/>
          <p:cNvSpPr/>
          <p:nvPr/>
        </p:nvSpPr>
        <p:spPr>
          <a:xfrm>
            <a:off x="5603904" y="1504815"/>
            <a:ext cx="129281" cy="64210"/>
          </a:xfrm>
          <a:custGeom>
            <a:avLst/>
            <a:gdLst/>
            <a:ahLst/>
            <a:cxnLst/>
            <a:rect l="l" t="t" r="r" b="b"/>
            <a:pathLst>
              <a:path w="2100" h="1043" extrusionOk="0">
                <a:moveTo>
                  <a:pt x="1043" y="0"/>
                </a:moveTo>
                <a:lnTo>
                  <a:pt x="1" y="1043"/>
                </a:lnTo>
                <a:lnTo>
                  <a:pt x="2100" y="1043"/>
                </a:lnTo>
                <a:lnTo>
                  <a:pt x="10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206;p18"/>
          <p:cNvSpPr txBox="1"/>
          <p:nvPr/>
        </p:nvSpPr>
        <p:spPr>
          <a:xfrm>
            <a:off x="6845743" y="4380197"/>
            <a:ext cx="2103127" cy="562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Busca transformar al individuo y a la sociedad.</a:t>
            </a:r>
            <a:endParaRPr lang="es-MX"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7" name="Google Shape;198;p18"/>
          <p:cNvSpPr/>
          <p:nvPr/>
        </p:nvSpPr>
        <p:spPr>
          <a:xfrm>
            <a:off x="7768826" y="4251901"/>
            <a:ext cx="128481" cy="64271"/>
          </a:xfrm>
          <a:custGeom>
            <a:avLst/>
            <a:gdLst/>
            <a:ahLst/>
            <a:cxnLst/>
            <a:rect l="l" t="t" r="r" b="b"/>
            <a:pathLst>
              <a:path w="2087" h="1044" extrusionOk="0">
                <a:moveTo>
                  <a:pt x="0" y="0"/>
                </a:moveTo>
                <a:lnTo>
                  <a:pt x="1043" y="1043"/>
                </a:lnTo>
                <a:lnTo>
                  <a:pt x="20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210;p18"/>
          <p:cNvSpPr txBox="1"/>
          <p:nvPr/>
        </p:nvSpPr>
        <p:spPr>
          <a:xfrm>
            <a:off x="91322" y="1174255"/>
            <a:ext cx="2303082" cy="407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Abierto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al interés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general.</a:t>
            </a:r>
          </a:p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B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usca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el acrecimiento de la cultura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9" name="Google Shape;215;p18"/>
          <p:cNvSpPr/>
          <p:nvPr/>
        </p:nvSpPr>
        <p:spPr>
          <a:xfrm>
            <a:off x="1203664" y="1555089"/>
            <a:ext cx="129343" cy="64210"/>
          </a:xfrm>
          <a:custGeom>
            <a:avLst/>
            <a:gdLst/>
            <a:ahLst/>
            <a:cxnLst/>
            <a:rect l="l" t="t" r="r" b="b"/>
            <a:pathLst>
              <a:path w="2101" h="1043" extrusionOk="0">
                <a:moveTo>
                  <a:pt x="1044" y="0"/>
                </a:moveTo>
                <a:lnTo>
                  <a:pt x="1" y="1043"/>
                </a:lnTo>
                <a:lnTo>
                  <a:pt x="2100" y="1043"/>
                </a:lnTo>
                <a:lnTo>
                  <a:pt x="104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821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8"/>
          <p:cNvSpPr txBox="1">
            <a:spLocks noGrp="1"/>
          </p:cNvSpPr>
          <p:nvPr>
            <p:ph type="title"/>
          </p:nvPr>
        </p:nvSpPr>
        <p:spPr>
          <a:xfrm>
            <a:off x="432671" y="131164"/>
            <a:ext cx="8321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dirty="0" smtClean="0"/>
              <a:t>REFORMAS EDUCATIVAS ARTÍCULO 3º CONSTITUCIONAL</a:t>
            </a:r>
            <a:endParaRPr sz="2000" dirty="0"/>
          </a:p>
        </p:txBody>
      </p:sp>
      <p:grpSp>
        <p:nvGrpSpPr>
          <p:cNvPr id="187" name="Google Shape;187;p18"/>
          <p:cNvGrpSpPr/>
          <p:nvPr/>
        </p:nvGrpSpPr>
        <p:grpSpPr>
          <a:xfrm>
            <a:off x="2945717" y="2612586"/>
            <a:ext cx="1024149" cy="1575278"/>
            <a:chOff x="2945717" y="2612586"/>
            <a:chExt cx="1024149" cy="1575278"/>
          </a:xfrm>
        </p:grpSpPr>
        <p:grpSp>
          <p:nvGrpSpPr>
            <p:cNvPr id="188" name="Google Shape;188;p18"/>
            <p:cNvGrpSpPr/>
            <p:nvPr/>
          </p:nvGrpSpPr>
          <p:grpSpPr>
            <a:xfrm>
              <a:off x="2945717" y="3178043"/>
              <a:ext cx="1024149" cy="1009820"/>
              <a:chOff x="3382617" y="3178043"/>
              <a:chExt cx="1024149" cy="1009820"/>
            </a:xfrm>
          </p:grpSpPr>
          <p:sp>
            <p:nvSpPr>
              <p:cNvPr id="189" name="Google Shape;189;p18"/>
              <p:cNvSpPr/>
              <p:nvPr/>
            </p:nvSpPr>
            <p:spPr>
              <a:xfrm>
                <a:off x="3439337" y="3178043"/>
                <a:ext cx="967429" cy="1009820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0992" extrusionOk="0">
                    <a:moveTo>
                      <a:pt x="10021" y="1"/>
                    </a:moveTo>
                    <a:lnTo>
                      <a:pt x="12265" y="2245"/>
                    </a:lnTo>
                    <a:cubicBezTo>
                      <a:pt x="16952" y="3380"/>
                      <a:pt x="20041" y="7829"/>
                      <a:pt x="19473" y="12621"/>
                    </a:cubicBezTo>
                    <a:cubicBezTo>
                      <a:pt x="18892" y="17400"/>
                      <a:pt x="14839" y="20991"/>
                      <a:pt x="10021" y="20991"/>
                    </a:cubicBezTo>
                    <a:cubicBezTo>
                      <a:pt x="5202" y="20991"/>
                      <a:pt x="1149" y="17400"/>
                      <a:pt x="568" y="12621"/>
                    </a:cubicBezTo>
                    <a:cubicBezTo>
                      <a:pt x="1" y="7829"/>
                      <a:pt x="3090" y="3380"/>
                      <a:pt x="7776" y="2245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18"/>
              <p:cNvSpPr/>
              <p:nvPr/>
            </p:nvSpPr>
            <p:spPr>
              <a:xfrm>
                <a:off x="3382617" y="3306340"/>
                <a:ext cx="980173" cy="877676"/>
              </a:xfrm>
              <a:custGeom>
                <a:avLst/>
                <a:gdLst/>
                <a:ahLst/>
                <a:cxnLst/>
                <a:rect l="l" t="t" r="r" b="b"/>
                <a:pathLst>
                  <a:path w="20305" h="18245" fill="none" extrusionOk="0">
                    <a:moveTo>
                      <a:pt x="13876" y="0"/>
                    </a:moveTo>
                    <a:cubicBezTo>
                      <a:pt x="17968" y="1716"/>
                      <a:pt x="20305" y="6060"/>
                      <a:pt x="19486" y="10416"/>
                    </a:cubicBezTo>
                    <a:cubicBezTo>
                      <a:pt x="18681" y="14786"/>
                      <a:pt x="14932" y="17981"/>
                      <a:pt x="10496" y="18113"/>
                    </a:cubicBezTo>
                    <a:cubicBezTo>
                      <a:pt x="6047" y="18245"/>
                      <a:pt x="2126" y="15248"/>
                      <a:pt x="1070" y="10944"/>
                    </a:cubicBezTo>
                    <a:cubicBezTo>
                      <a:pt x="1" y="6628"/>
                      <a:pt x="2087" y="2165"/>
                      <a:pt x="6087" y="212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1" name="Google Shape;191;p18"/>
            <p:cNvSpPr/>
            <p:nvPr/>
          </p:nvSpPr>
          <p:spPr>
            <a:xfrm>
              <a:off x="3419136" y="2612586"/>
              <a:ext cx="129281" cy="64271"/>
            </a:xfrm>
            <a:custGeom>
              <a:avLst/>
              <a:gdLst/>
              <a:ahLst/>
              <a:cxnLst/>
              <a:rect l="l" t="t" r="r" b="b"/>
              <a:pathLst>
                <a:path w="2100" h="1044" extrusionOk="0">
                  <a:moveTo>
                    <a:pt x="1" y="0"/>
                  </a:moveTo>
                  <a:lnTo>
                    <a:pt x="1044" y="1043"/>
                  </a:lnTo>
                  <a:lnTo>
                    <a:pt x="21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2" name="Google Shape;192;p18"/>
          <p:cNvGrpSpPr/>
          <p:nvPr/>
        </p:nvGrpSpPr>
        <p:grpSpPr>
          <a:xfrm>
            <a:off x="5136628" y="1696000"/>
            <a:ext cx="1024139" cy="1615998"/>
            <a:chOff x="5136628" y="1696000"/>
            <a:chExt cx="1024139" cy="1615998"/>
          </a:xfrm>
        </p:grpSpPr>
        <p:sp>
          <p:nvSpPr>
            <p:cNvPr id="193" name="Google Shape;193;p18"/>
            <p:cNvSpPr/>
            <p:nvPr/>
          </p:nvSpPr>
          <p:spPr>
            <a:xfrm>
              <a:off x="5603904" y="3247788"/>
              <a:ext cx="129281" cy="64210"/>
            </a:xfrm>
            <a:custGeom>
              <a:avLst/>
              <a:gdLst/>
              <a:ahLst/>
              <a:cxnLst/>
              <a:rect l="l" t="t" r="r" b="b"/>
              <a:pathLst>
                <a:path w="2100" h="1043" extrusionOk="0">
                  <a:moveTo>
                    <a:pt x="1043" y="0"/>
                  </a:moveTo>
                  <a:lnTo>
                    <a:pt x="1" y="1043"/>
                  </a:lnTo>
                  <a:lnTo>
                    <a:pt x="2100" y="1043"/>
                  </a:lnTo>
                  <a:lnTo>
                    <a:pt x="10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4" name="Google Shape;194;p18"/>
            <p:cNvGrpSpPr/>
            <p:nvPr/>
          </p:nvGrpSpPr>
          <p:grpSpPr>
            <a:xfrm>
              <a:off x="5136628" y="1696000"/>
              <a:ext cx="1024139" cy="1053364"/>
              <a:chOff x="4711041" y="1702450"/>
              <a:chExt cx="1024139" cy="1053364"/>
            </a:xfrm>
          </p:grpSpPr>
          <p:sp>
            <p:nvSpPr>
              <p:cNvPr id="195" name="Google Shape;195;p18"/>
              <p:cNvSpPr/>
              <p:nvPr/>
            </p:nvSpPr>
            <p:spPr>
              <a:xfrm>
                <a:off x="4745605" y="1721315"/>
                <a:ext cx="989574" cy="1034500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1004" extrusionOk="0">
                    <a:moveTo>
                      <a:pt x="10020" y="21004"/>
                    </a:moveTo>
                    <a:lnTo>
                      <a:pt x="12265" y="18760"/>
                    </a:lnTo>
                    <a:cubicBezTo>
                      <a:pt x="16951" y="17624"/>
                      <a:pt x="20040" y="13162"/>
                      <a:pt x="19473" y="8383"/>
                    </a:cubicBezTo>
                    <a:cubicBezTo>
                      <a:pt x="18892" y="3604"/>
                      <a:pt x="14839" y="0"/>
                      <a:pt x="10020" y="0"/>
                    </a:cubicBezTo>
                    <a:cubicBezTo>
                      <a:pt x="5202" y="0"/>
                      <a:pt x="1149" y="3604"/>
                      <a:pt x="568" y="8383"/>
                    </a:cubicBezTo>
                    <a:cubicBezTo>
                      <a:pt x="0" y="13162"/>
                      <a:pt x="3090" y="17624"/>
                      <a:pt x="7776" y="1876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8"/>
              <p:cNvSpPr/>
              <p:nvPr/>
            </p:nvSpPr>
            <p:spPr>
              <a:xfrm>
                <a:off x="4711041" y="1702450"/>
                <a:ext cx="1002610" cy="898612"/>
              </a:xfrm>
              <a:custGeom>
                <a:avLst/>
                <a:gdLst/>
                <a:ahLst/>
                <a:cxnLst/>
                <a:rect l="l" t="t" r="r" b="b"/>
                <a:pathLst>
                  <a:path w="20305" h="18245" fill="none" extrusionOk="0">
                    <a:moveTo>
                      <a:pt x="6430" y="18245"/>
                    </a:moveTo>
                    <a:cubicBezTo>
                      <a:pt x="2337" y="16529"/>
                      <a:pt x="1" y="12185"/>
                      <a:pt x="806" y="7829"/>
                    </a:cubicBezTo>
                    <a:cubicBezTo>
                      <a:pt x="1625" y="3459"/>
                      <a:pt x="5374" y="251"/>
                      <a:pt x="9810" y="132"/>
                    </a:cubicBezTo>
                    <a:cubicBezTo>
                      <a:pt x="14259" y="0"/>
                      <a:pt x="18179" y="2984"/>
                      <a:pt x="19236" y="7301"/>
                    </a:cubicBezTo>
                    <a:cubicBezTo>
                      <a:pt x="20305" y="11618"/>
                      <a:pt x="18206" y="16080"/>
                      <a:pt x="14219" y="18034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97" name="Google Shape;197;p18"/>
          <p:cNvGrpSpPr/>
          <p:nvPr/>
        </p:nvGrpSpPr>
        <p:grpSpPr>
          <a:xfrm>
            <a:off x="7302856" y="2612573"/>
            <a:ext cx="1024140" cy="1575303"/>
            <a:chOff x="7302856" y="2612573"/>
            <a:chExt cx="1024140" cy="1575303"/>
          </a:xfrm>
        </p:grpSpPr>
        <p:sp>
          <p:nvSpPr>
            <p:cNvPr id="198" name="Google Shape;198;p18"/>
            <p:cNvSpPr/>
            <p:nvPr/>
          </p:nvSpPr>
          <p:spPr>
            <a:xfrm>
              <a:off x="7781447" y="2612573"/>
              <a:ext cx="128481" cy="64271"/>
            </a:xfrm>
            <a:custGeom>
              <a:avLst/>
              <a:gdLst/>
              <a:ahLst/>
              <a:cxnLst/>
              <a:rect l="l" t="t" r="r" b="b"/>
              <a:pathLst>
                <a:path w="2087" h="1044" extrusionOk="0">
                  <a:moveTo>
                    <a:pt x="0" y="0"/>
                  </a:moveTo>
                  <a:lnTo>
                    <a:pt x="1043" y="1043"/>
                  </a:lnTo>
                  <a:lnTo>
                    <a:pt x="208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9" name="Google Shape;199;p18"/>
            <p:cNvGrpSpPr/>
            <p:nvPr/>
          </p:nvGrpSpPr>
          <p:grpSpPr>
            <a:xfrm>
              <a:off x="7302856" y="3178056"/>
              <a:ext cx="1024140" cy="1009820"/>
              <a:chOff x="7511856" y="3178056"/>
              <a:chExt cx="1024140" cy="1009820"/>
            </a:xfrm>
          </p:grpSpPr>
          <p:sp>
            <p:nvSpPr>
              <p:cNvPr id="200" name="Google Shape;200;p18"/>
              <p:cNvSpPr/>
              <p:nvPr/>
            </p:nvSpPr>
            <p:spPr>
              <a:xfrm>
                <a:off x="7569168" y="3178056"/>
                <a:ext cx="966828" cy="1009820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0992" extrusionOk="0">
                    <a:moveTo>
                      <a:pt x="10021" y="1"/>
                    </a:moveTo>
                    <a:lnTo>
                      <a:pt x="12265" y="2245"/>
                    </a:lnTo>
                    <a:cubicBezTo>
                      <a:pt x="16939" y="3380"/>
                      <a:pt x="20041" y="7829"/>
                      <a:pt x="19460" y="12621"/>
                    </a:cubicBezTo>
                    <a:cubicBezTo>
                      <a:pt x="18892" y="17400"/>
                      <a:pt x="14839" y="20991"/>
                      <a:pt x="10021" y="20991"/>
                    </a:cubicBezTo>
                    <a:cubicBezTo>
                      <a:pt x="5202" y="20991"/>
                      <a:pt x="1149" y="17400"/>
                      <a:pt x="569" y="12621"/>
                    </a:cubicBezTo>
                    <a:cubicBezTo>
                      <a:pt x="1" y="7829"/>
                      <a:pt x="3090" y="3380"/>
                      <a:pt x="7777" y="2245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8"/>
              <p:cNvSpPr/>
              <p:nvPr/>
            </p:nvSpPr>
            <p:spPr>
              <a:xfrm>
                <a:off x="7511856" y="3306352"/>
                <a:ext cx="980191" cy="877676"/>
              </a:xfrm>
              <a:custGeom>
                <a:avLst/>
                <a:gdLst/>
                <a:ahLst/>
                <a:cxnLst/>
                <a:rect l="l" t="t" r="r" b="b"/>
                <a:pathLst>
                  <a:path w="20318" h="18245" fill="none" extrusionOk="0">
                    <a:moveTo>
                      <a:pt x="13876" y="0"/>
                    </a:moveTo>
                    <a:cubicBezTo>
                      <a:pt x="17968" y="1716"/>
                      <a:pt x="20318" y="6060"/>
                      <a:pt x="19500" y="10416"/>
                    </a:cubicBezTo>
                    <a:cubicBezTo>
                      <a:pt x="18681" y="14786"/>
                      <a:pt x="14932" y="17981"/>
                      <a:pt x="10496" y="18113"/>
                    </a:cubicBezTo>
                    <a:cubicBezTo>
                      <a:pt x="6060" y="18245"/>
                      <a:pt x="2126" y="15248"/>
                      <a:pt x="1070" y="10944"/>
                    </a:cubicBezTo>
                    <a:cubicBezTo>
                      <a:pt x="1" y="6628"/>
                      <a:pt x="2100" y="2165"/>
                      <a:pt x="6087" y="212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02" name="Google Shape;202;p18"/>
          <p:cNvSpPr txBox="1"/>
          <p:nvPr/>
        </p:nvSpPr>
        <p:spPr>
          <a:xfrm>
            <a:off x="5208488" y="1920850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2013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03" name="Google Shape;203;p18"/>
          <p:cNvSpPr txBox="1"/>
          <p:nvPr/>
        </p:nvSpPr>
        <p:spPr>
          <a:xfrm>
            <a:off x="2988988" y="3445213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2012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04" name="Google Shape;204;p18"/>
          <p:cNvSpPr txBox="1"/>
          <p:nvPr/>
        </p:nvSpPr>
        <p:spPr>
          <a:xfrm>
            <a:off x="7338600" y="3445213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2019</a:t>
            </a:r>
            <a:endParaRPr sz="2000" dirty="0">
              <a:solidFill>
                <a:schemeClr val="lt1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206" name="Google Shape;206;p18"/>
          <p:cNvSpPr txBox="1"/>
          <p:nvPr/>
        </p:nvSpPr>
        <p:spPr>
          <a:xfrm>
            <a:off x="6875536" y="1062423"/>
            <a:ext cx="2143773" cy="1476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El Estado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- Federación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, Estados, Ciudad de México y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Municipios garantizarán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la educación inicial, preescolar, primaria, secundaria, media superior y superior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obligatoriamente. </a:t>
            </a:r>
            <a:endParaRPr lang="es-MX"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08" name="Google Shape;208;p18"/>
          <p:cNvSpPr txBox="1"/>
          <p:nvPr/>
        </p:nvSpPr>
        <p:spPr>
          <a:xfrm>
            <a:off x="4574348" y="3336217"/>
            <a:ext cx="2291261" cy="1292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Establece que la educación será nacional y contribuirá a la convivencia humana.</a:t>
            </a:r>
          </a:p>
          <a:p>
            <a:pPr lvl="0" algn="ctr"/>
            <a:r>
              <a:rPr lang="es-ES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Fomenta el respeto sin privilegios al momento de impartir una educación de calidad. 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210" name="Google Shape;210;p18"/>
          <p:cNvSpPr txBox="1"/>
          <p:nvPr/>
        </p:nvSpPr>
        <p:spPr>
          <a:xfrm>
            <a:off x="2331888" y="1569024"/>
            <a:ext cx="2303082" cy="907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Contribuirá a la mejor convivencia humana, a fin de fortalecer el aprecio y respeto por la diversidad cultural, alentará el fortalecimiento y difusión de nuestra cultura. </a:t>
            </a:r>
          </a:p>
        </p:txBody>
      </p:sp>
      <p:grpSp>
        <p:nvGrpSpPr>
          <p:cNvPr id="211" name="Google Shape;211;p18"/>
          <p:cNvGrpSpPr/>
          <p:nvPr/>
        </p:nvGrpSpPr>
        <p:grpSpPr>
          <a:xfrm>
            <a:off x="755562" y="1722311"/>
            <a:ext cx="1026463" cy="1532439"/>
            <a:chOff x="755562" y="1722311"/>
            <a:chExt cx="1026463" cy="1532439"/>
          </a:xfrm>
        </p:grpSpPr>
        <p:grpSp>
          <p:nvGrpSpPr>
            <p:cNvPr id="212" name="Google Shape;212;p18"/>
            <p:cNvGrpSpPr/>
            <p:nvPr/>
          </p:nvGrpSpPr>
          <p:grpSpPr>
            <a:xfrm>
              <a:off x="755562" y="1722311"/>
              <a:ext cx="1026463" cy="1037965"/>
              <a:chOff x="642137" y="1722311"/>
              <a:chExt cx="1026463" cy="1037965"/>
            </a:xfrm>
          </p:grpSpPr>
          <p:sp>
            <p:nvSpPr>
              <p:cNvPr id="213" name="Google Shape;213;p18"/>
              <p:cNvSpPr/>
              <p:nvPr/>
            </p:nvSpPr>
            <p:spPr>
              <a:xfrm>
                <a:off x="695960" y="1740899"/>
                <a:ext cx="972640" cy="1019377"/>
              </a:xfrm>
              <a:custGeom>
                <a:avLst/>
                <a:gdLst/>
                <a:ahLst/>
                <a:cxnLst/>
                <a:rect l="l" t="t" r="r" b="b"/>
                <a:pathLst>
                  <a:path w="20041" h="21004" extrusionOk="0">
                    <a:moveTo>
                      <a:pt x="10021" y="21004"/>
                    </a:moveTo>
                    <a:lnTo>
                      <a:pt x="12265" y="18760"/>
                    </a:lnTo>
                    <a:cubicBezTo>
                      <a:pt x="16952" y="17624"/>
                      <a:pt x="20041" y="13162"/>
                      <a:pt x="19473" y="8383"/>
                    </a:cubicBezTo>
                    <a:cubicBezTo>
                      <a:pt x="18906" y="3604"/>
                      <a:pt x="14839" y="0"/>
                      <a:pt x="10021" y="0"/>
                    </a:cubicBezTo>
                    <a:cubicBezTo>
                      <a:pt x="5202" y="0"/>
                      <a:pt x="1149" y="3604"/>
                      <a:pt x="582" y="8383"/>
                    </a:cubicBezTo>
                    <a:cubicBezTo>
                      <a:pt x="1" y="13162"/>
                      <a:pt x="3103" y="17624"/>
                      <a:pt x="7777" y="1876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18"/>
              <p:cNvSpPr/>
              <p:nvPr/>
            </p:nvSpPr>
            <p:spPr>
              <a:xfrm>
                <a:off x="642137" y="1722311"/>
                <a:ext cx="985501" cy="885475"/>
              </a:xfrm>
              <a:custGeom>
                <a:avLst/>
                <a:gdLst/>
                <a:ahLst/>
                <a:cxnLst/>
                <a:rect l="l" t="t" r="r" b="b"/>
                <a:pathLst>
                  <a:path w="20306" h="18245" fill="none" extrusionOk="0">
                    <a:moveTo>
                      <a:pt x="6430" y="18245"/>
                    </a:moveTo>
                    <a:cubicBezTo>
                      <a:pt x="2338" y="16529"/>
                      <a:pt x="1" y="12185"/>
                      <a:pt x="819" y="7829"/>
                    </a:cubicBezTo>
                    <a:cubicBezTo>
                      <a:pt x="1638" y="3459"/>
                      <a:pt x="5387" y="251"/>
                      <a:pt x="9823" y="132"/>
                    </a:cubicBezTo>
                    <a:cubicBezTo>
                      <a:pt x="14259" y="0"/>
                      <a:pt x="18180" y="2984"/>
                      <a:pt x="19249" y="7301"/>
                    </a:cubicBezTo>
                    <a:cubicBezTo>
                      <a:pt x="20305" y="11618"/>
                      <a:pt x="18219" y="16080"/>
                      <a:pt x="14232" y="18034"/>
                    </a:cubicBezTo>
                  </a:path>
                </a:pathLst>
              </a:custGeom>
              <a:noFill/>
              <a:ln w="43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5" name="Google Shape;215;p18"/>
            <p:cNvSpPr/>
            <p:nvPr/>
          </p:nvSpPr>
          <p:spPr>
            <a:xfrm>
              <a:off x="1231033" y="3190540"/>
              <a:ext cx="129343" cy="64210"/>
            </a:xfrm>
            <a:custGeom>
              <a:avLst/>
              <a:gdLst/>
              <a:ahLst/>
              <a:cxnLst/>
              <a:rect l="l" t="t" r="r" b="b"/>
              <a:pathLst>
                <a:path w="2101" h="1043" extrusionOk="0">
                  <a:moveTo>
                    <a:pt x="1044" y="0"/>
                  </a:moveTo>
                  <a:lnTo>
                    <a:pt x="1" y="1043"/>
                  </a:lnTo>
                  <a:lnTo>
                    <a:pt x="2100" y="1043"/>
                  </a:lnTo>
                  <a:lnTo>
                    <a:pt x="10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6" name="Google Shape;216;p18"/>
          <p:cNvSpPr txBox="1"/>
          <p:nvPr/>
        </p:nvSpPr>
        <p:spPr>
          <a:xfrm>
            <a:off x="788513" y="1927300"/>
            <a:ext cx="908700" cy="47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 smtClean="0">
                <a:solidFill>
                  <a:schemeClr val="l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2011</a:t>
            </a:r>
          </a:p>
        </p:txBody>
      </p:sp>
      <p:sp>
        <p:nvSpPr>
          <p:cNvPr id="218" name="Google Shape;218;p18"/>
          <p:cNvSpPr txBox="1"/>
          <p:nvPr/>
        </p:nvSpPr>
        <p:spPr>
          <a:xfrm>
            <a:off x="31105" y="3273400"/>
            <a:ext cx="2326812" cy="1733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Educación basada en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el respeto irrestricto de la dignidad de las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personas.</a:t>
            </a:r>
          </a:p>
          <a:p>
            <a:pPr lvl="0" algn="ctr"/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Fomenta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el respeto a todos los derechos, las libertades, la cultura de paz y la conciencia de la solidaridad internacional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219" name="Google Shape;219;p18"/>
          <p:cNvGrpSpPr/>
          <p:nvPr/>
        </p:nvGrpSpPr>
        <p:grpSpPr>
          <a:xfrm>
            <a:off x="411223" y="2838269"/>
            <a:ext cx="8319225" cy="225997"/>
            <a:chOff x="411223" y="2838269"/>
            <a:chExt cx="8319225" cy="225997"/>
          </a:xfrm>
        </p:grpSpPr>
        <p:sp>
          <p:nvSpPr>
            <p:cNvPr id="220" name="Google Shape;220;p18"/>
            <p:cNvSpPr/>
            <p:nvPr/>
          </p:nvSpPr>
          <p:spPr>
            <a:xfrm>
              <a:off x="411223" y="2939850"/>
              <a:ext cx="8319225" cy="54551"/>
            </a:xfrm>
            <a:custGeom>
              <a:avLst/>
              <a:gdLst/>
              <a:ahLst/>
              <a:cxnLst/>
              <a:rect l="l" t="t" r="r" b="b"/>
              <a:pathLst>
                <a:path w="78788" h="886" extrusionOk="0">
                  <a:moveTo>
                    <a:pt x="78787" y="159"/>
                  </a:moveTo>
                  <a:lnTo>
                    <a:pt x="78787" y="714"/>
                  </a:lnTo>
                  <a:cubicBezTo>
                    <a:pt x="78787" y="806"/>
                    <a:pt x="78721" y="885"/>
                    <a:pt x="78629" y="885"/>
                  </a:cubicBezTo>
                  <a:lnTo>
                    <a:pt x="159" y="885"/>
                  </a:lnTo>
                  <a:cubicBezTo>
                    <a:pt x="66" y="885"/>
                    <a:pt x="0" y="806"/>
                    <a:pt x="0" y="714"/>
                  </a:cubicBezTo>
                  <a:lnTo>
                    <a:pt x="0" y="159"/>
                  </a:lnTo>
                  <a:cubicBezTo>
                    <a:pt x="0" y="67"/>
                    <a:pt x="66" y="1"/>
                    <a:pt x="159" y="1"/>
                  </a:cubicBezTo>
                  <a:lnTo>
                    <a:pt x="78629" y="1"/>
                  </a:lnTo>
                  <a:cubicBezTo>
                    <a:pt x="78721" y="1"/>
                    <a:pt x="78787" y="80"/>
                    <a:pt x="78787" y="159"/>
                  </a:cubicBez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7000">
                  <a:schemeClr val="accent2"/>
                </a:gs>
                <a:gs pos="37000">
                  <a:schemeClr val="accent3"/>
                </a:gs>
                <a:gs pos="60000">
                  <a:schemeClr val="accent4"/>
                </a:gs>
                <a:gs pos="84000">
                  <a:schemeClr val="accent5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1" name="Google Shape;221;p18"/>
            <p:cNvGrpSpPr/>
            <p:nvPr/>
          </p:nvGrpSpPr>
          <p:grpSpPr>
            <a:xfrm>
              <a:off x="5565581" y="2838269"/>
              <a:ext cx="225196" cy="225196"/>
              <a:chOff x="5121898" y="2838269"/>
              <a:chExt cx="225196" cy="225196"/>
            </a:xfrm>
          </p:grpSpPr>
          <p:sp>
            <p:nvSpPr>
              <p:cNvPr id="222" name="Google Shape;222;p18"/>
              <p:cNvSpPr/>
              <p:nvPr/>
            </p:nvSpPr>
            <p:spPr>
              <a:xfrm>
                <a:off x="5121898" y="2870405"/>
                <a:ext cx="225196" cy="193060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136" extrusionOk="0">
                    <a:moveTo>
                      <a:pt x="1586" y="0"/>
                    </a:moveTo>
                    <a:cubicBezTo>
                      <a:pt x="777" y="0"/>
                      <a:pt x="0" y="625"/>
                      <a:pt x="0" y="1565"/>
                    </a:cubicBezTo>
                    <a:cubicBezTo>
                      <a:pt x="0" y="2436"/>
                      <a:pt x="700" y="3136"/>
                      <a:pt x="1571" y="3136"/>
                    </a:cubicBezTo>
                    <a:cubicBezTo>
                      <a:pt x="2971" y="3136"/>
                      <a:pt x="3657" y="1446"/>
                      <a:pt x="2680" y="456"/>
                    </a:cubicBezTo>
                    <a:cubicBezTo>
                      <a:pt x="2362" y="141"/>
                      <a:pt x="1970" y="0"/>
                      <a:pt x="1586" y="0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18"/>
              <p:cNvSpPr/>
              <p:nvPr/>
            </p:nvSpPr>
            <p:spPr>
              <a:xfrm>
                <a:off x="5121898" y="2838269"/>
                <a:ext cx="2251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658" extrusionOk="0">
                    <a:moveTo>
                      <a:pt x="0" y="2087"/>
                    </a:moveTo>
                    <a:cubicBezTo>
                      <a:pt x="0" y="700"/>
                      <a:pt x="1690" y="1"/>
                      <a:pt x="2680" y="978"/>
                    </a:cubicBezTo>
                    <a:cubicBezTo>
                      <a:pt x="3657" y="1968"/>
                      <a:pt x="2971" y="3658"/>
                      <a:pt x="1571" y="3658"/>
                    </a:cubicBezTo>
                    <a:cubicBezTo>
                      <a:pt x="700" y="3658"/>
                      <a:pt x="0" y="2958"/>
                      <a:pt x="0" y="2087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18"/>
              <p:cNvSpPr/>
              <p:nvPr/>
            </p:nvSpPr>
            <p:spPr>
              <a:xfrm>
                <a:off x="5154403" y="2919533"/>
                <a:ext cx="111428" cy="95299"/>
              </a:xfrm>
              <a:custGeom>
                <a:avLst/>
                <a:gdLst/>
                <a:ahLst/>
                <a:cxnLst/>
                <a:rect l="l" t="t" r="r" b="b"/>
                <a:pathLst>
                  <a:path w="1810" h="1548" extrusionOk="0">
                    <a:moveTo>
                      <a:pt x="1043" y="1"/>
                    </a:moveTo>
                    <a:cubicBezTo>
                      <a:pt x="357" y="1"/>
                      <a:pt x="1" y="833"/>
                      <a:pt x="489" y="1321"/>
                    </a:cubicBezTo>
                    <a:cubicBezTo>
                      <a:pt x="645" y="1478"/>
                      <a:pt x="837" y="1547"/>
                      <a:pt x="1025" y="1547"/>
                    </a:cubicBezTo>
                    <a:cubicBezTo>
                      <a:pt x="1425" y="1547"/>
                      <a:pt x="1809" y="1233"/>
                      <a:pt x="1809" y="767"/>
                    </a:cubicBezTo>
                    <a:cubicBezTo>
                      <a:pt x="1809" y="344"/>
                      <a:pt x="1466" y="1"/>
                      <a:pt x="104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5" name="Google Shape;225;p18"/>
            <p:cNvGrpSpPr/>
            <p:nvPr/>
          </p:nvGrpSpPr>
          <p:grpSpPr>
            <a:xfrm>
              <a:off x="7744878" y="2838269"/>
              <a:ext cx="225196" cy="225196"/>
              <a:chOff x="7989728" y="2838269"/>
              <a:chExt cx="225196" cy="225196"/>
            </a:xfrm>
          </p:grpSpPr>
          <p:sp>
            <p:nvSpPr>
              <p:cNvPr id="226" name="Google Shape;226;p18"/>
              <p:cNvSpPr/>
              <p:nvPr/>
            </p:nvSpPr>
            <p:spPr>
              <a:xfrm>
                <a:off x="7989728" y="2870651"/>
                <a:ext cx="225196" cy="192814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132" extrusionOk="0">
                    <a:moveTo>
                      <a:pt x="1574" y="1"/>
                    </a:moveTo>
                    <a:cubicBezTo>
                      <a:pt x="772" y="1"/>
                      <a:pt x="0" y="624"/>
                      <a:pt x="0" y="1561"/>
                    </a:cubicBezTo>
                    <a:cubicBezTo>
                      <a:pt x="0" y="2432"/>
                      <a:pt x="700" y="3132"/>
                      <a:pt x="1571" y="3132"/>
                    </a:cubicBezTo>
                    <a:cubicBezTo>
                      <a:pt x="2957" y="3132"/>
                      <a:pt x="3657" y="1442"/>
                      <a:pt x="2667" y="465"/>
                    </a:cubicBezTo>
                    <a:cubicBezTo>
                      <a:pt x="2350" y="144"/>
                      <a:pt x="1959" y="1"/>
                      <a:pt x="1574" y="1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8"/>
              <p:cNvSpPr/>
              <p:nvPr/>
            </p:nvSpPr>
            <p:spPr>
              <a:xfrm>
                <a:off x="7989728" y="2838269"/>
                <a:ext cx="2251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658" extrusionOk="0">
                    <a:moveTo>
                      <a:pt x="0" y="2087"/>
                    </a:moveTo>
                    <a:cubicBezTo>
                      <a:pt x="0" y="700"/>
                      <a:pt x="1690" y="1"/>
                      <a:pt x="2667" y="991"/>
                    </a:cubicBezTo>
                    <a:cubicBezTo>
                      <a:pt x="3657" y="1968"/>
                      <a:pt x="2957" y="3658"/>
                      <a:pt x="1571" y="3658"/>
                    </a:cubicBezTo>
                    <a:cubicBezTo>
                      <a:pt x="700" y="3658"/>
                      <a:pt x="0" y="2958"/>
                      <a:pt x="0" y="2087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18"/>
              <p:cNvSpPr/>
              <p:nvPr/>
            </p:nvSpPr>
            <p:spPr>
              <a:xfrm>
                <a:off x="8022234" y="2919533"/>
                <a:ext cx="111367" cy="95299"/>
              </a:xfrm>
              <a:custGeom>
                <a:avLst/>
                <a:gdLst/>
                <a:ahLst/>
                <a:cxnLst/>
                <a:rect l="l" t="t" r="r" b="b"/>
                <a:pathLst>
                  <a:path w="1809" h="1548" extrusionOk="0">
                    <a:moveTo>
                      <a:pt x="1043" y="1"/>
                    </a:moveTo>
                    <a:cubicBezTo>
                      <a:pt x="344" y="1"/>
                      <a:pt x="0" y="833"/>
                      <a:pt x="489" y="1321"/>
                    </a:cubicBezTo>
                    <a:cubicBezTo>
                      <a:pt x="645" y="1478"/>
                      <a:pt x="837" y="1547"/>
                      <a:pt x="1025" y="1547"/>
                    </a:cubicBezTo>
                    <a:cubicBezTo>
                      <a:pt x="1425" y="1547"/>
                      <a:pt x="1809" y="1233"/>
                      <a:pt x="1809" y="767"/>
                    </a:cubicBezTo>
                    <a:cubicBezTo>
                      <a:pt x="1809" y="344"/>
                      <a:pt x="1466" y="1"/>
                      <a:pt x="104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9" name="Google Shape;229;p18"/>
            <p:cNvGrpSpPr/>
            <p:nvPr/>
          </p:nvGrpSpPr>
          <p:grpSpPr>
            <a:xfrm>
              <a:off x="3386284" y="2838269"/>
              <a:ext cx="225196" cy="225196"/>
              <a:chOff x="3824755" y="2838269"/>
              <a:chExt cx="225196" cy="225196"/>
            </a:xfrm>
          </p:grpSpPr>
          <p:sp>
            <p:nvSpPr>
              <p:cNvPr id="230" name="Google Shape;230;p18"/>
              <p:cNvSpPr/>
              <p:nvPr/>
            </p:nvSpPr>
            <p:spPr>
              <a:xfrm>
                <a:off x="3824755" y="2870651"/>
                <a:ext cx="225196" cy="192814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132" extrusionOk="0">
                    <a:moveTo>
                      <a:pt x="1582" y="1"/>
                    </a:moveTo>
                    <a:cubicBezTo>
                      <a:pt x="780" y="1"/>
                      <a:pt x="14" y="624"/>
                      <a:pt x="14" y="1561"/>
                    </a:cubicBezTo>
                    <a:cubicBezTo>
                      <a:pt x="1" y="2432"/>
                      <a:pt x="714" y="3132"/>
                      <a:pt x="1572" y="3132"/>
                    </a:cubicBezTo>
                    <a:cubicBezTo>
                      <a:pt x="2971" y="3132"/>
                      <a:pt x="3658" y="1442"/>
                      <a:pt x="2681" y="465"/>
                    </a:cubicBezTo>
                    <a:cubicBezTo>
                      <a:pt x="2360" y="144"/>
                      <a:pt x="1967" y="1"/>
                      <a:pt x="1582" y="1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8"/>
              <p:cNvSpPr/>
              <p:nvPr/>
            </p:nvSpPr>
            <p:spPr>
              <a:xfrm>
                <a:off x="3824755" y="2838269"/>
                <a:ext cx="2251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58" h="3658" extrusionOk="0">
                    <a:moveTo>
                      <a:pt x="14" y="2087"/>
                    </a:moveTo>
                    <a:cubicBezTo>
                      <a:pt x="14" y="700"/>
                      <a:pt x="1690" y="1"/>
                      <a:pt x="2681" y="991"/>
                    </a:cubicBezTo>
                    <a:cubicBezTo>
                      <a:pt x="3658" y="1968"/>
                      <a:pt x="2971" y="3658"/>
                      <a:pt x="1572" y="3658"/>
                    </a:cubicBezTo>
                    <a:cubicBezTo>
                      <a:pt x="714" y="3658"/>
                      <a:pt x="1" y="2958"/>
                      <a:pt x="14" y="208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8"/>
              <p:cNvSpPr/>
              <p:nvPr/>
            </p:nvSpPr>
            <p:spPr>
              <a:xfrm>
                <a:off x="3874313" y="2919533"/>
                <a:ext cx="95176" cy="95176"/>
              </a:xfrm>
              <a:custGeom>
                <a:avLst/>
                <a:gdLst/>
                <a:ahLst/>
                <a:cxnLst/>
                <a:rect l="l" t="t" r="r" b="b"/>
                <a:pathLst>
                  <a:path w="1546" h="1546" extrusionOk="0">
                    <a:moveTo>
                      <a:pt x="767" y="1"/>
                    </a:moveTo>
                    <a:cubicBezTo>
                      <a:pt x="344" y="1"/>
                      <a:pt x="1" y="344"/>
                      <a:pt x="1" y="767"/>
                    </a:cubicBezTo>
                    <a:cubicBezTo>
                      <a:pt x="1" y="1202"/>
                      <a:pt x="344" y="1546"/>
                      <a:pt x="767" y="1546"/>
                    </a:cubicBezTo>
                    <a:cubicBezTo>
                      <a:pt x="1189" y="1546"/>
                      <a:pt x="1546" y="1202"/>
                      <a:pt x="1546" y="767"/>
                    </a:cubicBezTo>
                    <a:cubicBezTo>
                      <a:pt x="1546" y="344"/>
                      <a:pt x="1189" y="1"/>
                      <a:pt x="76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3" name="Google Shape;233;p18"/>
            <p:cNvGrpSpPr/>
            <p:nvPr/>
          </p:nvGrpSpPr>
          <p:grpSpPr>
            <a:xfrm>
              <a:off x="1600429" y="2939849"/>
              <a:ext cx="1510183" cy="54544"/>
              <a:chOff x="1525504" y="2939849"/>
              <a:chExt cx="1510183" cy="54544"/>
            </a:xfrm>
          </p:grpSpPr>
          <p:grpSp>
            <p:nvGrpSpPr>
              <p:cNvPr id="234" name="Google Shape;234;p18"/>
              <p:cNvGrpSpPr/>
              <p:nvPr/>
            </p:nvGrpSpPr>
            <p:grpSpPr>
              <a:xfrm>
                <a:off x="2025328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35" name="Google Shape;235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6" name="Google Shape;236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7" name="Google Shape;237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38" name="Google Shape;238;p18"/>
              <p:cNvGrpSpPr/>
              <p:nvPr/>
            </p:nvGrpSpPr>
            <p:grpSpPr>
              <a:xfrm>
                <a:off x="1525504" y="2939849"/>
                <a:ext cx="510423" cy="54544"/>
                <a:chOff x="4343304" y="2939849"/>
                <a:chExt cx="510423" cy="54544"/>
              </a:xfrm>
            </p:grpSpPr>
            <p:sp>
              <p:nvSpPr>
                <p:cNvPr id="239" name="Google Shape;239;p18"/>
                <p:cNvSpPr/>
                <p:nvPr/>
              </p:nvSpPr>
              <p:spPr>
                <a:xfrm>
                  <a:off x="4343304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0" name="Google Shape;240;p18"/>
                <p:cNvSpPr/>
                <p:nvPr/>
              </p:nvSpPr>
              <p:spPr>
                <a:xfrm>
                  <a:off x="4593621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1" name="Google Shape;241;p18"/>
                <p:cNvSpPr/>
                <p:nvPr/>
              </p:nvSpPr>
              <p:spPr>
                <a:xfrm>
                  <a:off x="4843138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42" name="Google Shape;242;p18"/>
              <p:cNvGrpSpPr/>
              <p:nvPr/>
            </p:nvGrpSpPr>
            <p:grpSpPr>
              <a:xfrm>
                <a:off x="2525203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43" name="Google Shape;243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4" name="Google Shape;244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45" name="Google Shape;245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46" name="Google Shape;246;p18"/>
            <p:cNvGrpSpPr/>
            <p:nvPr/>
          </p:nvGrpSpPr>
          <p:grpSpPr>
            <a:xfrm>
              <a:off x="1206187" y="2839069"/>
              <a:ext cx="225996" cy="225196"/>
              <a:chOff x="1092762" y="2839069"/>
              <a:chExt cx="225996" cy="225196"/>
            </a:xfrm>
          </p:grpSpPr>
          <p:sp>
            <p:nvSpPr>
              <p:cNvPr id="247" name="Google Shape;247;p18"/>
              <p:cNvSpPr/>
              <p:nvPr/>
            </p:nvSpPr>
            <p:spPr>
              <a:xfrm>
                <a:off x="1092762" y="2871020"/>
                <a:ext cx="225996" cy="193245"/>
              </a:xfrm>
              <a:custGeom>
                <a:avLst/>
                <a:gdLst/>
                <a:ahLst/>
                <a:cxnLst/>
                <a:rect l="l" t="t" r="r" b="b"/>
                <a:pathLst>
                  <a:path w="3671" h="3139" extrusionOk="0">
                    <a:moveTo>
                      <a:pt x="1588" y="0"/>
                    </a:moveTo>
                    <a:cubicBezTo>
                      <a:pt x="786" y="0"/>
                      <a:pt x="14" y="618"/>
                      <a:pt x="14" y="1555"/>
                    </a:cubicBezTo>
                    <a:cubicBezTo>
                      <a:pt x="1" y="2426"/>
                      <a:pt x="714" y="3139"/>
                      <a:pt x="1572" y="3139"/>
                    </a:cubicBezTo>
                    <a:cubicBezTo>
                      <a:pt x="2971" y="3126"/>
                      <a:pt x="3671" y="1449"/>
                      <a:pt x="2681" y="459"/>
                    </a:cubicBezTo>
                    <a:cubicBezTo>
                      <a:pt x="2364" y="142"/>
                      <a:pt x="1973" y="0"/>
                      <a:pt x="1588" y="0"/>
                    </a:cubicBezTo>
                    <a:close/>
                  </a:path>
                </a:pathLst>
              </a:custGeom>
              <a:solidFill>
                <a:srgbClr val="E2E2E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8"/>
              <p:cNvSpPr/>
              <p:nvPr/>
            </p:nvSpPr>
            <p:spPr>
              <a:xfrm>
                <a:off x="1092762" y="2839069"/>
                <a:ext cx="225996" cy="225196"/>
              </a:xfrm>
              <a:custGeom>
                <a:avLst/>
                <a:gdLst/>
                <a:ahLst/>
                <a:cxnLst/>
                <a:rect l="l" t="t" r="r" b="b"/>
                <a:pathLst>
                  <a:path w="3671" h="3658" extrusionOk="0">
                    <a:moveTo>
                      <a:pt x="14" y="2074"/>
                    </a:moveTo>
                    <a:cubicBezTo>
                      <a:pt x="14" y="687"/>
                      <a:pt x="1704" y="1"/>
                      <a:pt x="2681" y="978"/>
                    </a:cubicBezTo>
                    <a:cubicBezTo>
                      <a:pt x="3671" y="1968"/>
                      <a:pt x="2971" y="3645"/>
                      <a:pt x="1572" y="3658"/>
                    </a:cubicBezTo>
                    <a:cubicBezTo>
                      <a:pt x="714" y="3658"/>
                      <a:pt x="1" y="2945"/>
                      <a:pt x="14" y="207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18"/>
              <p:cNvSpPr/>
              <p:nvPr/>
            </p:nvSpPr>
            <p:spPr>
              <a:xfrm>
                <a:off x="1142382" y="2919533"/>
                <a:ext cx="95114" cy="95176"/>
              </a:xfrm>
              <a:custGeom>
                <a:avLst/>
                <a:gdLst/>
                <a:ahLst/>
                <a:cxnLst/>
                <a:rect l="l" t="t" r="r" b="b"/>
                <a:pathLst>
                  <a:path w="1545" h="1546" extrusionOk="0">
                    <a:moveTo>
                      <a:pt x="766" y="1"/>
                    </a:moveTo>
                    <a:cubicBezTo>
                      <a:pt x="343" y="1"/>
                      <a:pt x="0" y="344"/>
                      <a:pt x="0" y="767"/>
                    </a:cubicBezTo>
                    <a:cubicBezTo>
                      <a:pt x="0" y="1202"/>
                      <a:pt x="343" y="1546"/>
                      <a:pt x="766" y="1546"/>
                    </a:cubicBezTo>
                    <a:cubicBezTo>
                      <a:pt x="1202" y="1546"/>
                      <a:pt x="1545" y="1202"/>
                      <a:pt x="1545" y="767"/>
                    </a:cubicBezTo>
                    <a:cubicBezTo>
                      <a:pt x="1545" y="344"/>
                      <a:pt x="1202" y="1"/>
                      <a:pt x="76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0" name="Google Shape;250;p18"/>
            <p:cNvGrpSpPr/>
            <p:nvPr/>
          </p:nvGrpSpPr>
          <p:grpSpPr>
            <a:xfrm>
              <a:off x="3833442" y="2936436"/>
              <a:ext cx="1510183" cy="54544"/>
              <a:chOff x="1525504" y="2939849"/>
              <a:chExt cx="1510183" cy="54544"/>
            </a:xfrm>
          </p:grpSpPr>
          <p:grpSp>
            <p:nvGrpSpPr>
              <p:cNvPr id="251" name="Google Shape;251;p18"/>
              <p:cNvGrpSpPr/>
              <p:nvPr/>
            </p:nvGrpSpPr>
            <p:grpSpPr>
              <a:xfrm>
                <a:off x="2025328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52" name="Google Shape;252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3" name="Google Shape;253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4" name="Google Shape;254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55" name="Google Shape;255;p18"/>
              <p:cNvGrpSpPr/>
              <p:nvPr/>
            </p:nvGrpSpPr>
            <p:grpSpPr>
              <a:xfrm>
                <a:off x="1525504" y="2939849"/>
                <a:ext cx="510423" cy="54544"/>
                <a:chOff x="4343304" y="2939849"/>
                <a:chExt cx="510423" cy="54544"/>
              </a:xfrm>
            </p:grpSpPr>
            <p:sp>
              <p:nvSpPr>
                <p:cNvPr id="256" name="Google Shape;256;p18"/>
                <p:cNvSpPr/>
                <p:nvPr/>
              </p:nvSpPr>
              <p:spPr>
                <a:xfrm>
                  <a:off x="4343304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7" name="Google Shape;257;p18"/>
                <p:cNvSpPr/>
                <p:nvPr/>
              </p:nvSpPr>
              <p:spPr>
                <a:xfrm>
                  <a:off x="4593621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8" name="Google Shape;258;p18"/>
                <p:cNvSpPr/>
                <p:nvPr/>
              </p:nvSpPr>
              <p:spPr>
                <a:xfrm>
                  <a:off x="4843138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59" name="Google Shape;259;p18"/>
              <p:cNvGrpSpPr/>
              <p:nvPr/>
            </p:nvGrpSpPr>
            <p:grpSpPr>
              <a:xfrm>
                <a:off x="2525203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60" name="Google Shape;260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1" name="Google Shape;261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262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63" name="Google Shape;263;p18"/>
            <p:cNvGrpSpPr/>
            <p:nvPr/>
          </p:nvGrpSpPr>
          <p:grpSpPr>
            <a:xfrm>
              <a:off x="6012742" y="2936436"/>
              <a:ext cx="1510183" cy="54544"/>
              <a:chOff x="1525504" y="2939849"/>
              <a:chExt cx="1510183" cy="54544"/>
            </a:xfrm>
          </p:grpSpPr>
          <p:grpSp>
            <p:nvGrpSpPr>
              <p:cNvPr id="264" name="Google Shape;264;p18"/>
              <p:cNvGrpSpPr/>
              <p:nvPr/>
            </p:nvGrpSpPr>
            <p:grpSpPr>
              <a:xfrm>
                <a:off x="2025328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65" name="Google Shape;265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266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267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68" name="Google Shape;268;p18"/>
              <p:cNvGrpSpPr/>
              <p:nvPr/>
            </p:nvGrpSpPr>
            <p:grpSpPr>
              <a:xfrm>
                <a:off x="1525504" y="2939849"/>
                <a:ext cx="510423" cy="54544"/>
                <a:chOff x="4343304" y="2939849"/>
                <a:chExt cx="510423" cy="54544"/>
              </a:xfrm>
            </p:grpSpPr>
            <p:sp>
              <p:nvSpPr>
                <p:cNvPr id="269" name="Google Shape;269;p18"/>
                <p:cNvSpPr/>
                <p:nvPr/>
              </p:nvSpPr>
              <p:spPr>
                <a:xfrm>
                  <a:off x="4343304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270;p18"/>
                <p:cNvSpPr/>
                <p:nvPr/>
              </p:nvSpPr>
              <p:spPr>
                <a:xfrm>
                  <a:off x="4593621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271;p18"/>
                <p:cNvSpPr/>
                <p:nvPr/>
              </p:nvSpPr>
              <p:spPr>
                <a:xfrm>
                  <a:off x="4843138" y="2939849"/>
                  <a:ext cx="10589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72" name="Google Shape;272;p18"/>
              <p:cNvGrpSpPr/>
              <p:nvPr/>
            </p:nvGrpSpPr>
            <p:grpSpPr>
              <a:xfrm>
                <a:off x="2525203" y="2939849"/>
                <a:ext cx="510484" cy="54544"/>
                <a:chOff x="2997403" y="2939849"/>
                <a:chExt cx="510484" cy="54544"/>
              </a:xfrm>
            </p:grpSpPr>
            <p:sp>
              <p:nvSpPr>
                <p:cNvPr id="273" name="Google Shape;273;p18"/>
                <p:cNvSpPr/>
                <p:nvPr/>
              </p:nvSpPr>
              <p:spPr>
                <a:xfrm>
                  <a:off x="2997403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274;p18"/>
                <p:cNvSpPr/>
                <p:nvPr/>
              </p:nvSpPr>
              <p:spPr>
                <a:xfrm>
                  <a:off x="3247720" y="2939849"/>
                  <a:ext cx="9788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9" h="886" extrusionOk="0">
                      <a:moveTo>
                        <a:pt x="1" y="1"/>
                      </a:moveTo>
                      <a:lnTo>
                        <a:pt x="1" y="885"/>
                      </a:lnTo>
                      <a:lnTo>
                        <a:pt x="159" y="885"/>
                      </a:lnTo>
                      <a:lnTo>
                        <a:pt x="15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275;p18"/>
                <p:cNvSpPr/>
                <p:nvPr/>
              </p:nvSpPr>
              <p:spPr>
                <a:xfrm>
                  <a:off x="3497237" y="2939849"/>
                  <a:ext cx="10650" cy="545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" h="886" extrusionOk="0">
                      <a:moveTo>
                        <a:pt x="0" y="1"/>
                      </a:moveTo>
                      <a:lnTo>
                        <a:pt x="0" y="885"/>
                      </a:lnTo>
                      <a:lnTo>
                        <a:pt x="172" y="885"/>
                      </a:lnTo>
                      <a:lnTo>
                        <a:pt x="172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92" name="Google Shape;208;p18"/>
          <p:cNvSpPr txBox="1"/>
          <p:nvPr/>
        </p:nvSpPr>
        <p:spPr>
          <a:xfrm>
            <a:off x="2541368" y="4291718"/>
            <a:ext cx="1949157" cy="851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El estado promoverá y atenderá todos los tipos y  modalidades 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educativos.</a:t>
            </a:r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3" name="Google Shape;198;p18"/>
          <p:cNvSpPr/>
          <p:nvPr/>
        </p:nvSpPr>
        <p:spPr>
          <a:xfrm>
            <a:off x="3419189" y="4279890"/>
            <a:ext cx="128481" cy="64271"/>
          </a:xfrm>
          <a:custGeom>
            <a:avLst/>
            <a:gdLst/>
            <a:ahLst/>
            <a:cxnLst/>
            <a:rect l="l" t="t" r="r" b="b"/>
            <a:pathLst>
              <a:path w="2087" h="1044" extrusionOk="0">
                <a:moveTo>
                  <a:pt x="0" y="0"/>
                </a:moveTo>
                <a:lnTo>
                  <a:pt x="1043" y="1043"/>
                </a:lnTo>
                <a:lnTo>
                  <a:pt x="20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206;p18"/>
          <p:cNvSpPr txBox="1"/>
          <p:nvPr/>
        </p:nvSpPr>
        <p:spPr>
          <a:xfrm>
            <a:off x="4452632" y="535054"/>
            <a:ext cx="2290907" cy="1163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Fomenta la inclusión a la diversidad, democracia y autonomía. </a:t>
            </a:r>
          </a:p>
          <a:p>
            <a:pPr lvl="0" algn="ctr"/>
            <a:endParaRPr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95" name="Google Shape;193;p18"/>
          <p:cNvSpPr/>
          <p:nvPr/>
        </p:nvSpPr>
        <p:spPr>
          <a:xfrm>
            <a:off x="5603904" y="1504815"/>
            <a:ext cx="129281" cy="64210"/>
          </a:xfrm>
          <a:custGeom>
            <a:avLst/>
            <a:gdLst/>
            <a:ahLst/>
            <a:cxnLst/>
            <a:rect l="l" t="t" r="r" b="b"/>
            <a:pathLst>
              <a:path w="2100" h="1043" extrusionOk="0">
                <a:moveTo>
                  <a:pt x="1043" y="0"/>
                </a:moveTo>
                <a:lnTo>
                  <a:pt x="1" y="1043"/>
                </a:lnTo>
                <a:lnTo>
                  <a:pt x="2100" y="1043"/>
                </a:lnTo>
                <a:lnTo>
                  <a:pt x="10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206;p18"/>
          <p:cNvSpPr txBox="1"/>
          <p:nvPr/>
        </p:nvSpPr>
        <p:spPr>
          <a:xfrm>
            <a:off x="6845743" y="4380197"/>
            <a:ext cx="2298257" cy="1036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Menciona que el </a:t>
            </a: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estado es responsable de concientizar sobre la importancia de la educación inicial. </a:t>
            </a:r>
          </a:p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 </a:t>
            </a:r>
          </a:p>
        </p:txBody>
      </p:sp>
      <p:sp>
        <p:nvSpPr>
          <p:cNvPr id="97" name="Google Shape;198;p18"/>
          <p:cNvSpPr/>
          <p:nvPr/>
        </p:nvSpPr>
        <p:spPr>
          <a:xfrm>
            <a:off x="7768826" y="4251901"/>
            <a:ext cx="128481" cy="64271"/>
          </a:xfrm>
          <a:custGeom>
            <a:avLst/>
            <a:gdLst/>
            <a:ahLst/>
            <a:cxnLst/>
            <a:rect l="l" t="t" r="r" b="b"/>
            <a:pathLst>
              <a:path w="2087" h="1044" extrusionOk="0">
                <a:moveTo>
                  <a:pt x="0" y="0"/>
                </a:moveTo>
                <a:lnTo>
                  <a:pt x="1043" y="1043"/>
                </a:lnTo>
                <a:lnTo>
                  <a:pt x="208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210;p18"/>
          <p:cNvSpPr txBox="1"/>
          <p:nvPr/>
        </p:nvSpPr>
        <p:spPr>
          <a:xfrm>
            <a:off x="91322" y="703864"/>
            <a:ext cx="2303082" cy="877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Proceso de enseñanza y aprendizaje igualitaria</a:t>
            </a:r>
            <a:r>
              <a:rPr lang="es-MX" sz="1200" dirty="0" smtClean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.</a:t>
            </a:r>
          </a:p>
          <a:p>
            <a:pPr algn="ctr"/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Enfoque de derechos humanos y de igualdad sustantiva. </a:t>
            </a:r>
          </a:p>
        </p:txBody>
      </p:sp>
      <p:sp>
        <p:nvSpPr>
          <p:cNvPr id="99" name="Google Shape;215;p18"/>
          <p:cNvSpPr/>
          <p:nvPr/>
        </p:nvSpPr>
        <p:spPr>
          <a:xfrm>
            <a:off x="1203664" y="1555089"/>
            <a:ext cx="129343" cy="64210"/>
          </a:xfrm>
          <a:custGeom>
            <a:avLst/>
            <a:gdLst/>
            <a:ahLst/>
            <a:cxnLst/>
            <a:rect l="l" t="t" r="r" b="b"/>
            <a:pathLst>
              <a:path w="2101" h="1043" extrusionOk="0">
                <a:moveTo>
                  <a:pt x="1044" y="0"/>
                </a:moveTo>
                <a:lnTo>
                  <a:pt x="1" y="1043"/>
                </a:lnTo>
                <a:lnTo>
                  <a:pt x="2100" y="1043"/>
                </a:lnTo>
                <a:lnTo>
                  <a:pt x="104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0953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Bibliografía.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144" y="2910299"/>
            <a:ext cx="9144736" cy="1969271"/>
          </a:xfrm>
        </p:spPr>
        <p:txBody>
          <a:bodyPr/>
          <a:lstStyle/>
          <a:p>
            <a:r>
              <a:rPr lang="nn-NO" sz="1800" dirty="0" smtClean="0">
                <a:hlinkClick r:id="rId2"/>
              </a:rPr>
              <a:t>Constitución Política de los Estados Unidos Mexicanos. 1917</a:t>
            </a:r>
          </a:p>
          <a:p>
            <a:r>
              <a:rPr lang="nn-NO" sz="1800" dirty="0" smtClean="0">
                <a:hlinkClick r:id="rId2"/>
              </a:rPr>
              <a:t>http</a:t>
            </a:r>
            <a:r>
              <a:rPr lang="nn-NO" sz="1800" dirty="0">
                <a:hlinkClick r:id="rId2"/>
              </a:rPr>
              <a:t>://</a:t>
            </a:r>
            <a:r>
              <a:rPr lang="nn-NO" sz="1800" dirty="0" smtClean="0">
                <a:hlinkClick r:id="rId2"/>
              </a:rPr>
              <a:t>www.diputados.gob.mx/LeyesBiblio/ref/cpeum_per.htm</a:t>
            </a:r>
            <a:endParaRPr lang="nn-NO" sz="1800" dirty="0" smtClean="0"/>
          </a:p>
          <a:p>
            <a:endParaRPr lang="nn-NO" sz="1800" dirty="0" smtClean="0"/>
          </a:p>
          <a:p>
            <a:r>
              <a:rPr lang="nn-NO" sz="1800" dirty="0" smtClean="0">
                <a:hlinkClick r:id="rId3"/>
              </a:rPr>
              <a:t>Ley General de Educación 2019</a:t>
            </a:r>
            <a:endParaRPr lang="nn-NO" sz="1800" dirty="0">
              <a:hlinkClick r:id="rId3"/>
            </a:endParaRPr>
          </a:p>
          <a:p>
            <a:r>
              <a:rPr lang="nn-NO" sz="1800" dirty="0" smtClean="0">
                <a:hlinkClick r:id="rId3"/>
              </a:rPr>
              <a:t>http</a:t>
            </a:r>
            <a:r>
              <a:rPr lang="nn-NO" sz="1800" dirty="0">
                <a:hlinkClick r:id="rId3"/>
              </a:rPr>
              <a:t>://</a:t>
            </a:r>
            <a:r>
              <a:rPr lang="nn-NO" sz="1800" dirty="0" smtClean="0">
                <a:hlinkClick r:id="rId3"/>
              </a:rPr>
              <a:t>www.ordenjuridico.gob.mx/Constitucion/1857.pdf</a:t>
            </a:r>
            <a:endParaRPr lang="nn-NO" sz="1800" dirty="0" smtClean="0"/>
          </a:p>
          <a:p>
            <a:endParaRPr lang="nn-NO" sz="1800" dirty="0"/>
          </a:p>
          <a:p>
            <a:endParaRPr lang="nn-NO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3365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/>
        </p:nvSpPr>
        <p:spPr>
          <a:xfrm>
            <a:off x="3515495" y="701139"/>
            <a:ext cx="1773900" cy="1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dirty="0" smtClean="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Actividad N. 4</a:t>
            </a:r>
            <a:endParaRPr sz="1700" dirty="0">
              <a:solidFill>
                <a:schemeClr val="accent4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1168754" y="1242489"/>
            <a:ext cx="7368417" cy="3097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lnSpc>
                <a:spcPct val="150000"/>
              </a:lnSpc>
            </a:pP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Línea del tiempo.</a:t>
            </a:r>
          </a:p>
          <a:p>
            <a:pPr lvl="0">
              <a:lnSpc>
                <a:spcPct val="150000"/>
              </a:lnSpc>
            </a:pP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Elabora una línea del tiempo considerando los siguientes criterios básicos.</a:t>
            </a:r>
          </a:p>
          <a:p>
            <a:pPr lvl="0">
              <a:lnSpc>
                <a:spcPct val="150000"/>
              </a:lnSpc>
            </a:pP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• Identifica los principales cambios que hemos experimentado en el sistema educativo de nuestro país con relación</a:t>
            </a:r>
          </a:p>
          <a:p>
            <a:pPr lvl="0">
              <a:lnSpc>
                <a:spcPct val="150000"/>
              </a:lnSpc>
            </a:pP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al Artículo Tercero Constitucional y la Ley General de Educación.</a:t>
            </a:r>
          </a:p>
          <a:p>
            <a:pPr lvl="0">
              <a:lnSpc>
                <a:spcPct val="150000"/>
              </a:lnSpc>
            </a:pP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• Distingue los aspectos sociales, culturales, políticos, económicos, culturales, académicos y jurídicos nacionales e internacionales que dieron origen a los cambios.</a:t>
            </a:r>
          </a:p>
          <a:p>
            <a:pPr lvl="0">
              <a:lnSpc>
                <a:spcPct val="150000"/>
              </a:lnSpc>
            </a:pP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• Contextualiza e identifica las convenciones, acuerdos, recomendaciones para mejorar los sistemas educativos.</a:t>
            </a:r>
          </a:p>
          <a:p>
            <a:pPr lvl="0">
              <a:lnSpc>
                <a:spcPct val="150000"/>
              </a:lnSpc>
            </a:pP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• Ubica las modalidades, servicios al igual que los principales indicadores educativos.</a:t>
            </a:r>
          </a:p>
          <a:p>
            <a:pPr lvl="0">
              <a:lnSpc>
                <a:spcPct val="150000"/>
              </a:lnSpc>
            </a:pPr>
            <a:r>
              <a:rPr lang="es-MX" sz="1200" dirty="0">
                <a:latin typeface="Fira Sans Extra Condensed"/>
                <a:ea typeface="Fira Sans Extra Condensed"/>
                <a:cs typeface="Fira Sans Extra Condensed"/>
                <a:sym typeface="Fira Sans Extra Condensed"/>
              </a:rPr>
              <a:t>• Identifica la información de distintas fuentes, incluida la línea de tiempo para elegir el tema de su reflexión</a:t>
            </a:r>
            <a:endParaRPr lang="es-MX" sz="1200" dirty="0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able">
            <a:extLst>
              <a:ext uri="{FF2B5EF4-FFF2-40B4-BE49-F238E27FC236}">
                <a16:creationId xmlns="" xmlns:a16="http://schemas.microsoft.com/office/drawing/2014/main" xmlns:lc="http://schemas.openxmlformats.org/drawingml/2006/lockedCanvas" id="{5448721F-F09F-41E5-8B8E-C14A6D99E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737" y="396917"/>
            <a:ext cx="8033823" cy="421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00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able">
            <a:extLst>
              <a:ext uri="{FF2B5EF4-FFF2-40B4-BE49-F238E27FC236}">
                <a16:creationId xmlns="" xmlns:a16="http://schemas.microsoft.com/office/drawing/2014/main" xmlns:lc="http://schemas.openxmlformats.org/drawingml/2006/lockedCanvas" id="{F3DAC6E2-5993-4486-A875-BCD980E2F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657" y="369312"/>
            <a:ext cx="7679144" cy="4355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86561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 Timeline Infographics by Slidesgo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EEEEEE"/>
      </a:lt2>
      <a:accent1>
        <a:srgbClr val="B6E080"/>
      </a:accent1>
      <a:accent2>
        <a:srgbClr val="A3D798"/>
      </a:accent2>
      <a:accent3>
        <a:srgbClr val="70C08D"/>
      </a:accent3>
      <a:accent4>
        <a:srgbClr val="36857B"/>
      </a:accent4>
      <a:accent5>
        <a:srgbClr val="00A0A9"/>
      </a:accent5>
      <a:accent6>
        <a:srgbClr val="33C5CE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892</Words>
  <Application>Microsoft Office PowerPoint</Application>
  <PresentationFormat>Presentación en pantalla (16:9)</PresentationFormat>
  <Paragraphs>84</Paragraphs>
  <Slides>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Fira Sans Extra Condensed</vt:lpstr>
      <vt:lpstr>Fira Sans Extra Condensed Medium</vt:lpstr>
      <vt:lpstr>Arial</vt:lpstr>
      <vt:lpstr>Gradient Timeline Infographics by Slidesgo</vt:lpstr>
      <vt:lpstr>Presentación de PowerPoint</vt:lpstr>
      <vt:lpstr>REFORMAS EDUCATIVAS ARTÍCULO 3º CONSTITUCIONAL</vt:lpstr>
      <vt:lpstr>REFORMAS EDUCATIVAS ARTÍCULO 3º CONSTITUCIONAL</vt:lpstr>
      <vt:lpstr>REFORMAS EDUCATIVAS ARTÍCULO 3º CONSTITUCIONAL</vt:lpstr>
      <vt:lpstr>Bibliografía.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ALO ANDY</dc:creator>
  <cp:lastModifiedBy>Cesar Alonso</cp:lastModifiedBy>
  <cp:revision>11</cp:revision>
  <dcterms:modified xsi:type="dcterms:W3CDTF">2021-04-27T03:30:51Z</dcterms:modified>
</cp:coreProperties>
</file>