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A0A0"/>
    <a:srgbClr val="D8CAE4"/>
    <a:srgbClr val="C7B4DA"/>
    <a:srgbClr val="F38585"/>
    <a:srgbClr val="D3C4E2"/>
    <a:srgbClr val="D6C7E3"/>
    <a:srgbClr val="7F98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E4C1-BADE-4088-8E5E-9A4512C5667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BA2B-35D0-4C31-A265-4C3D8869B5A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6278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E4C1-BADE-4088-8E5E-9A4512C5667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BA2B-35D0-4C31-A265-4C3D8869B5A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3358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E4C1-BADE-4088-8E5E-9A4512C5667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BA2B-35D0-4C31-A265-4C3D8869B5A0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98720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E4C1-BADE-4088-8E5E-9A4512C5667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BA2B-35D0-4C31-A265-4C3D8869B5A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9099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E4C1-BADE-4088-8E5E-9A4512C5667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BA2B-35D0-4C31-A265-4C3D8869B5A0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0165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E4C1-BADE-4088-8E5E-9A4512C5667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BA2B-35D0-4C31-A265-4C3D8869B5A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1495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E4C1-BADE-4088-8E5E-9A4512C5667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BA2B-35D0-4C31-A265-4C3D8869B5A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8234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E4C1-BADE-4088-8E5E-9A4512C5667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BA2B-35D0-4C31-A265-4C3D8869B5A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7012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E4C1-BADE-4088-8E5E-9A4512C5667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BA2B-35D0-4C31-A265-4C3D8869B5A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703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E4C1-BADE-4088-8E5E-9A4512C5667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BA2B-35D0-4C31-A265-4C3D8869B5A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332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E4C1-BADE-4088-8E5E-9A4512C5667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BA2B-35D0-4C31-A265-4C3D8869B5A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8221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E4C1-BADE-4088-8E5E-9A4512C5667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BA2B-35D0-4C31-A265-4C3D8869B5A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3373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E4C1-BADE-4088-8E5E-9A4512C5667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BA2B-35D0-4C31-A265-4C3D8869B5A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3569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E4C1-BADE-4088-8E5E-9A4512C5667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BA2B-35D0-4C31-A265-4C3D8869B5A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4085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E4C1-BADE-4088-8E5E-9A4512C5667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BA2B-35D0-4C31-A265-4C3D8869B5A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4743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E4C1-BADE-4088-8E5E-9A4512C5667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BA2B-35D0-4C31-A265-4C3D8869B5A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7781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5E4C1-BADE-4088-8E5E-9A4512C5667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C956BA2B-35D0-4C31-A265-4C3D8869B5A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8672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s://es.wikipedia.org/wiki/Proceso_cognitivo" TargetMode="External"/><Relationship Id="rId7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s.wikipedia.org/wiki/Visi%C3%B3n" TargetMode="External"/><Relationship Id="rId5" Type="http://schemas.openxmlformats.org/officeDocument/2006/relationships/hyperlink" Target="https://es.wikipedia.org/wiki/Percepci%C3%B3n" TargetMode="External"/><Relationship Id="rId4" Type="http://schemas.openxmlformats.org/officeDocument/2006/relationships/hyperlink" Target="https://es.wikipedia.org/wiki/Imagen_menta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="" xmlns:a16="http://schemas.microsoft.com/office/drawing/2014/main" id="{02C5E4DE-E86A-419D-AAD7-5F2639CC48E1}"/>
              </a:ext>
            </a:extLst>
          </p:cNvPr>
          <p:cNvGrpSpPr/>
          <p:nvPr/>
        </p:nvGrpSpPr>
        <p:grpSpPr>
          <a:xfrm>
            <a:off x="3647397" y="1859144"/>
            <a:ext cx="4677045" cy="1070611"/>
            <a:chOff x="0" y="0"/>
            <a:chExt cx="4364042" cy="909701"/>
          </a:xfrm>
        </p:grpSpPr>
        <p:pic>
          <p:nvPicPr>
            <p:cNvPr id="5" name="2 Imagen">
              <a:extLst>
                <a:ext uri="{FF2B5EF4-FFF2-40B4-BE49-F238E27FC236}">
                  <a16:creationId xmlns="" xmlns:a16="http://schemas.microsoft.com/office/drawing/2014/main" id="{A5FC89AD-C97C-40BD-8C38-01318204A2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861952" cy="909701"/>
            </a:xfrm>
            <a:prstGeom prst="rect">
              <a:avLst/>
            </a:prstGeom>
          </p:spPr>
        </p:pic>
        <p:sp>
          <p:nvSpPr>
            <p:cNvPr id="6" name="1 CuadroTexto">
              <a:extLst>
                <a:ext uri="{FF2B5EF4-FFF2-40B4-BE49-F238E27FC236}">
                  <a16:creationId xmlns="" xmlns:a16="http://schemas.microsoft.com/office/drawing/2014/main" id="{D6A4C12B-B021-4085-83E1-8D7310855751}"/>
                </a:ext>
              </a:extLst>
            </p:cNvPr>
            <p:cNvSpPr txBox="1"/>
            <p:nvPr/>
          </p:nvSpPr>
          <p:spPr>
            <a:xfrm>
              <a:off x="2079312" y="239146"/>
              <a:ext cx="2284730" cy="564288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r>
                <a:rPr lang="es-MX" sz="2000" b="1" dirty="0">
                  <a:solidFill>
                    <a:srgbClr val="939393"/>
                  </a:solidFill>
                  <a:latin typeface="Arial" panose="020B0604020202020204" pitchFamily="34" charset="0"/>
                  <a:ea typeface="Times New Roman" panose="02020603050405020304" pitchFamily="18" charset="0"/>
                  <a:cs typeface="Arial"/>
                  <a:sym typeface="Arial"/>
                </a:rPr>
                <a:t>​TUTORIA GRUPAL</a:t>
              </a:r>
              <a:endParaRPr lang="es-MX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/>
                <a:sym typeface="Arial"/>
              </a:endParaRPr>
            </a:p>
          </p:txBody>
        </p:sp>
        <p:cxnSp>
          <p:nvCxnSpPr>
            <p:cNvPr id="7" name="12 Conector recto">
              <a:extLst>
                <a:ext uri="{FF2B5EF4-FFF2-40B4-BE49-F238E27FC236}">
                  <a16:creationId xmlns="" xmlns:a16="http://schemas.microsoft.com/office/drawing/2014/main" id="{99E60238-0A01-4166-91D7-9E9470CEA582}"/>
                </a:ext>
              </a:extLst>
            </p:cNvPr>
            <p:cNvCxnSpPr/>
            <p:nvPr/>
          </p:nvCxnSpPr>
          <p:spPr>
            <a:xfrm>
              <a:off x="2079312" y="4"/>
              <a:ext cx="0" cy="837693"/>
            </a:xfrm>
            <a:prstGeom prst="line">
              <a:avLst/>
            </a:prstGeom>
            <a:ln w="19050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F8D4DF23-C8F9-4664-994F-DEB1F65B1E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9682" y="235801"/>
            <a:ext cx="8412479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2000" b="1" kern="0" dirty="0">
                <a:solidFill>
                  <a:srgbClr val="39334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ESCUELA NORMAL DE EDUCACI</a:t>
            </a:r>
            <a:r>
              <a:rPr lang="es-MX" altLang="es-MX" sz="2000" b="1" kern="0" dirty="0">
                <a:solidFill>
                  <a:srgbClr val="393346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Ó</a:t>
            </a:r>
            <a:r>
              <a:rPr lang="es-MX" altLang="es-MX" sz="2000" b="1" kern="0" dirty="0">
                <a:solidFill>
                  <a:srgbClr val="39334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N PREESCOLAR</a:t>
            </a:r>
            <a:endParaRPr lang="es-MX" altLang="es-MX" kern="0" dirty="0">
              <a:solidFill>
                <a:srgbClr val="393346"/>
              </a:solidFill>
              <a:latin typeface="Arial"/>
              <a:ea typeface="Times New Roman" panose="02020603050405020304" pitchFamily="18" charset="0"/>
              <a:cs typeface="Arial"/>
              <a:sym typeface="Arial"/>
            </a:endParaRPr>
          </a:p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2000" b="1" kern="0" dirty="0">
                <a:solidFill>
                  <a:srgbClr val="39334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Licenciatura en Educaci</a:t>
            </a:r>
            <a:r>
              <a:rPr lang="es-MX" altLang="es-MX" sz="2000" b="1" kern="0" dirty="0">
                <a:solidFill>
                  <a:srgbClr val="393346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ó</a:t>
            </a:r>
            <a:r>
              <a:rPr lang="es-MX" altLang="es-MX" sz="2000" b="1" kern="0" dirty="0">
                <a:solidFill>
                  <a:srgbClr val="39334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n preescolar</a:t>
            </a:r>
            <a:endParaRPr lang="es-MX" altLang="es-MX" kern="0" dirty="0">
              <a:solidFill>
                <a:srgbClr val="393346"/>
              </a:solidFill>
              <a:latin typeface="Arial"/>
              <a:ea typeface="Times New Roman" panose="02020603050405020304" pitchFamily="18" charset="0"/>
              <a:cs typeface="Arial"/>
              <a:sym typeface="Arial"/>
            </a:endParaRPr>
          </a:p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2000" b="1" kern="0" dirty="0">
                <a:solidFill>
                  <a:srgbClr val="39334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Ciclo escolar 2020 </a:t>
            </a:r>
            <a:r>
              <a:rPr lang="es-MX" altLang="es-MX" sz="2000" b="1" kern="0" dirty="0">
                <a:solidFill>
                  <a:srgbClr val="393346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–</a:t>
            </a:r>
            <a:r>
              <a:rPr lang="es-MX" altLang="es-MX" sz="2000" b="1" kern="0" dirty="0">
                <a:solidFill>
                  <a:srgbClr val="39334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2021</a:t>
            </a:r>
            <a:endParaRPr lang="es-MX" altLang="es-MX" kern="0" dirty="0">
              <a:solidFill>
                <a:srgbClr val="393346"/>
              </a:solidFill>
              <a:latin typeface="Arial"/>
              <a:ea typeface="Times New Roman" panose="02020603050405020304" pitchFamily="18" charset="0"/>
              <a:cs typeface="Arial"/>
              <a:sym typeface="Arial"/>
            </a:endParaRPr>
          </a:p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s-MX" kern="0" dirty="0">
              <a:solidFill>
                <a:srgbClr val="393346"/>
              </a:solidFill>
              <a:latin typeface="Arial" panose="020B0604020202020204" pitchFamily="34" charset="0"/>
              <a:cs typeface="Arial"/>
              <a:sym typeface="Arial"/>
            </a:endParaRPr>
          </a:p>
        </p:txBody>
      </p:sp>
      <p:sp>
        <p:nvSpPr>
          <p:cNvPr id="9" name="Rectangle 7">
            <a:extLst>
              <a:ext uri="{FF2B5EF4-FFF2-40B4-BE49-F238E27FC236}">
                <a16:creationId xmlns="" xmlns:a16="http://schemas.microsoft.com/office/drawing/2014/main" id="{1703C318-534C-41A0-894A-C6058E78EA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9255" y="3260437"/>
            <a:ext cx="7673331" cy="2693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s-MX" sz="1100" kern="0" dirty="0">
              <a:solidFill>
                <a:srgbClr val="393346"/>
              </a:solidFill>
              <a:latin typeface="Arial"/>
              <a:cs typeface="Arial"/>
              <a:sym typeface="Arial"/>
            </a:endParaRPr>
          </a:p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b="1" kern="0" dirty="0">
                <a:solidFill>
                  <a:srgbClr val="393346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UNIDAD I </a:t>
            </a:r>
          </a:p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kern="0" dirty="0">
                <a:solidFill>
                  <a:srgbClr val="393346"/>
                </a:solidFill>
                <a:latin typeface="Arial" panose="020B0604020202020204" pitchFamily="34" charset="0"/>
                <a:cs typeface="Arial"/>
                <a:sym typeface="Arial"/>
              </a:rPr>
              <a:t/>
            </a:r>
            <a:br>
              <a:rPr lang="es-MX" altLang="es-MX" kern="0" dirty="0">
                <a:solidFill>
                  <a:srgbClr val="393346"/>
                </a:solidFill>
                <a:latin typeface="Arial" panose="020B0604020202020204" pitchFamily="34" charset="0"/>
                <a:cs typeface="Arial"/>
                <a:sym typeface="Arial"/>
              </a:rPr>
            </a:br>
            <a:endParaRPr lang="es-MX" altLang="es-MX" sz="1200" kern="0" dirty="0">
              <a:solidFill>
                <a:srgbClr val="393346"/>
              </a:solidFill>
              <a:latin typeface="Arial" panose="020B0604020202020204" pitchFamily="34" charset="0"/>
              <a:ea typeface="Times New Roman" panose="02020603050405020304" pitchFamily="18" charset="0"/>
              <a:cs typeface="Arial"/>
              <a:sym typeface="Arial"/>
            </a:endParaRPr>
          </a:p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600" b="1" kern="0" dirty="0" smtClean="0">
                <a:solidFill>
                  <a:srgbClr val="39334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Nombre </a:t>
            </a:r>
            <a:r>
              <a:rPr lang="es-MX" altLang="es-MX" sz="1600" b="1" kern="0" dirty="0">
                <a:solidFill>
                  <a:srgbClr val="39334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del docente: Karla Griselda García </a:t>
            </a:r>
            <a:r>
              <a:rPr lang="es-MX" altLang="es-MX" sz="1600" b="1" kern="0" dirty="0" smtClean="0">
                <a:solidFill>
                  <a:srgbClr val="39334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Pimentel</a:t>
            </a:r>
          </a:p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600" b="1" kern="0" dirty="0" smtClean="0">
                <a:solidFill>
                  <a:srgbClr val="39334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Nombre de la alumna: Mónica Guadalupe Cárdenas Tovar </a:t>
            </a:r>
            <a:endParaRPr lang="es-MX" altLang="es-MX" sz="1600" b="1" kern="0" dirty="0">
              <a:solidFill>
                <a:srgbClr val="393346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600" b="1" kern="0" dirty="0" smtClean="0">
                <a:solidFill>
                  <a:srgbClr val="39334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Grado y Sección: 2°C              </a:t>
            </a:r>
            <a:r>
              <a:rPr lang="es-ES" altLang="es-MX" sz="1600" b="1" kern="0" dirty="0" err="1" smtClean="0">
                <a:solidFill>
                  <a:srgbClr val="39334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N°.Lista</a:t>
            </a:r>
            <a:r>
              <a:rPr lang="es-ES" altLang="es-MX" sz="1600" b="1" kern="0" dirty="0" smtClean="0">
                <a:solidFill>
                  <a:srgbClr val="39334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: #2</a:t>
            </a:r>
          </a:p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MX" sz="1600" b="1" kern="0" dirty="0">
              <a:solidFill>
                <a:srgbClr val="393346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s-MX" sz="1600" b="1" kern="0" dirty="0" smtClean="0">
              <a:solidFill>
                <a:srgbClr val="393346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altLang="es-MX" sz="1600" b="1" kern="0" dirty="0">
              <a:solidFill>
                <a:srgbClr val="393346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sz="1400" b="1" kern="0" dirty="0">
                <a:solidFill>
                  <a:srgbClr val="39334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Fecha: </a:t>
            </a:r>
            <a:r>
              <a:rPr lang="es-MX" altLang="es-MX" sz="1400" b="1" kern="0" dirty="0" smtClean="0">
                <a:solidFill>
                  <a:srgbClr val="39334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26</a:t>
            </a:r>
            <a:r>
              <a:rPr lang="es-MX" altLang="es-MX" sz="1400" b="1" kern="0" dirty="0">
                <a:solidFill>
                  <a:srgbClr val="39334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es-MX" altLang="es-MX" sz="1400" b="1" kern="0" dirty="0" smtClean="0">
                <a:solidFill>
                  <a:srgbClr val="39334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de Abril del 2021</a:t>
            </a:r>
            <a:endParaRPr lang="es-MX" altLang="es-MX" sz="2400" kern="0" dirty="0">
              <a:solidFill>
                <a:srgbClr val="393346"/>
              </a:solidFill>
              <a:latin typeface="Arial" panose="020B0604020202020204" pitchFamily="34" charset="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47229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ipse 5"/>
          <p:cNvSpPr/>
          <p:nvPr/>
        </p:nvSpPr>
        <p:spPr>
          <a:xfrm>
            <a:off x="673185" y="175388"/>
            <a:ext cx="2797232" cy="266838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Elipse 7"/>
          <p:cNvSpPr/>
          <p:nvPr/>
        </p:nvSpPr>
        <p:spPr>
          <a:xfrm>
            <a:off x="4528081" y="3363351"/>
            <a:ext cx="2535382" cy="184632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Elipse 14"/>
          <p:cNvSpPr/>
          <p:nvPr/>
        </p:nvSpPr>
        <p:spPr>
          <a:xfrm>
            <a:off x="5756599" y="234398"/>
            <a:ext cx="2535382" cy="182479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CuadroTexto 1"/>
          <p:cNvSpPr txBox="1"/>
          <p:nvPr/>
        </p:nvSpPr>
        <p:spPr>
          <a:xfrm>
            <a:off x="4755908" y="3778679"/>
            <a:ext cx="20797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 </a:t>
            </a:r>
            <a:r>
              <a:rPr lang="es-ES" sz="1200" dirty="0" smtClean="0"/>
              <a:t>Refiere </a:t>
            </a:r>
            <a:r>
              <a:rPr lang="es-ES" sz="1200" dirty="0"/>
              <a:t>a cualquier técnica para </a:t>
            </a:r>
            <a:r>
              <a:rPr lang="es-ES" sz="1200" dirty="0" smtClean="0"/>
              <a:t>crear </a:t>
            </a:r>
            <a:r>
              <a:rPr lang="es-ES" sz="1200" u="sng" dirty="0" smtClean="0">
                <a:solidFill>
                  <a:srgbClr val="F38585"/>
                </a:solidFill>
              </a:rPr>
              <a:t>imágenes</a:t>
            </a:r>
            <a:r>
              <a:rPr lang="es-ES" sz="1200" dirty="0" smtClean="0"/>
              <a:t>,</a:t>
            </a:r>
            <a:r>
              <a:rPr lang="es-ES" sz="1200" u="sng" dirty="0" smtClean="0"/>
              <a:t>  </a:t>
            </a:r>
            <a:r>
              <a:rPr lang="es-ES" sz="1200" u="sng" dirty="0" smtClean="0">
                <a:solidFill>
                  <a:srgbClr val="F38585"/>
                </a:solidFill>
              </a:rPr>
              <a:t>esquema</a:t>
            </a:r>
            <a:r>
              <a:rPr lang="es-ES" sz="1200" u="sng" dirty="0"/>
              <a:t> </a:t>
            </a:r>
            <a:r>
              <a:rPr lang="es-ES" sz="1200" dirty="0" smtClean="0"/>
              <a:t>o </a:t>
            </a:r>
            <a:r>
              <a:rPr lang="es-ES" sz="1200" u="sng" dirty="0" smtClean="0">
                <a:solidFill>
                  <a:srgbClr val="F38585"/>
                </a:solidFill>
              </a:rPr>
              <a:t>animaciones</a:t>
            </a:r>
            <a:r>
              <a:rPr lang="es-ES" sz="1200" dirty="0"/>
              <a:t>  con el fin de comunicar un mensaje. </a:t>
            </a:r>
            <a:endParaRPr lang="es-MX" sz="1200" dirty="0">
              <a:latin typeface="Book Antiqua" panose="02040602050305030304" pitchFamily="18" charset="0"/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8404750" y="4737308"/>
            <a:ext cx="2535381" cy="1843270"/>
          </a:xfrm>
          <a:prstGeom prst="ellipse">
            <a:avLst/>
          </a:prstGeom>
          <a:solidFill>
            <a:srgbClr val="D8CA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CuadroTexto 2"/>
          <p:cNvSpPr txBox="1"/>
          <p:nvPr/>
        </p:nvSpPr>
        <p:spPr>
          <a:xfrm>
            <a:off x="908847" y="1182704"/>
            <a:ext cx="2325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Locanita" pitchFamily="2" charset="0"/>
              </a:rPr>
              <a:t>V</a:t>
            </a:r>
            <a:r>
              <a:rPr lang="es-ES" sz="3600" dirty="0" smtClean="0">
                <a:solidFill>
                  <a:srgbClr val="F6A0A0"/>
                </a:solidFill>
                <a:latin typeface="Locanita" pitchFamily="2" charset="0"/>
              </a:rPr>
              <a:t>I</a:t>
            </a:r>
            <a:r>
              <a:rPr lang="es-ES" sz="36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Locanita" pitchFamily="2" charset="0"/>
              </a:rPr>
              <a:t>S</a:t>
            </a:r>
            <a:r>
              <a:rPr lang="es-ES" sz="36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Locanita" pitchFamily="2" charset="0"/>
              </a:rPr>
              <a:t>U</a:t>
            </a:r>
            <a:r>
              <a:rPr lang="es-ES" sz="36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Locanita" pitchFamily="2" charset="0"/>
              </a:rPr>
              <a:t>A</a:t>
            </a:r>
            <a:r>
              <a:rPr lang="es-ES" sz="3600" dirty="0" smtClean="0">
                <a:solidFill>
                  <a:srgbClr val="D8CAE4"/>
                </a:solidFill>
                <a:latin typeface="Locanita" pitchFamily="2" charset="0"/>
              </a:rPr>
              <a:t>L</a:t>
            </a:r>
            <a:r>
              <a:rPr lang="es-ES" sz="3600" dirty="0" smtClean="0">
                <a:solidFill>
                  <a:srgbClr val="F6A0A0"/>
                </a:solidFill>
                <a:latin typeface="Locanita" pitchFamily="2" charset="0"/>
              </a:rPr>
              <a:t>I</a:t>
            </a:r>
            <a:r>
              <a:rPr lang="es-ES" sz="36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Locanita" pitchFamily="2" charset="0"/>
              </a:rPr>
              <a:t>Z</a:t>
            </a:r>
            <a:r>
              <a:rPr lang="es-ES" sz="36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Locanita" pitchFamily="2" charset="0"/>
              </a:rPr>
              <a:t>A</a:t>
            </a:r>
            <a:r>
              <a:rPr lang="es-ES" sz="3600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Locanita" pitchFamily="2" charset="0"/>
              </a:rPr>
              <a:t>C</a:t>
            </a:r>
            <a:r>
              <a:rPr lang="es-ES" sz="3600" dirty="0" smtClean="0">
                <a:solidFill>
                  <a:srgbClr val="D8CAE4"/>
                </a:solidFill>
                <a:latin typeface="Locanita" pitchFamily="2" charset="0"/>
              </a:rPr>
              <a:t>I</a:t>
            </a:r>
            <a:r>
              <a:rPr lang="es-ES" sz="3600" dirty="0" smtClean="0">
                <a:solidFill>
                  <a:srgbClr val="F6A0A0"/>
                </a:solidFill>
                <a:latin typeface="Locanita" pitchFamily="2" charset="0"/>
              </a:rPr>
              <a:t>Ó</a:t>
            </a:r>
            <a:r>
              <a:rPr lang="es-ES" sz="36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Locanita" pitchFamily="2" charset="0"/>
              </a:rPr>
              <a:t>N</a:t>
            </a:r>
            <a:endParaRPr lang="es-MX" sz="3600" dirty="0">
              <a:solidFill>
                <a:schemeClr val="accent4">
                  <a:lumMod val="20000"/>
                  <a:lumOff val="80000"/>
                </a:schemeClr>
              </a:solidFill>
              <a:latin typeface="Locanita" pitchFamily="2" charset="0"/>
            </a:endParaRPr>
          </a:p>
        </p:txBody>
      </p:sp>
      <p:sp>
        <p:nvSpPr>
          <p:cNvPr id="10" name="Elipse 9"/>
          <p:cNvSpPr/>
          <p:nvPr/>
        </p:nvSpPr>
        <p:spPr>
          <a:xfrm>
            <a:off x="7979997" y="1995449"/>
            <a:ext cx="3581376" cy="2433031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26" name="Picture 2" descr="Usa el poder de la visualización para lograr tus metas – Revista TN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4310" y="336614"/>
            <a:ext cx="1968279" cy="984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lipse 6"/>
          <p:cNvSpPr/>
          <p:nvPr/>
        </p:nvSpPr>
        <p:spPr>
          <a:xfrm>
            <a:off x="1121336" y="4824855"/>
            <a:ext cx="2535380" cy="1816525"/>
          </a:xfrm>
          <a:prstGeom prst="ellipse">
            <a:avLst/>
          </a:prstGeom>
          <a:solidFill>
            <a:srgbClr val="F6A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22" name="Conector recto de flecha 21"/>
          <p:cNvCxnSpPr/>
          <p:nvPr/>
        </p:nvCxnSpPr>
        <p:spPr>
          <a:xfrm>
            <a:off x="3563805" y="1986236"/>
            <a:ext cx="4188365" cy="953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4" name="Conector recto de flecha 23"/>
          <p:cNvCxnSpPr/>
          <p:nvPr/>
        </p:nvCxnSpPr>
        <p:spPr>
          <a:xfrm flipV="1">
            <a:off x="3656716" y="1079783"/>
            <a:ext cx="1926788" cy="1340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6" name="Conector recto de flecha 25"/>
          <p:cNvCxnSpPr/>
          <p:nvPr/>
        </p:nvCxnSpPr>
        <p:spPr>
          <a:xfrm>
            <a:off x="2071801" y="2943024"/>
            <a:ext cx="317225" cy="1742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9" name="Conector recto de flecha 28"/>
          <p:cNvCxnSpPr/>
          <p:nvPr/>
        </p:nvCxnSpPr>
        <p:spPr>
          <a:xfrm>
            <a:off x="3234755" y="2641575"/>
            <a:ext cx="1464658" cy="882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4" name="CuadroTexto 33"/>
          <p:cNvSpPr txBox="1"/>
          <p:nvPr/>
        </p:nvSpPr>
        <p:spPr>
          <a:xfrm>
            <a:off x="8676157" y="5089087"/>
            <a:ext cx="2097307" cy="123110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/>
            <a:r>
              <a:rPr lang="es-MX" sz="1400" dirty="0">
                <a:cs typeface="Times New Roman" panose="02020603050405020304" pitchFamily="18" charset="0"/>
              </a:rPr>
              <a:t>Consiste en imaginar que deseas vivir y proyectar al futuro para un mejor presente.</a:t>
            </a:r>
          </a:p>
          <a:p>
            <a:endParaRPr lang="es-MX" dirty="0"/>
          </a:p>
        </p:txBody>
      </p:sp>
      <p:sp>
        <p:nvSpPr>
          <p:cNvPr id="40" name="CuadroTexto 39"/>
          <p:cNvSpPr txBox="1"/>
          <p:nvPr/>
        </p:nvSpPr>
        <p:spPr>
          <a:xfrm>
            <a:off x="8227245" y="2626131"/>
            <a:ext cx="299513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 </a:t>
            </a:r>
            <a:r>
              <a:rPr lang="es-ES" sz="1200" dirty="0" smtClean="0"/>
              <a:t>Creativa: Es </a:t>
            </a:r>
            <a:r>
              <a:rPr lang="es-ES" sz="1200" dirty="0"/>
              <a:t>el </a:t>
            </a:r>
            <a:r>
              <a:rPr lang="es-ES" sz="1200" dirty="0">
                <a:hlinkClick r:id="rId3" tooltip="Proceso cognitivo"/>
              </a:rPr>
              <a:t>proceso cognitivo</a:t>
            </a:r>
            <a:r>
              <a:rPr lang="es-ES" sz="1200" dirty="0"/>
              <a:t> de generar, a propósito, </a:t>
            </a:r>
            <a:r>
              <a:rPr lang="es-ES" sz="1200" dirty="0">
                <a:hlinkClick r:id="rId4" tooltip="Imagen mental"/>
              </a:rPr>
              <a:t>imágenes mentales</a:t>
            </a:r>
            <a:r>
              <a:rPr lang="es-ES" sz="1200" dirty="0"/>
              <a:t> visuales, con los ojos abiertos o </a:t>
            </a:r>
            <a:r>
              <a:rPr lang="es-ES" sz="1200" dirty="0" smtClean="0"/>
              <a:t>cerrados, </a:t>
            </a:r>
            <a:r>
              <a:rPr lang="es-ES" sz="1200" dirty="0"/>
              <a:t>simulando o recreando la </a:t>
            </a:r>
            <a:r>
              <a:rPr lang="es-ES" sz="1200" dirty="0">
                <a:hlinkClick r:id="rId5" tooltip="Percepción"/>
              </a:rPr>
              <a:t>percepción</a:t>
            </a:r>
            <a:r>
              <a:rPr lang="es-ES" sz="1200" dirty="0"/>
              <a:t> </a:t>
            </a:r>
            <a:r>
              <a:rPr lang="es-ES" sz="1200" dirty="0" smtClean="0">
                <a:hlinkClick r:id="rId6" tooltip="Visión"/>
              </a:rPr>
              <a:t>visual</a:t>
            </a:r>
            <a:r>
              <a:rPr lang="es-ES" sz="1200" dirty="0" smtClean="0"/>
              <a:t>, con </a:t>
            </a:r>
            <a:r>
              <a:rPr lang="es-ES" sz="1200" dirty="0"/>
              <a:t>el fin de mantener, inspeccionar y transformar esas </a:t>
            </a:r>
            <a:r>
              <a:rPr lang="es-ES" sz="1200" dirty="0" smtClean="0"/>
              <a:t>imágenes</a:t>
            </a:r>
            <a:endParaRPr lang="es-MX" sz="1200" dirty="0"/>
          </a:p>
        </p:txBody>
      </p:sp>
      <p:pic>
        <p:nvPicPr>
          <p:cNvPr id="1034" name="Picture 10" descr="EJEMPLO DE VISUALIZACIÓN GUIADA. CONSEGUIR ÉXITO - A3Coachi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440" y="5098778"/>
            <a:ext cx="1711316" cy="1326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Alcanzar el éxito con visualización creativa - La Mente es Maravillosa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0586" y="5427253"/>
            <a:ext cx="1803069" cy="1281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7" name="Conector recto de flecha 46"/>
          <p:cNvCxnSpPr/>
          <p:nvPr/>
        </p:nvCxnSpPr>
        <p:spPr>
          <a:xfrm flipH="1">
            <a:off x="7404212" y="5427253"/>
            <a:ext cx="864835" cy="4718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52" name="Grupo 51"/>
          <p:cNvGrpSpPr/>
          <p:nvPr/>
        </p:nvGrpSpPr>
        <p:grpSpPr>
          <a:xfrm>
            <a:off x="5952263" y="468019"/>
            <a:ext cx="2144053" cy="1429369"/>
            <a:chOff x="1975009" y="4382976"/>
            <a:chExt cx="2144053" cy="1429369"/>
          </a:xfrm>
        </p:grpSpPr>
        <p:sp>
          <p:nvSpPr>
            <p:cNvPr id="53" name="Rectángulo 52"/>
            <p:cNvSpPr/>
            <p:nvPr/>
          </p:nvSpPr>
          <p:spPr>
            <a:xfrm>
              <a:off x="1975009" y="4382976"/>
              <a:ext cx="2144053" cy="142936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4" name="Rectángulo 53"/>
            <p:cNvSpPr/>
            <p:nvPr/>
          </p:nvSpPr>
          <p:spPr>
            <a:xfrm>
              <a:off x="1975009" y="4382976"/>
              <a:ext cx="2144053" cy="14293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400" kern="1200" dirty="0">
                  <a:latin typeface="Calibri" panose="020F0502020204030204" pitchFamily="34" charset="0"/>
                  <a:cs typeface="Calibri" panose="020F0502020204030204" pitchFamily="34" charset="0"/>
                </a:rPr>
                <a:t>La personal es una actuación correcta ser capaz de trabajar mentalmente, es como representación de una meta.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1798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420</TotalTime>
  <Words>54</Words>
  <Application>Microsoft Office PowerPoint</Application>
  <PresentationFormat>Panorámica</PresentationFormat>
  <Paragraphs>19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10" baseType="lpstr">
      <vt:lpstr>Arial</vt:lpstr>
      <vt:lpstr>Book Antiqua</vt:lpstr>
      <vt:lpstr>Calibri</vt:lpstr>
      <vt:lpstr>Locanita</vt:lpstr>
      <vt:lpstr>Times New Roman</vt:lpstr>
      <vt:lpstr>Trebuchet MS</vt:lpstr>
      <vt:lpstr>Wingdings 3</vt:lpstr>
      <vt:lpstr>Faceta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CARDENAS TOVAR</dc:creator>
  <cp:lastModifiedBy>EDUARDO CARDENAS TOVAR</cp:lastModifiedBy>
  <cp:revision>17</cp:revision>
  <dcterms:created xsi:type="dcterms:W3CDTF">2021-04-26T03:44:01Z</dcterms:created>
  <dcterms:modified xsi:type="dcterms:W3CDTF">2021-04-27T04:27:08Z</dcterms:modified>
</cp:coreProperties>
</file>