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4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A793-D20E-4F25-A696-C81C6CF4E0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F00EC3-B41E-42B1-9F76-BEE354041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CFA18B-9353-4DC2-9EF9-ED741297FA4A}"/>
              </a:ext>
            </a:extLst>
          </p:cNvPr>
          <p:cNvSpPr>
            <a:spLocks noGrp="1"/>
          </p:cNvSpPr>
          <p:nvPr>
            <p:ph type="dt" sz="half" idx="10"/>
          </p:nvPr>
        </p:nvSpPr>
        <p:spPr/>
        <p:txBody>
          <a:bodyPr/>
          <a:lstStyle/>
          <a:p>
            <a:fld id="{4913759A-E3E4-46BA-BE62-86BD7922F48C}" type="datetimeFigureOut">
              <a:rPr lang="en-US" smtClean="0"/>
              <a:t>4/26/2021</a:t>
            </a:fld>
            <a:endParaRPr lang="en-US"/>
          </a:p>
        </p:txBody>
      </p:sp>
      <p:sp>
        <p:nvSpPr>
          <p:cNvPr id="5" name="Footer Placeholder 4">
            <a:extLst>
              <a:ext uri="{FF2B5EF4-FFF2-40B4-BE49-F238E27FC236}">
                <a16:creationId xmlns:a16="http://schemas.microsoft.com/office/drawing/2014/main" id="{CAF064E2-FA6B-42C1-A51F-C96CFCDE6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99E29-738C-4D26-A3C4-400078CA6E31}"/>
              </a:ext>
            </a:extLst>
          </p:cNvPr>
          <p:cNvSpPr>
            <a:spLocks noGrp="1"/>
          </p:cNvSpPr>
          <p:nvPr>
            <p:ph type="sldNum" sz="quarter" idx="12"/>
          </p:nvPr>
        </p:nvSpPr>
        <p:spPr/>
        <p:txBody>
          <a:bodyPr/>
          <a:lstStyle/>
          <a:p>
            <a:fld id="{4E9A72AB-E6F4-4772-BED8-769EE2DB13E7}" type="slidenum">
              <a:rPr lang="en-US" smtClean="0"/>
              <a:t>‹#›</a:t>
            </a:fld>
            <a:endParaRPr lang="en-US"/>
          </a:p>
        </p:txBody>
      </p:sp>
    </p:spTree>
    <p:extLst>
      <p:ext uri="{BB962C8B-B14F-4D97-AF65-F5344CB8AC3E}">
        <p14:creationId xmlns:p14="http://schemas.microsoft.com/office/powerpoint/2010/main" val="318040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4B89-A73D-47A7-A69A-C0FFD57C8C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1310D-3D6D-4633-9087-8581D2384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91987-0B9A-4F30-BF17-95EE326752C6}"/>
              </a:ext>
            </a:extLst>
          </p:cNvPr>
          <p:cNvSpPr>
            <a:spLocks noGrp="1"/>
          </p:cNvSpPr>
          <p:nvPr>
            <p:ph type="dt" sz="half" idx="10"/>
          </p:nvPr>
        </p:nvSpPr>
        <p:spPr/>
        <p:txBody>
          <a:bodyPr/>
          <a:lstStyle/>
          <a:p>
            <a:fld id="{4913759A-E3E4-46BA-BE62-86BD7922F48C}" type="datetimeFigureOut">
              <a:rPr lang="en-US" smtClean="0"/>
              <a:t>4/26/2021</a:t>
            </a:fld>
            <a:endParaRPr lang="en-US"/>
          </a:p>
        </p:txBody>
      </p:sp>
      <p:sp>
        <p:nvSpPr>
          <p:cNvPr id="5" name="Footer Placeholder 4">
            <a:extLst>
              <a:ext uri="{FF2B5EF4-FFF2-40B4-BE49-F238E27FC236}">
                <a16:creationId xmlns:a16="http://schemas.microsoft.com/office/drawing/2014/main" id="{31AD5CA0-865A-49EE-A36E-82E2BE0FD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BF63B-F963-4EC7-A985-F10999F7FA20}"/>
              </a:ext>
            </a:extLst>
          </p:cNvPr>
          <p:cNvSpPr>
            <a:spLocks noGrp="1"/>
          </p:cNvSpPr>
          <p:nvPr>
            <p:ph type="sldNum" sz="quarter" idx="12"/>
          </p:nvPr>
        </p:nvSpPr>
        <p:spPr/>
        <p:txBody>
          <a:bodyPr/>
          <a:lstStyle/>
          <a:p>
            <a:fld id="{4E9A72AB-E6F4-4772-BED8-769EE2DB13E7}" type="slidenum">
              <a:rPr lang="en-US" smtClean="0"/>
              <a:t>‹#›</a:t>
            </a:fld>
            <a:endParaRPr lang="en-US"/>
          </a:p>
        </p:txBody>
      </p:sp>
    </p:spTree>
    <p:extLst>
      <p:ext uri="{BB962C8B-B14F-4D97-AF65-F5344CB8AC3E}">
        <p14:creationId xmlns:p14="http://schemas.microsoft.com/office/powerpoint/2010/main" val="274330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D1A84-DBC3-438B-B573-5FFA0D1CA9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F8F8D3-08A4-406A-9E87-9FFC3A7461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2310D-AAE2-4FA1-9376-49482F05519E}"/>
              </a:ext>
            </a:extLst>
          </p:cNvPr>
          <p:cNvSpPr>
            <a:spLocks noGrp="1"/>
          </p:cNvSpPr>
          <p:nvPr>
            <p:ph type="dt" sz="half" idx="10"/>
          </p:nvPr>
        </p:nvSpPr>
        <p:spPr/>
        <p:txBody>
          <a:bodyPr/>
          <a:lstStyle/>
          <a:p>
            <a:fld id="{4913759A-E3E4-46BA-BE62-86BD7922F48C}" type="datetimeFigureOut">
              <a:rPr lang="en-US" smtClean="0"/>
              <a:t>4/26/2021</a:t>
            </a:fld>
            <a:endParaRPr lang="en-US"/>
          </a:p>
        </p:txBody>
      </p:sp>
      <p:sp>
        <p:nvSpPr>
          <p:cNvPr id="5" name="Footer Placeholder 4">
            <a:extLst>
              <a:ext uri="{FF2B5EF4-FFF2-40B4-BE49-F238E27FC236}">
                <a16:creationId xmlns:a16="http://schemas.microsoft.com/office/drawing/2014/main" id="{3C9247F7-F33E-4C98-910F-620E9808A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14C83-C5BB-4464-A32E-33E9B02981B8}"/>
              </a:ext>
            </a:extLst>
          </p:cNvPr>
          <p:cNvSpPr>
            <a:spLocks noGrp="1"/>
          </p:cNvSpPr>
          <p:nvPr>
            <p:ph type="sldNum" sz="quarter" idx="12"/>
          </p:nvPr>
        </p:nvSpPr>
        <p:spPr/>
        <p:txBody>
          <a:bodyPr/>
          <a:lstStyle/>
          <a:p>
            <a:fld id="{4E9A72AB-E6F4-4772-BED8-769EE2DB13E7}" type="slidenum">
              <a:rPr lang="en-US" smtClean="0"/>
              <a:t>‹#›</a:t>
            </a:fld>
            <a:endParaRPr lang="en-US"/>
          </a:p>
        </p:txBody>
      </p:sp>
    </p:spTree>
    <p:extLst>
      <p:ext uri="{BB962C8B-B14F-4D97-AF65-F5344CB8AC3E}">
        <p14:creationId xmlns:p14="http://schemas.microsoft.com/office/powerpoint/2010/main" val="208966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E849-230E-4D4C-B840-A36A6E2F7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A8EF4-3DAA-40C6-A79F-E52A28BA75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D365D-D41E-4E09-9C5A-9553D89302C6}"/>
              </a:ext>
            </a:extLst>
          </p:cNvPr>
          <p:cNvSpPr>
            <a:spLocks noGrp="1"/>
          </p:cNvSpPr>
          <p:nvPr>
            <p:ph type="dt" sz="half" idx="10"/>
          </p:nvPr>
        </p:nvSpPr>
        <p:spPr/>
        <p:txBody>
          <a:bodyPr/>
          <a:lstStyle/>
          <a:p>
            <a:fld id="{4913759A-E3E4-46BA-BE62-86BD7922F48C}" type="datetimeFigureOut">
              <a:rPr lang="en-US" smtClean="0"/>
              <a:t>4/26/2021</a:t>
            </a:fld>
            <a:endParaRPr lang="en-US"/>
          </a:p>
        </p:txBody>
      </p:sp>
      <p:sp>
        <p:nvSpPr>
          <p:cNvPr id="5" name="Footer Placeholder 4">
            <a:extLst>
              <a:ext uri="{FF2B5EF4-FFF2-40B4-BE49-F238E27FC236}">
                <a16:creationId xmlns:a16="http://schemas.microsoft.com/office/drawing/2014/main" id="{A1802A3D-685E-405A-9F07-57E95954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53AF8-B69C-42BC-A236-537B94A72E6C}"/>
              </a:ext>
            </a:extLst>
          </p:cNvPr>
          <p:cNvSpPr>
            <a:spLocks noGrp="1"/>
          </p:cNvSpPr>
          <p:nvPr>
            <p:ph type="sldNum" sz="quarter" idx="12"/>
          </p:nvPr>
        </p:nvSpPr>
        <p:spPr/>
        <p:txBody>
          <a:bodyPr/>
          <a:lstStyle/>
          <a:p>
            <a:fld id="{4E9A72AB-E6F4-4772-BED8-769EE2DB13E7}" type="slidenum">
              <a:rPr lang="en-US" smtClean="0"/>
              <a:t>‹#›</a:t>
            </a:fld>
            <a:endParaRPr lang="en-US"/>
          </a:p>
        </p:txBody>
      </p:sp>
    </p:spTree>
    <p:extLst>
      <p:ext uri="{BB962C8B-B14F-4D97-AF65-F5344CB8AC3E}">
        <p14:creationId xmlns:p14="http://schemas.microsoft.com/office/powerpoint/2010/main" val="170112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308C-8F29-4488-B3A9-4B1F3A83CA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1B1BF9-3000-4664-BF06-266098CB21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622176-1F0D-4D0A-AD53-5B57BAC02F06}"/>
              </a:ext>
            </a:extLst>
          </p:cNvPr>
          <p:cNvSpPr>
            <a:spLocks noGrp="1"/>
          </p:cNvSpPr>
          <p:nvPr>
            <p:ph type="dt" sz="half" idx="10"/>
          </p:nvPr>
        </p:nvSpPr>
        <p:spPr/>
        <p:txBody>
          <a:bodyPr/>
          <a:lstStyle/>
          <a:p>
            <a:fld id="{4913759A-E3E4-46BA-BE62-86BD7922F48C}" type="datetimeFigureOut">
              <a:rPr lang="en-US" smtClean="0"/>
              <a:t>4/26/2021</a:t>
            </a:fld>
            <a:endParaRPr lang="en-US"/>
          </a:p>
        </p:txBody>
      </p:sp>
      <p:sp>
        <p:nvSpPr>
          <p:cNvPr id="5" name="Footer Placeholder 4">
            <a:extLst>
              <a:ext uri="{FF2B5EF4-FFF2-40B4-BE49-F238E27FC236}">
                <a16:creationId xmlns:a16="http://schemas.microsoft.com/office/drawing/2014/main" id="{BEEFA711-F199-4C7D-8325-20723C6AF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3C3EC-FFD6-4EC1-9FC8-44FDAAAFB1D5}"/>
              </a:ext>
            </a:extLst>
          </p:cNvPr>
          <p:cNvSpPr>
            <a:spLocks noGrp="1"/>
          </p:cNvSpPr>
          <p:nvPr>
            <p:ph type="sldNum" sz="quarter" idx="12"/>
          </p:nvPr>
        </p:nvSpPr>
        <p:spPr/>
        <p:txBody>
          <a:bodyPr/>
          <a:lstStyle/>
          <a:p>
            <a:fld id="{4E9A72AB-E6F4-4772-BED8-769EE2DB13E7}" type="slidenum">
              <a:rPr lang="en-US" smtClean="0"/>
              <a:t>‹#›</a:t>
            </a:fld>
            <a:endParaRPr lang="en-US"/>
          </a:p>
        </p:txBody>
      </p:sp>
    </p:spTree>
    <p:extLst>
      <p:ext uri="{BB962C8B-B14F-4D97-AF65-F5344CB8AC3E}">
        <p14:creationId xmlns:p14="http://schemas.microsoft.com/office/powerpoint/2010/main" val="171944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000C-8FA7-41D5-9323-9B2917AE0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DFF5C7-7F93-4CDE-B892-8ECC4D3675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8C8767-BD26-4012-889F-3DFD787CE2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58C5E4-A094-4F9C-9124-D9285A3064BF}"/>
              </a:ext>
            </a:extLst>
          </p:cNvPr>
          <p:cNvSpPr>
            <a:spLocks noGrp="1"/>
          </p:cNvSpPr>
          <p:nvPr>
            <p:ph type="dt" sz="half" idx="10"/>
          </p:nvPr>
        </p:nvSpPr>
        <p:spPr/>
        <p:txBody>
          <a:bodyPr/>
          <a:lstStyle/>
          <a:p>
            <a:fld id="{4913759A-E3E4-46BA-BE62-86BD7922F48C}" type="datetimeFigureOut">
              <a:rPr lang="en-US" smtClean="0"/>
              <a:t>4/26/2021</a:t>
            </a:fld>
            <a:endParaRPr lang="en-US"/>
          </a:p>
        </p:txBody>
      </p:sp>
      <p:sp>
        <p:nvSpPr>
          <p:cNvPr id="6" name="Footer Placeholder 5">
            <a:extLst>
              <a:ext uri="{FF2B5EF4-FFF2-40B4-BE49-F238E27FC236}">
                <a16:creationId xmlns:a16="http://schemas.microsoft.com/office/drawing/2014/main" id="{742D2A08-A523-4C6A-A47D-94ADD2F7A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C15A0D-3F56-43DA-B423-566896CB1904}"/>
              </a:ext>
            </a:extLst>
          </p:cNvPr>
          <p:cNvSpPr>
            <a:spLocks noGrp="1"/>
          </p:cNvSpPr>
          <p:nvPr>
            <p:ph type="sldNum" sz="quarter" idx="12"/>
          </p:nvPr>
        </p:nvSpPr>
        <p:spPr/>
        <p:txBody>
          <a:bodyPr/>
          <a:lstStyle/>
          <a:p>
            <a:fld id="{4E9A72AB-E6F4-4772-BED8-769EE2DB13E7}" type="slidenum">
              <a:rPr lang="en-US" smtClean="0"/>
              <a:t>‹#›</a:t>
            </a:fld>
            <a:endParaRPr lang="en-US"/>
          </a:p>
        </p:txBody>
      </p:sp>
    </p:spTree>
    <p:extLst>
      <p:ext uri="{BB962C8B-B14F-4D97-AF65-F5344CB8AC3E}">
        <p14:creationId xmlns:p14="http://schemas.microsoft.com/office/powerpoint/2010/main" val="345245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F032-A9C6-4B15-8FF5-09C7A7857C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45C0B-FC49-4B04-A438-E85BBB7BD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C3E4EB-9986-4EA5-A943-80C6B354D6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C208A5-969A-4B54-A303-DAD9721DF0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8B0FA5-EF53-42A5-8564-44C410F9C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E78564-3F8E-4831-8496-1EE8F8B8F80A}"/>
              </a:ext>
            </a:extLst>
          </p:cNvPr>
          <p:cNvSpPr>
            <a:spLocks noGrp="1"/>
          </p:cNvSpPr>
          <p:nvPr>
            <p:ph type="dt" sz="half" idx="10"/>
          </p:nvPr>
        </p:nvSpPr>
        <p:spPr/>
        <p:txBody>
          <a:bodyPr/>
          <a:lstStyle/>
          <a:p>
            <a:fld id="{4913759A-E3E4-46BA-BE62-86BD7922F48C}" type="datetimeFigureOut">
              <a:rPr lang="en-US" smtClean="0"/>
              <a:t>4/26/2021</a:t>
            </a:fld>
            <a:endParaRPr lang="en-US"/>
          </a:p>
        </p:txBody>
      </p:sp>
      <p:sp>
        <p:nvSpPr>
          <p:cNvPr id="8" name="Footer Placeholder 7">
            <a:extLst>
              <a:ext uri="{FF2B5EF4-FFF2-40B4-BE49-F238E27FC236}">
                <a16:creationId xmlns:a16="http://schemas.microsoft.com/office/drawing/2014/main" id="{E2AEEB7A-140F-495E-AFAA-F7BABA374B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E88906-AD97-49BF-B6F5-2F8718D98364}"/>
              </a:ext>
            </a:extLst>
          </p:cNvPr>
          <p:cNvSpPr>
            <a:spLocks noGrp="1"/>
          </p:cNvSpPr>
          <p:nvPr>
            <p:ph type="sldNum" sz="quarter" idx="12"/>
          </p:nvPr>
        </p:nvSpPr>
        <p:spPr/>
        <p:txBody>
          <a:bodyPr/>
          <a:lstStyle/>
          <a:p>
            <a:fld id="{4E9A72AB-E6F4-4772-BED8-769EE2DB13E7}" type="slidenum">
              <a:rPr lang="en-US" smtClean="0"/>
              <a:t>‹#›</a:t>
            </a:fld>
            <a:endParaRPr lang="en-US"/>
          </a:p>
        </p:txBody>
      </p:sp>
    </p:spTree>
    <p:extLst>
      <p:ext uri="{BB962C8B-B14F-4D97-AF65-F5344CB8AC3E}">
        <p14:creationId xmlns:p14="http://schemas.microsoft.com/office/powerpoint/2010/main" val="100752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8816-C061-4A35-BB9C-342F0D9350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33162-A129-4573-AC1F-AD4462932026}"/>
              </a:ext>
            </a:extLst>
          </p:cNvPr>
          <p:cNvSpPr>
            <a:spLocks noGrp="1"/>
          </p:cNvSpPr>
          <p:nvPr>
            <p:ph type="dt" sz="half" idx="10"/>
          </p:nvPr>
        </p:nvSpPr>
        <p:spPr/>
        <p:txBody>
          <a:bodyPr/>
          <a:lstStyle/>
          <a:p>
            <a:fld id="{4913759A-E3E4-46BA-BE62-86BD7922F48C}" type="datetimeFigureOut">
              <a:rPr lang="en-US" smtClean="0"/>
              <a:t>4/26/2021</a:t>
            </a:fld>
            <a:endParaRPr lang="en-US"/>
          </a:p>
        </p:txBody>
      </p:sp>
      <p:sp>
        <p:nvSpPr>
          <p:cNvPr id="4" name="Footer Placeholder 3">
            <a:extLst>
              <a:ext uri="{FF2B5EF4-FFF2-40B4-BE49-F238E27FC236}">
                <a16:creationId xmlns:a16="http://schemas.microsoft.com/office/drawing/2014/main" id="{BFA482F9-A254-48DD-A083-DEB53DEC83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B64EC5-D6D4-42B9-A2D8-20BA2C1A9224}"/>
              </a:ext>
            </a:extLst>
          </p:cNvPr>
          <p:cNvSpPr>
            <a:spLocks noGrp="1"/>
          </p:cNvSpPr>
          <p:nvPr>
            <p:ph type="sldNum" sz="quarter" idx="12"/>
          </p:nvPr>
        </p:nvSpPr>
        <p:spPr/>
        <p:txBody>
          <a:bodyPr/>
          <a:lstStyle/>
          <a:p>
            <a:fld id="{4E9A72AB-E6F4-4772-BED8-769EE2DB13E7}" type="slidenum">
              <a:rPr lang="en-US" smtClean="0"/>
              <a:t>‹#›</a:t>
            </a:fld>
            <a:endParaRPr lang="en-US"/>
          </a:p>
        </p:txBody>
      </p:sp>
    </p:spTree>
    <p:extLst>
      <p:ext uri="{BB962C8B-B14F-4D97-AF65-F5344CB8AC3E}">
        <p14:creationId xmlns:p14="http://schemas.microsoft.com/office/powerpoint/2010/main" val="202874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0155AA-0ACB-40A4-A49D-411D6F1BBC16}"/>
              </a:ext>
            </a:extLst>
          </p:cNvPr>
          <p:cNvSpPr>
            <a:spLocks noGrp="1"/>
          </p:cNvSpPr>
          <p:nvPr>
            <p:ph type="dt" sz="half" idx="10"/>
          </p:nvPr>
        </p:nvSpPr>
        <p:spPr/>
        <p:txBody>
          <a:bodyPr/>
          <a:lstStyle/>
          <a:p>
            <a:fld id="{4913759A-E3E4-46BA-BE62-86BD7922F48C}" type="datetimeFigureOut">
              <a:rPr lang="en-US" smtClean="0"/>
              <a:t>4/26/2021</a:t>
            </a:fld>
            <a:endParaRPr lang="en-US"/>
          </a:p>
        </p:txBody>
      </p:sp>
      <p:sp>
        <p:nvSpPr>
          <p:cNvPr id="3" name="Footer Placeholder 2">
            <a:extLst>
              <a:ext uri="{FF2B5EF4-FFF2-40B4-BE49-F238E27FC236}">
                <a16:creationId xmlns:a16="http://schemas.microsoft.com/office/drawing/2014/main" id="{FECC3C1B-2B60-45A5-A26D-D8102D3027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7D563-DE18-4A72-BCCF-E359A940E74B}"/>
              </a:ext>
            </a:extLst>
          </p:cNvPr>
          <p:cNvSpPr>
            <a:spLocks noGrp="1"/>
          </p:cNvSpPr>
          <p:nvPr>
            <p:ph type="sldNum" sz="quarter" idx="12"/>
          </p:nvPr>
        </p:nvSpPr>
        <p:spPr/>
        <p:txBody>
          <a:bodyPr/>
          <a:lstStyle/>
          <a:p>
            <a:fld id="{4E9A72AB-E6F4-4772-BED8-769EE2DB13E7}" type="slidenum">
              <a:rPr lang="en-US" smtClean="0"/>
              <a:t>‹#›</a:t>
            </a:fld>
            <a:endParaRPr lang="en-US"/>
          </a:p>
        </p:txBody>
      </p:sp>
    </p:spTree>
    <p:extLst>
      <p:ext uri="{BB962C8B-B14F-4D97-AF65-F5344CB8AC3E}">
        <p14:creationId xmlns:p14="http://schemas.microsoft.com/office/powerpoint/2010/main" val="153267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AE63-0AA8-465A-9261-882FAB8BE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AF5C4-BBE9-4DE7-A447-92F915BCC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CA1B22-569E-4C21-8D8C-98825C033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B4669-69A7-420C-AE10-376DA24B6C3F}"/>
              </a:ext>
            </a:extLst>
          </p:cNvPr>
          <p:cNvSpPr>
            <a:spLocks noGrp="1"/>
          </p:cNvSpPr>
          <p:nvPr>
            <p:ph type="dt" sz="half" idx="10"/>
          </p:nvPr>
        </p:nvSpPr>
        <p:spPr/>
        <p:txBody>
          <a:bodyPr/>
          <a:lstStyle/>
          <a:p>
            <a:fld id="{4913759A-E3E4-46BA-BE62-86BD7922F48C}" type="datetimeFigureOut">
              <a:rPr lang="en-US" smtClean="0"/>
              <a:t>4/26/2021</a:t>
            </a:fld>
            <a:endParaRPr lang="en-US"/>
          </a:p>
        </p:txBody>
      </p:sp>
      <p:sp>
        <p:nvSpPr>
          <p:cNvPr id="6" name="Footer Placeholder 5">
            <a:extLst>
              <a:ext uri="{FF2B5EF4-FFF2-40B4-BE49-F238E27FC236}">
                <a16:creationId xmlns:a16="http://schemas.microsoft.com/office/drawing/2014/main" id="{B664308A-1B09-460B-B023-D34C64E6E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DBDB1-8DCA-40A9-AB38-931D9072AA2D}"/>
              </a:ext>
            </a:extLst>
          </p:cNvPr>
          <p:cNvSpPr>
            <a:spLocks noGrp="1"/>
          </p:cNvSpPr>
          <p:nvPr>
            <p:ph type="sldNum" sz="quarter" idx="12"/>
          </p:nvPr>
        </p:nvSpPr>
        <p:spPr/>
        <p:txBody>
          <a:bodyPr/>
          <a:lstStyle/>
          <a:p>
            <a:fld id="{4E9A72AB-E6F4-4772-BED8-769EE2DB13E7}" type="slidenum">
              <a:rPr lang="en-US" smtClean="0"/>
              <a:t>‹#›</a:t>
            </a:fld>
            <a:endParaRPr lang="en-US"/>
          </a:p>
        </p:txBody>
      </p:sp>
    </p:spTree>
    <p:extLst>
      <p:ext uri="{BB962C8B-B14F-4D97-AF65-F5344CB8AC3E}">
        <p14:creationId xmlns:p14="http://schemas.microsoft.com/office/powerpoint/2010/main" val="144544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B7F4-4E63-4592-ABE9-0DEB11FD1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2E6C56-CC42-4D38-8C1A-C0CF94E61D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8F73D-30A8-4F39-9BEF-02CB9F1F5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41E69-E152-449D-8040-71FB6317B76B}"/>
              </a:ext>
            </a:extLst>
          </p:cNvPr>
          <p:cNvSpPr>
            <a:spLocks noGrp="1"/>
          </p:cNvSpPr>
          <p:nvPr>
            <p:ph type="dt" sz="half" idx="10"/>
          </p:nvPr>
        </p:nvSpPr>
        <p:spPr/>
        <p:txBody>
          <a:bodyPr/>
          <a:lstStyle/>
          <a:p>
            <a:fld id="{4913759A-E3E4-46BA-BE62-86BD7922F48C}" type="datetimeFigureOut">
              <a:rPr lang="en-US" smtClean="0"/>
              <a:t>4/26/2021</a:t>
            </a:fld>
            <a:endParaRPr lang="en-US"/>
          </a:p>
        </p:txBody>
      </p:sp>
      <p:sp>
        <p:nvSpPr>
          <p:cNvPr id="6" name="Footer Placeholder 5">
            <a:extLst>
              <a:ext uri="{FF2B5EF4-FFF2-40B4-BE49-F238E27FC236}">
                <a16:creationId xmlns:a16="http://schemas.microsoft.com/office/drawing/2014/main" id="{063BAE98-DD6D-4052-86F4-96B438853E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02DEC-AEC9-44E9-952B-47EA4879D74E}"/>
              </a:ext>
            </a:extLst>
          </p:cNvPr>
          <p:cNvSpPr>
            <a:spLocks noGrp="1"/>
          </p:cNvSpPr>
          <p:nvPr>
            <p:ph type="sldNum" sz="quarter" idx="12"/>
          </p:nvPr>
        </p:nvSpPr>
        <p:spPr/>
        <p:txBody>
          <a:bodyPr/>
          <a:lstStyle/>
          <a:p>
            <a:fld id="{4E9A72AB-E6F4-4772-BED8-769EE2DB13E7}" type="slidenum">
              <a:rPr lang="en-US" smtClean="0"/>
              <a:t>‹#›</a:t>
            </a:fld>
            <a:endParaRPr lang="en-US"/>
          </a:p>
        </p:txBody>
      </p:sp>
    </p:spTree>
    <p:extLst>
      <p:ext uri="{BB962C8B-B14F-4D97-AF65-F5344CB8AC3E}">
        <p14:creationId xmlns:p14="http://schemas.microsoft.com/office/powerpoint/2010/main" val="106325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4AA9A8-5328-4840-A2D3-B6B9389EB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C3C2A-2021-4CA8-80A3-9D5783C0B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6D952-CFC3-4105-AB18-D9FA7D786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3759A-E3E4-46BA-BE62-86BD7922F48C}" type="datetimeFigureOut">
              <a:rPr lang="en-US" smtClean="0"/>
              <a:t>4/26/2021</a:t>
            </a:fld>
            <a:endParaRPr lang="en-US"/>
          </a:p>
        </p:txBody>
      </p:sp>
      <p:sp>
        <p:nvSpPr>
          <p:cNvPr id="5" name="Footer Placeholder 4">
            <a:extLst>
              <a:ext uri="{FF2B5EF4-FFF2-40B4-BE49-F238E27FC236}">
                <a16:creationId xmlns:a16="http://schemas.microsoft.com/office/drawing/2014/main" id="{2E3D012E-8F98-473B-A761-B5178BCA8B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217AC-B4E7-4DB0-9762-48CC4EE9F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A72AB-E6F4-4772-BED8-769EE2DB13E7}" type="slidenum">
              <a:rPr lang="en-US" smtClean="0"/>
              <a:t>‹#›</a:t>
            </a:fld>
            <a:endParaRPr lang="en-US"/>
          </a:p>
        </p:txBody>
      </p:sp>
    </p:spTree>
    <p:extLst>
      <p:ext uri="{BB962C8B-B14F-4D97-AF65-F5344CB8AC3E}">
        <p14:creationId xmlns:p14="http://schemas.microsoft.com/office/powerpoint/2010/main" val="61579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B5041654-9209-40B1-B8B6-72E439BD7342}"/>
              </a:ext>
            </a:extLst>
          </p:cNvPr>
          <p:cNvSpPr>
            <a:spLocks noGrp="1"/>
          </p:cNvSpPr>
          <p:nvPr>
            <p:ph type="ctrTitle"/>
          </p:nvPr>
        </p:nvSpPr>
        <p:spPr>
          <a:xfrm>
            <a:off x="185530" y="2598400"/>
            <a:ext cx="11820939" cy="2150719"/>
          </a:xfrm>
          <a:noFill/>
        </p:spPr>
        <p:txBody>
          <a:bodyPr anchor="ctr">
            <a:normAutofit fontScale="90000"/>
          </a:bodyPr>
          <a:lstStyle/>
          <a:p>
            <a:r>
              <a:rPr lang="es-ES" sz="2200" b="1" dirty="0">
                <a:solidFill>
                  <a:srgbClr val="080808"/>
                </a:solidFill>
              </a:rPr>
              <a:t>Escuela Normal de Educación Preescolar del Estado de Coahuila de Zaragoza</a:t>
            </a:r>
            <a:br>
              <a:rPr lang="es-ES" sz="2200" dirty="0">
                <a:solidFill>
                  <a:srgbClr val="080808"/>
                </a:solidFill>
              </a:rPr>
            </a:br>
            <a:r>
              <a:rPr lang="es-ES" sz="2200" dirty="0">
                <a:solidFill>
                  <a:srgbClr val="080808"/>
                </a:solidFill>
              </a:rPr>
              <a:t>Licenciatura en educación preescolar</a:t>
            </a:r>
            <a:br>
              <a:rPr lang="es-ES" sz="2200" dirty="0">
                <a:solidFill>
                  <a:srgbClr val="080808"/>
                </a:solidFill>
              </a:rPr>
            </a:br>
            <a:r>
              <a:rPr lang="es-ES" sz="2200" b="1" dirty="0">
                <a:solidFill>
                  <a:srgbClr val="080808"/>
                </a:solidFill>
              </a:rPr>
              <a:t>Ciclo escolar 2020-2021 </a:t>
            </a:r>
            <a:br>
              <a:rPr lang="es-ES" sz="2200" b="1" dirty="0">
                <a:solidFill>
                  <a:srgbClr val="080808"/>
                </a:solidFill>
              </a:rPr>
            </a:br>
            <a:r>
              <a:rPr lang="es-ES" sz="2200" b="1" dirty="0">
                <a:solidFill>
                  <a:srgbClr val="080808"/>
                </a:solidFill>
              </a:rPr>
              <a:t>Cuarto Semestre</a:t>
            </a:r>
            <a:br>
              <a:rPr lang="es-ES" sz="2200" b="1" dirty="0">
                <a:solidFill>
                  <a:srgbClr val="080808"/>
                </a:solidFill>
              </a:rPr>
            </a:br>
            <a:r>
              <a:rPr lang="es-ES" sz="2200" b="1" dirty="0">
                <a:solidFill>
                  <a:srgbClr val="080808"/>
                </a:solidFill>
              </a:rPr>
              <a:t>Curso: Modelos pedagógicos</a:t>
            </a:r>
            <a:br>
              <a:rPr lang="es-ES" sz="2200" b="1" dirty="0">
                <a:solidFill>
                  <a:srgbClr val="080808"/>
                </a:solidFill>
              </a:rPr>
            </a:br>
            <a:r>
              <a:rPr lang="es-ES" sz="2200" b="1" dirty="0">
                <a:solidFill>
                  <a:srgbClr val="080808"/>
                </a:solidFill>
              </a:rPr>
              <a:t>2do. Sección: ¨B¨</a:t>
            </a:r>
            <a:br>
              <a:rPr lang="es-ES" sz="2200" dirty="0">
                <a:solidFill>
                  <a:srgbClr val="080808"/>
                </a:solidFill>
              </a:rPr>
            </a:br>
            <a:r>
              <a:rPr lang="es-ES" sz="2200" b="1" dirty="0">
                <a:solidFill>
                  <a:srgbClr val="080808"/>
                </a:solidFill>
              </a:rPr>
              <a:t>Docente:</a:t>
            </a:r>
            <a:r>
              <a:rPr lang="es-ES" sz="2200" dirty="0">
                <a:solidFill>
                  <a:srgbClr val="080808"/>
                </a:solidFill>
              </a:rPr>
              <a:t> Narciso Rodríguez Espinoza</a:t>
            </a:r>
            <a:br>
              <a:rPr lang="es-ES" sz="2200" dirty="0">
                <a:solidFill>
                  <a:srgbClr val="080808"/>
                </a:solidFill>
              </a:rPr>
            </a:br>
            <a:r>
              <a:rPr lang="es-ES" sz="2200" b="1" dirty="0">
                <a:solidFill>
                  <a:srgbClr val="080808"/>
                </a:solidFill>
              </a:rPr>
              <a:t>Alumnas:</a:t>
            </a:r>
            <a:r>
              <a:rPr lang="es-ES" sz="2200" dirty="0">
                <a:solidFill>
                  <a:srgbClr val="080808"/>
                </a:solidFill>
              </a:rPr>
              <a:t> Sahima Guadalupe Beltrán Balandrán #3</a:t>
            </a:r>
            <a:br>
              <a:rPr lang="es-ES" sz="2200" dirty="0">
                <a:solidFill>
                  <a:srgbClr val="080808"/>
                </a:solidFill>
              </a:rPr>
            </a:br>
            <a:r>
              <a:rPr lang="es-ES" sz="2200" dirty="0">
                <a:solidFill>
                  <a:srgbClr val="080808"/>
                </a:solidFill>
              </a:rPr>
              <a:t>Alicia Marifer Herrera Reyna #9</a:t>
            </a:r>
            <a:br>
              <a:rPr lang="es-ES" sz="2200" dirty="0">
                <a:solidFill>
                  <a:srgbClr val="080808"/>
                </a:solidFill>
              </a:rPr>
            </a:br>
            <a:r>
              <a:rPr lang="es-ES" sz="2200" dirty="0">
                <a:solidFill>
                  <a:srgbClr val="080808"/>
                </a:solidFill>
              </a:rPr>
              <a:t>Julia Faela Jiménez Ramírez #11</a:t>
            </a:r>
            <a:br>
              <a:rPr lang="es-ES" sz="2200" dirty="0">
                <a:solidFill>
                  <a:srgbClr val="080808"/>
                </a:solidFill>
              </a:rPr>
            </a:br>
            <a:r>
              <a:rPr lang="es-ES" sz="2200" dirty="0">
                <a:solidFill>
                  <a:srgbClr val="080808"/>
                </a:solidFill>
              </a:rPr>
              <a:t>Ana Sofía Segovia Alonso #19</a:t>
            </a:r>
            <a:br>
              <a:rPr lang="es-ES" sz="2200" dirty="0">
                <a:solidFill>
                  <a:srgbClr val="080808"/>
                </a:solidFill>
              </a:rPr>
            </a:br>
            <a:r>
              <a:rPr lang="es-ES" sz="2200" b="1" dirty="0">
                <a:solidFill>
                  <a:srgbClr val="080808"/>
                </a:solidFill>
              </a:rPr>
              <a:t>Trabajo:</a:t>
            </a:r>
            <a:r>
              <a:rPr lang="es-ES" sz="2200" dirty="0">
                <a:solidFill>
                  <a:srgbClr val="080808"/>
                </a:solidFill>
              </a:rPr>
              <a:t> Presentación de modelo</a:t>
            </a:r>
            <a:br>
              <a:rPr lang="es-ES" sz="2200" dirty="0">
                <a:solidFill>
                  <a:srgbClr val="080808"/>
                </a:solidFill>
              </a:rPr>
            </a:br>
            <a:r>
              <a:rPr lang="es-ES" sz="2200" b="1" dirty="0">
                <a:solidFill>
                  <a:srgbClr val="080808"/>
                </a:solidFill>
              </a:rPr>
              <a:t>UNIDAD DE APRENDIZAJE I</a:t>
            </a:r>
            <a:br>
              <a:rPr lang="es-ES" sz="2200" b="1" dirty="0">
                <a:solidFill>
                  <a:srgbClr val="080808"/>
                </a:solidFill>
              </a:rPr>
            </a:br>
            <a:r>
              <a:rPr lang="es-ES" sz="2200" b="1" dirty="0">
                <a:solidFill>
                  <a:srgbClr val="080808"/>
                </a:solidFill>
              </a:rPr>
              <a:t>ENTENDER, ORIENTAR Y DIRIGIR LA EDUCACIÓN: ENTRE LA TRADICIÓN Y LA INNOVACIÓN.</a:t>
            </a:r>
            <a:br>
              <a:rPr lang="es-ES" sz="2200" b="1" dirty="0">
                <a:solidFill>
                  <a:srgbClr val="080808"/>
                </a:solidFill>
              </a:rPr>
            </a:br>
            <a:r>
              <a:rPr lang="es-ES" sz="2200" b="1" dirty="0">
                <a:solidFill>
                  <a:srgbClr val="080808"/>
                </a:solidFill>
              </a:rPr>
              <a:t>Competencias:</a:t>
            </a:r>
            <a:br>
              <a:rPr lang="es-ES" sz="2200" b="1" dirty="0">
                <a:solidFill>
                  <a:srgbClr val="080808"/>
                </a:solidFill>
              </a:rPr>
            </a:br>
            <a:r>
              <a:rPr lang="es-ES" sz="2200" dirty="0">
                <a:solidFill>
                  <a:srgbClr val="080808"/>
                </a:solidFill>
              </a:rPr>
              <a:t>        •Detecta los procesos de aprendizaje de sus alumnos para favorecer su desarrollo cognitivo y socioemocional.</a:t>
            </a:r>
            <a:br>
              <a:rPr lang="es-ES" sz="2200" dirty="0">
                <a:solidFill>
                  <a:srgbClr val="080808"/>
                </a:solidFill>
              </a:rPr>
            </a:br>
            <a:r>
              <a:rPr lang="es-ES" sz="2200" dirty="0">
                <a:solidFill>
                  <a:srgbClr val="080808"/>
                </a:solidFill>
              </a:rPr>
              <a:t>	•Aplica el plan y programas de estudio para alcanzar los propósitos educativos y contribuir al pleno desenvolvimiento de las capacidades de sus alumnos.</a:t>
            </a:r>
            <a:br>
              <a:rPr lang="es-ES" sz="2200" dirty="0">
                <a:solidFill>
                  <a:srgbClr val="080808"/>
                </a:solidFill>
              </a:rPr>
            </a:br>
            <a:r>
              <a:rPr lang="es-ES" sz="2200" dirty="0">
                <a:solidFill>
                  <a:srgbClr val="080808"/>
                </a:solidFill>
              </a:rPr>
              <a:t>	•Integra recursos de la investigación educativa para enriquecer su práctica profesional, expresando su interés por el conocimiento, la ciencia y la mejora de la educación.</a:t>
            </a:r>
            <a:br>
              <a:rPr lang="es-ES" sz="2200" dirty="0">
                <a:solidFill>
                  <a:srgbClr val="080808"/>
                </a:solidFill>
              </a:rPr>
            </a:br>
            <a:r>
              <a:rPr lang="es-ES" sz="2200" dirty="0">
                <a:solidFill>
                  <a:srgbClr val="080808"/>
                </a:solidFill>
              </a:rPr>
              <a:t>	•Actúa de manera ética ante la diversidad de situaciones que se presentan en la práctica profesional.</a:t>
            </a:r>
            <a:br>
              <a:rPr lang="es-ES" sz="2200" dirty="0">
                <a:solidFill>
                  <a:srgbClr val="080808"/>
                </a:solidFill>
              </a:rPr>
            </a:br>
            <a:r>
              <a:rPr lang="es-ES" sz="2200" dirty="0">
                <a:solidFill>
                  <a:srgbClr val="080808"/>
                </a:solidFill>
              </a:rPr>
              <a:t>Saltillo, Coahuila, México.</a:t>
            </a:r>
            <a:br>
              <a:rPr lang="es-ES" sz="2200" dirty="0">
                <a:solidFill>
                  <a:srgbClr val="080808"/>
                </a:solidFill>
              </a:rPr>
            </a:br>
            <a:r>
              <a:rPr lang="es-ES" sz="2200" dirty="0">
                <a:solidFill>
                  <a:srgbClr val="080808"/>
                </a:solidFill>
              </a:rPr>
              <a:t>26-04-2021.</a:t>
            </a:r>
            <a:br>
              <a:rPr lang="es-ES" sz="3600" dirty="0">
                <a:solidFill>
                  <a:srgbClr val="080808"/>
                </a:solidFill>
              </a:rPr>
            </a:br>
            <a:endParaRPr lang="en-US"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44A10B22-9AD5-4BEA-A4A7-E517056FBDE6}"/>
              </a:ext>
            </a:extLst>
          </p:cNvPr>
          <p:cNvPicPr>
            <a:picLocks noChangeAspect="1"/>
          </p:cNvPicPr>
          <p:nvPr/>
        </p:nvPicPr>
        <p:blipFill>
          <a:blip r:embed="rId2"/>
          <a:stretch>
            <a:fillRect/>
          </a:stretch>
        </p:blipFill>
        <p:spPr>
          <a:xfrm>
            <a:off x="-9807" y="199586"/>
            <a:ext cx="1859441" cy="1335140"/>
          </a:xfrm>
          <a:prstGeom prst="rect">
            <a:avLst/>
          </a:prstGeom>
        </p:spPr>
      </p:pic>
    </p:spTree>
    <p:extLst>
      <p:ext uri="{BB962C8B-B14F-4D97-AF65-F5344CB8AC3E}">
        <p14:creationId xmlns:p14="http://schemas.microsoft.com/office/powerpoint/2010/main" val="2639772339"/>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C3D4-3402-4B8E-B347-17440D343F2B}"/>
              </a:ext>
            </a:extLst>
          </p:cNvPr>
          <p:cNvSpPr>
            <a:spLocks noGrp="1"/>
          </p:cNvSpPr>
          <p:nvPr>
            <p:ph type="title"/>
          </p:nvPr>
        </p:nvSpPr>
        <p:spPr>
          <a:xfrm>
            <a:off x="645859" y="640081"/>
            <a:ext cx="4786895" cy="3500118"/>
          </a:xfrm>
          <a:noFill/>
        </p:spPr>
        <p:txBody>
          <a:bodyPr vert="horz" lIns="91440" tIns="45720" rIns="91440" bIns="45720" rtlCol="0" anchor="b">
            <a:normAutofit/>
          </a:bodyPr>
          <a:lstStyle/>
          <a:p>
            <a:pPr algn="ctr"/>
            <a:r>
              <a:rPr lang="es-MX" sz="2400" kern="1200" dirty="0">
                <a:solidFill>
                  <a:schemeClr val="tx1"/>
                </a:solidFill>
                <a:latin typeface="+mj-lt"/>
                <a:ea typeface="+mj-ea"/>
                <a:cs typeface="+mj-cs"/>
              </a:rPr>
              <a:t>En este modelo la relación maestro-alumno es vertical, en donde el poder es del maestro, ya que éste posee el saber. La meta del proceso educativo es la formación del carácter con énfasis humanista y religioso, los contenidos son disciplinares y el método transmisionista y por repetición.</a:t>
            </a:r>
          </a:p>
        </p:txBody>
      </p:sp>
      <p:cxnSp>
        <p:nvCxnSpPr>
          <p:cNvPr id="8" name="Straight Connector 7">
            <a:extLst>
              <a:ext uri="{FF2B5EF4-FFF2-40B4-BE49-F238E27FC236}">
                <a16:creationId xmlns:a16="http://schemas.microsoft.com/office/drawing/2014/main" id="{AA5883C9-BA48-49E5-B31B-4FD696D15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0250" y="4425696"/>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4416" y="0"/>
            <a:ext cx="6107584" cy="6858000"/>
          </a:xfrm>
          <a:prstGeom prst="rect">
            <a:avLst/>
          </a:prstGeom>
          <a:solidFill>
            <a:srgbClr val="374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1163"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25CC193-DECA-460F-8560-F68E841280E3}"/>
              </a:ext>
            </a:extLst>
          </p:cNvPr>
          <p:cNvPicPr>
            <a:picLocks noChangeAspect="1"/>
          </p:cNvPicPr>
          <p:nvPr/>
        </p:nvPicPr>
        <p:blipFill>
          <a:blip r:embed="rId2"/>
          <a:stretch>
            <a:fillRect/>
          </a:stretch>
        </p:blipFill>
        <p:spPr>
          <a:xfrm>
            <a:off x="7302607" y="960109"/>
            <a:ext cx="3666286" cy="4937760"/>
          </a:xfrm>
          <a:prstGeom prst="rect">
            <a:avLst/>
          </a:prstGeom>
          <a:effectLst/>
        </p:spPr>
      </p:pic>
    </p:spTree>
    <p:extLst>
      <p:ext uri="{BB962C8B-B14F-4D97-AF65-F5344CB8AC3E}">
        <p14:creationId xmlns:p14="http://schemas.microsoft.com/office/powerpoint/2010/main" val="29717234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Isosceles Triangle 31">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33">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ame 35">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C548A1A-2B18-49F3-8174-DD06E0F0A64F}"/>
              </a:ext>
            </a:extLst>
          </p:cNvPr>
          <p:cNvSpPr>
            <a:spLocks noGrp="1"/>
          </p:cNvSpPr>
          <p:nvPr>
            <p:ph type="title"/>
          </p:nvPr>
        </p:nvSpPr>
        <p:spPr>
          <a:xfrm>
            <a:off x="1738683" y="2721789"/>
            <a:ext cx="3618284" cy="1345720"/>
          </a:xfrm>
          <a:noFill/>
        </p:spPr>
        <p:txBody>
          <a:bodyPr vert="horz" lIns="91440" tIns="45720" rIns="91440" bIns="45720" rtlCol="0" anchor="ctr">
            <a:normAutofit/>
          </a:bodyPr>
          <a:lstStyle/>
          <a:p>
            <a:pPr algn="ctr"/>
            <a:r>
              <a:rPr lang="en-US" sz="2800" b="1" kern="1200" dirty="0">
                <a:solidFill>
                  <a:srgbClr val="080808"/>
                </a:solidFill>
                <a:latin typeface="+mj-lt"/>
                <a:ea typeface="+mj-ea"/>
                <a:cs typeface="+mj-cs"/>
              </a:rPr>
              <a:t>MODELO TRADICIONAL</a:t>
            </a:r>
          </a:p>
        </p:txBody>
      </p:sp>
      <p:pic>
        <p:nvPicPr>
          <p:cNvPr id="3" name="Picture 2">
            <a:extLst>
              <a:ext uri="{FF2B5EF4-FFF2-40B4-BE49-F238E27FC236}">
                <a16:creationId xmlns:a16="http://schemas.microsoft.com/office/drawing/2014/main" id="{A3E0AEAF-9893-4ABB-A6F1-27CCB8CF34A5}"/>
              </a:ext>
            </a:extLst>
          </p:cNvPr>
          <p:cNvPicPr>
            <a:picLocks noChangeAspect="1"/>
          </p:cNvPicPr>
          <p:nvPr/>
        </p:nvPicPr>
        <p:blipFill>
          <a:blip r:embed="rId2"/>
          <a:stretch>
            <a:fillRect/>
          </a:stretch>
        </p:blipFill>
        <p:spPr>
          <a:xfrm>
            <a:off x="6879772" y="1177040"/>
            <a:ext cx="4990494" cy="4503920"/>
          </a:xfrm>
          <a:prstGeom prst="rect">
            <a:avLst/>
          </a:prstGeom>
        </p:spPr>
      </p:pic>
    </p:spTree>
    <p:extLst>
      <p:ext uri="{BB962C8B-B14F-4D97-AF65-F5344CB8AC3E}">
        <p14:creationId xmlns:p14="http://schemas.microsoft.com/office/powerpoint/2010/main" val="21597383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718BF5-0AAD-4B7A-B115-2B93A135DE6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s-MX" sz="2900" b="1" kern="1200" dirty="0">
                <a:solidFill>
                  <a:schemeClr val="tx1"/>
                </a:solidFill>
                <a:latin typeface="+mj-lt"/>
                <a:ea typeface="+mj-ea"/>
                <a:cs typeface="+mj-cs"/>
              </a:rPr>
              <a:t>En este modelo se concibe al estudiante como un ser pasivo, es decir, un receptor pasivo del conocimiento y objeto de la acción del maestro. El conocimiento se considera como algo que ya está dado y determinado por un sabedor exclusivo que es la teoría y/o el docente. </a:t>
            </a:r>
          </a:p>
        </p:txBody>
      </p:sp>
      <p:sp>
        <p:nvSpPr>
          <p:cNvPr id="32"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31879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6300B-93C1-4967-BF24-79DF986B54B5}"/>
              </a:ext>
            </a:extLst>
          </p:cNvPr>
          <p:cNvSpPr>
            <a:spLocks noGrp="1"/>
          </p:cNvSpPr>
          <p:nvPr>
            <p:ph type="title"/>
          </p:nvPr>
        </p:nvSpPr>
        <p:spPr>
          <a:xfrm>
            <a:off x="603938" y="640081"/>
            <a:ext cx="2608655" cy="5257799"/>
          </a:xfrm>
        </p:spPr>
        <p:txBody>
          <a:bodyPr vert="horz" lIns="91440" tIns="45720" rIns="91440" bIns="45720" rtlCol="0">
            <a:normAutofit/>
          </a:bodyPr>
          <a:lstStyle/>
          <a:p>
            <a:r>
              <a:rPr lang="es-MX" sz="1400" kern="1200" dirty="0">
                <a:solidFill>
                  <a:srgbClr val="2C2C2C"/>
                </a:solidFill>
                <a:latin typeface="Berlin Sans FB Demi" panose="020E0802020502020306" pitchFamily="34" charset="0"/>
              </a:rPr>
              <a:t>La escuela tradicional aparece en el siglo XVII en Europa con el surgimiento de la burguesía y como expresión de modernidad. Encuentra su concreción en los siglos XVII y XIX con el surgimiento de la Escuela Pública en Europa y América Latina, con el éxito de las revoluciones republicanas de doctrina político - social del liberalismo. En su forma más clásica, este modelo enfatiza en el papel de la educación para moldear a los sujetos a través de la voluntad, la virtud, la disciplina y la ética.</a:t>
            </a:r>
          </a:p>
        </p:txBody>
      </p:sp>
      <p:sp>
        <p:nvSpPr>
          <p:cNvPr id="23"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white drawing of a person holding a flag&#10;&#10;Description automatically generated with low confidence">
            <a:extLst>
              <a:ext uri="{FF2B5EF4-FFF2-40B4-BE49-F238E27FC236}">
                <a16:creationId xmlns:a16="http://schemas.microsoft.com/office/drawing/2014/main" id="{58E2C0C7-6377-4363-894F-3B47DE393BEE}"/>
              </a:ext>
            </a:extLst>
          </p:cNvPr>
          <p:cNvPicPr>
            <a:picLocks noChangeAspect="1"/>
          </p:cNvPicPr>
          <p:nvPr/>
        </p:nvPicPr>
        <p:blipFill rotWithShape="1">
          <a:blip r:embed="rId2"/>
          <a:srcRect l="8163" r="2768" b="1"/>
          <a:stretch/>
        </p:blipFill>
        <p:spPr>
          <a:xfrm>
            <a:off x="4062964" y="942538"/>
            <a:ext cx="7163222" cy="4808332"/>
          </a:xfrm>
          <a:prstGeom prst="rect">
            <a:avLst/>
          </a:prstGeom>
          <a:effectLst/>
        </p:spPr>
      </p:pic>
    </p:spTree>
    <p:extLst>
      <p:ext uri="{BB962C8B-B14F-4D97-AF65-F5344CB8AC3E}">
        <p14:creationId xmlns:p14="http://schemas.microsoft.com/office/powerpoint/2010/main" val="155923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7414DB7-5795-49F0-8C4D-9112408E5343}"/>
              </a:ext>
            </a:extLst>
          </p:cNvPr>
          <p:cNvPicPr>
            <a:picLocks noChangeAspect="1"/>
          </p:cNvPicPr>
          <p:nvPr/>
        </p:nvPicPr>
        <p:blipFill rotWithShape="1">
          <a:blip r:embed="rId2"/>
          <a:srcRect l="10016" r="18452" b="9090"/>
          <a:stretch/>
        </p:blipFill>
        <p:spPr>
          <a:xfrm>
            <a:off x="463463" y="0"/>
            <a:ext cx="9507756" cy="6857990"/>
          </a:xfrm>
          <a:prstGeom prst="rect">
            <a:avLst/>
          </a:prstGeom>
        </p:spPr>
      </p:pic>
      <p:sp>
        <p:nvSpPr>
          <p:cNvPr id="15" name="Rectangle 1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231030-48B2-4B86-B564-9692F41B54E0}"/>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2300" dirty="0"/>
              <a:t> </a:t>
            </a:r>
            <a:r>
              <a:rPr lang="es-MX" sz="2300" dirty="0"/>
              <a:t>Su concepción descansa en el criterio de que la escuela es la institución social encargada de la educación pública masiva y fuente fundamental de la información, la cual tiene la misión de la preparación intelectual y moralmente a los educandos.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771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98B4-E594-40FF-B7C7-CAC7B4A6154C}"/>
              </a:ext>
            </a:extLst>
          </p:cNvPr>
          <p:cNvSpPr>
            <a:spLocks noGrp="1"/>
          </p:cNvSpPr>
          <p:nvPr>
            <p:ph type="title"/>
          </p:nvPr>
        </p:nvSpPr>
        <p:spPr>
          <a:xfrm>
            <a:off x="645859" y="640081"/>
            <a:ext cx="4786895" cy="3592768"/>
          </a:xfrm>
          <a:noFill/>
        </p:spPr>
        <p:txBody>
          <a:bodyPr vert="horz" lIns="91440" tIns="45720" rIns="91440" bIns="45720" rtlCol="0" anchor="b">
            <a:normAutofit/>
          </a:bodyPr>
          <a:lstStyle/>
          <a:p>
            <a:r>
              <a:rPr lang="es-MX" sz="1500" kern="1200" dirty="0">
                <a:solidFill>
                  <a:schemeClr val="tx1"/>
                </a:solidFill>
                <a:latin typeface="+mj-lt"/>
                <a:ea typeface="+mj-ea"/>
                <a:cs typeface="+mj-cs"/>
              </a:rPr>
              <a:t>La pedagogía tradicional ha dominado la mayor parte de instituciones educativas a lo largo de la historia de la humanidad, en donde el maestro cumple la función de transmisor del conocimiento. Es el maestro quien dicta la lección a un estudiante quien recibirá las informaciones y las normas transmitidas, se enseña a respetar a los mayores y el aprendizaje es un acto de autoridad. La escuela se empieza a estructurarse por contenidos, los cuales deben ser aprendidos por los estudiantes a partir de la repetición</a:t>
            </a:r>
            <a:r>
              <a:rPr lang="en-US" sz="1500" kern="1200" dirty="0">
                <a:solidFill>
                  <a:schemeClr val="tx1"/>
                </a:solidFill>
                <a:latin typeface="+mj-lt"/>
                <a:ea typeface="+mj-ea"/>
                <a:cs typeface="+mj-cs"/>
              </a:rPr>
              <a:t>.</a:t>
            </a:r>
          </a:p>
        </p:txBody>
      </p:sp>
      <p:sp>
        <p:nvSpPr>
          <p:cNvPr id="9" name="Rectangle 8">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4416" y="0"/>
            <a:ext cx="6107584" cy="6858000"/>
          </a:xfrm>
          <a:prstGeom prst="rect">
            <a:avLst/>
          </a:prstGeom>
          <a:solidFill>
            <a:srgbClr val="40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1163"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4B2A930-FBA8-41AE-A575-CC5D328CCA45}"/>
              </a:ext>
            </a:extLst>
          </p:cNvPr>
          <p:cNvPicPr>
            <a:picLocks noChangeAspect="1"/>
          </p:cNvPicPr>
          <p:nvPr/>
        </p:nvPicPr>
        <p:blipFill rotWithShape="1">
          <a:blip r:embed="rId2"/>
          <a:srcRect l="48536"/>
          <a:stretch/>
        </p:blipFill>
        <p:spPr>
          <a:xfrm>
            <a:off x="7094650" y="960109"/>
            <a:ext cx="4082200" cy="4937760"/>
          </a:xfrm>
          <a:prstGeom prst="rect">
            <a:avLst/>
          </a:prstGeom>
          <a:effectLst/>
        </p:spPr>
      </p:pic>
    </p:spTree>
    <p:extLst>
      <p:ext uri="{BB962C8B-B14F-4D97-AF65-F5344CB8AC3E}">
        <p14:creationId xmlns:p14="http://schemas.microsoft.com/office/powerpoint/2010/main" val="3014790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A12F3E7-9C58-464F-AD20-E53E5A6345CF}"/>
              </a:ext>
            </a:extLst>
          </p:cNvPr>
          <p:cNvPicPr>
            <a:picLocks noChangeAspect="1"/>
          </p:cNvPicPr>
          <p:nvPr/>
        </p:nvPicPr>
        <p:blipFill rotWithShape="1">
          <a:blip r:embed="rId2">
            <a:alphaModFix amt="50000"/>
          </a:blip>
          <a:srcRect t="15826" b="9174"/>
          <a:stretch/>
        </p:blipFill>
        <p:spPr>
          <a:xfrm>
            <a:off x="20" y="1"/>
            <a:ext cx="12191980" cy="6857999"/>
          </a:xfrm>
          <a:prstGeom prst="rect">
            <a:avLst/>
          </a:prstGeom>
        </p:spPr>
      </p:pic>
      <p:sp>
        <p:nvSpPr>
          <p:cNvPr id="2" name="Title 1">
            <a:extLst>
              <a:ext uri="{FF2B5EF4-FFF2-40B4-BE49-F238E27FC236}">
                <a16:creationId xmlns:a16="http://schemas.microsoft.com/office/drawing/2014/main" id="{1C6C4574-AC3E-4975-9AD7-BFC9E238E7C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s-MX" sz="3300" dirty="0">
                <a:solidFill>
                  <a:srgbClr val="FFFFFF"/>
                </a:solidFill>
              </a:rPr>
              <a:t>El contenido curricular es racionalista, académico, apegado a la ciencia y se presenta metafísicamente, sin una lógica interna, en partes aisladas, lo que conlleva a desarrollar un pensamiento empírico, no teórico, de tipo descriptivo. </a:t>
            </a:r>
          </a:p>
        </p:txBody>
      </p:sp>
    </p:spTree>
    <p:extLst>
      <p:ext uri="{BB962C8B-B14F-4D97-AF65-F5344CB8AC3E}">
        <p14:creationId xmlns:p14="http://schemas.microsoft.com/office/powerpoint/2010/main" val="2968284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17453-E85B-4029-AA63-97AF9CCEC96E}"/>
              </a:ext>
            </a:extLst>
          </p:cNvPr>
          <p:cNvSpPr>
            <a:spLocks noGrp="1"/>
          </p:cNvSpPr>
          <p:nvPr>
            <p:ph type="title"/>
          </p:nvPr>
        </p:nvSpPr>
        <p:spPr>
          <a:xfrm>
            <a:off x="594360" y="1474757"/>
            <a:ext cx="3734698" cy="3210269"/>
          </a:xfrm>
        </p:spPr>
        <p:txBody>
          <a:bodyPr vert="horz" lIns="91440" tIns="45720" rIns="91440" bIns="45720" rtlCol="0" anchor="ctr">
            <a:normAutofit fontScale="90000"/>
          </a:bodyPr>
          <a:lstStyle/>
          <a:p>
            <a:pPr algn="ctr"/>
            <a:r>
              <a:rPr lang="es-MX" sz="1800" kern="1200" dirty="0">
                <a:solidFill>
                  <a:schemeClr val="tx1"/>
                </a:solidFill>
                <a:latin typeface="+mj-lt"/>
                <a:ea typeface="+mj-ea"/>
                <a:cs typeface="+mj-cs"/>
              </a:rPr>
              <a:t>Los textos escolares son fundamentales en este modelo, pues en ellos se encuentra la información que debe aprender el estudiante. El método fundamental es el discurso expositivo del profesor, con procedimientos siempre verbalistas, mientras el aprendizaje se reduce a repetir y memorizar; el proceso docente está muy institucionalizado y formalizado, dirigido a los resultados y estos devienen en objeto de la evaluación.</a:t>
            </a:r>
          </a:p>
        </p:txBody>
      </p:sp>
      <p:grpSp>
        <p:nvGrpSpPr>
          <p:cNvPr id="10" name="Group 9">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11"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AE67CE-761F-44D9-9FFA-5BCBB7E7AE6B}"/>
              </a:ext>
            </a:extLst>
          </p:cNvPr>
          <p:cNvPicPr>
            <a:picLocks noChangeAspect="1"/>
          </p:cNvPicPr>
          <p:nvPr/>
        </p:nvPicPr>
        <p:blipFill rotWithShape="1">
          <a:blip r:embed="rId2"/>
          <a:srcRect l="38938" t="38264" r="2473" b="14276"/>
          <a:stretch/>
        </p:blipFill>
        <p:spPr>
          <a:xfrm>
            <a:off x="5594168" y="1263992"/>
            <a:ext cx="6251468" cy="3798000"/>
          </a:xfrm>
          <a:prstGeom prst="rect">
            <a:avLst/>
          </a:prstGeom>
        </p:spPr>
      </p:pic>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60453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900FA-374A-4326-A66C-45498A0A6C6C}"/>
              </a:ext>
            </a:extLst>
          </p:cNvPr>
          <p:cNvSpPr>
            <a:spLocks noGrp="1"/>
          </p:cNvSpPr>
          <p:nvPr>
            <p:ph type="title"/>
          </p:nvPr>
        </p:nvSpPr>
        <p:spPr>
          <a:xfrm>
            <a:off x="603938" y="640081"/>
            <a:ext cx="2608655" cy="5257799"/>
          </a:xfrm>
        </p:spPr>
        <p:txBody>
          <a:bodyPr>
            <a:normAutofit/>
          </a:bodyPr>
          <a:lstStyle/>
          <a:p>
            <a:r>
              <a:rPr lang="es-ES" sz="2000" dirty="0">
                <a:solidFill>
                  <a:srgbClr val="2C2C2C"/>
                </a:solidFill>
                <a:latin typeface="Gill Sans MT Condensed" panose="020B0506020104020203" pitchFamily="34" charset="0"/>
              </a:rPr>
              <a:t>La evaluación en este modelo debe ser reproductora de los conocimientos, clasificaciones, explicaciones y argumentaciones por parte de los estudiantes, no solo se evalúa lo que aprendió memorísticamente, sino también la comprensión, el análisis y la síntesis de los contenidos. Se realizan test para las evaluaciones objetivas de los aprendizajes de los estudiantes, el centro de la evaluación es el estudiante, no se concibe la evaluación del docente. </a:t>
            </a:r>
            <a:endParaRPr lang="en-US" sz="2000" dirty="0">
              <a:solidFill>
                <a:srgbClr val="2C2C2C"/>
              </a:solidFill>
              <a:latin typeface="Gill Sans MT Condensed" panose="020B0506020104020203" pitchFamily="34" charset="0"/>
            </a:endParaRPr>
          </a:p>
        </p:txBody>
      </p:sp>
      <p:sp>
        <p:nvSpPr>
          <p:cNvPr id="10"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D2AAF8-2EDF-4094-ACF6-CDA050707D41}"/>
              </a:ext>
            </a:extLst>
          </p:cNvPr>
          <p:cNvPicPr>
            <a:picLocks noChangeAspect="1"/>
          </p:cNvPicPr>
          <p:nvPr/>
        </p:nvPicPr>
        <p:blipFill rotWithShape="1">
          <a:blip r:embed="rId2"/>
          <a:srcRect t="13325" b="3030"/>
          <a:stretch/>
        </p:blipFill>
        <p:spPr>
          <a:xfrm>
            <a:off x="4062964" y="942538"/>
            <a:ext cx="7163222" cy="4808332"/>
          </a:xfrm>
          <a:prstGeom prst="rect">
            <a:avLst/>
          </a:prstGeom>
          <a:effectLst/>
        </p:spPr>
      </p:pic>
    </p:spTree>
    <p:extLst>
      <p:ext uri="{BB962C8B-B14F-4D97-AF65-F5344CB8AC3E}">
        <p14:creationId xmlns:p14="http://schemas.microsoft.com/office/powerpoint/2010/main" val="32683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734</Words>
  <Application>Microsoft Office PowerPoint</Application>
  <PresentationFormat>Widescreen</PresentationFormat>
  <Paragraphs>10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Berlin Sans FB Demi</vt:lpstr>
      <vt:lpstr>Calibri</vt:lpstr>
      <vt:lpstr>Calibri Light</vt:lpstr>
      <vt:lpstr>Gill Sans MT Condensed</vt:lpstr>
      <vt:lpstr>Office Theme</vt:lpstr>
      <vt:lpstr>Escuela Normal de Educación Preescolar del Estado de Coahuila de Zaragoza Licenciatura en educación preescolar Ciclo escolar 2020-2021  Cuarto Semestre Curso: Modelos pedagógicos 2do. Sección: ¨B¨ Docente: Narciso Rodríguez Espinoza Alumnas: Sahima Guadalupe Beltrán Balandrán #3 Alicia Marifer Herrera Reyna #9 Julia Faela Jiménez Ramírez #11 Ana Sofía Segovia Alonso #19 Trabajo: Presentación de modelo UNIDAD DE APRENDIZAJE I ENTENDER, ORIENTAR Y DIRIGIR LA EDUCACIÓN: ENTRE LA TRADICIÓN Y LA INNOVACIÓN. Competencias:         •Detecta los procesos de aprendizaje de sus alumnos para favorecer su desarrollo cognitivo y socioemocional.  •Aplica el plan y programas de estudio para alcanzar los propósitos educativos y contribuir al pleno desenvolvimiento de las capacidades de sus alumnos.  •Integra recursos de la investigación educativa para enriquecer su práctica profesional, expresando su interés por el conocimiento, la ciencia y la mejora de la educación.  •Actúa de manera ética ante la diversidad de situaciones que se presentan en la práctica profesional. Saltillo, Coahuila, México. 26-04-2021. </vt:lpstr>
      <vt:lpstr>MODELO TRADICIONAL</vt:lpstr>
      <vt:lpstr>En este modelo se concibe al estudiante como un ser pasivo, es decir, un receptor pasivo del conocimiento y objeto de la acción del maestro. El conocimiento se considera como algo que ya está dado y determinado por un sabedor exclusivo que es la teoría y/o el docente. </vt:lpstr>
      <vt:lpstr>La escuela tradicional aparece en el siglo XVII en Europa con el surgimiento de la burguesía y como expresión de modernidad. Encuentra su concreción en los siglos XVII y XIX con el surgimiento de la Escuela Pública en Europa y América Latina, con el éxito de las revoluciones republicanas de doctrina político - social del liberalismo. En su forma más clásica, este modelo enfatiza en el papel de la educación para moldear a los sujetos a través de la voluntad, la virtud, la disciplina y la ética.</vt:lpstr>
      <vt:lpstr> Su concepción descansa en el criterio de que la escuela es la institución social encargada de la educación pública masiva y fuente fundamental de la información, la cual tiene la misión de la preparación intelectual y moralmente a los educandos.</vt:lpstr>
      <vt:lpstr>La pedagogía tradicional ha dominado la mayor parte de instituciones educativas a lo largo de la historia de la humanidad, en donde el maestro cumple la función de transmisor del conocimiento. Es el maestro quien dicta la lección a un estudiante quien recibirá las informaciones y las normas transmitidas, se enseña a respetar a los mayores y el aprendizaje es un acto de autoridad. La escuela se empieza a estructurarse por contenidos, los cuales deben ser aprendidos por los estudiantes a partir de la repetición.</vt:lpstr>
      <vt:lpstr>El contenido curricular es racionalista, académico, apegado a la ciencia y se presenta metafísicamente, sin una lógica interna, en partes aisladas, lo que conlleva a desarrollar un pensamiento empírico, no teórico, de tipo descriptivo. </vt:lpstr>
      <vt:lpstr>Los textos escolares son fundamentales en este modelo, pues en ellos se encuentra la información que debe aprender el estudiante. El método fundamental es el discurso expositivo del profesor, con procedimientos siempre verbalistas, mientras el aprendizaje se reduce a repetir y memorizar; el proceso docente está muy institucionalizado y formalizado, dirigido a los resultados y estos devienen en objeto de la evaluación.</vt:lpstr>
      <vt:lpstr>La evaluación en este modelo debe ser reproductora de los conocimientos, clasificaciones, explicaciones y argumentaciones por parte de los estudiantes, no solo se evalúa lo que aprendió memorísticamente, sino también la comprensión, el análisis y la síntesis de los contenidos. Se realizan test para las evaluaciones objetivas de los aprendizajes de los estudiantes, el centro de la evaluación es el estudiante, no se concibe la evaluación del docente. </vt:lpstr>
      <vt:lpstr>En este modelo la relación maestro-alumno es vertical, en donde el poder es del maestro, ya que éste posee el saber. La meta del proceso educativo es la formación del carácter con énfasis humanista y religioso, los contenidos son disciplinares y el método transmisionista y por repetición.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del Estado de Coahuila de Zaragoza Licenciatura en educación preescolar Ciclo escolar 2020-2021  CUARTO SEMESTRE Docente: Narciso Rodríguez Espinoza Alumnas: Sahima Guadalupe Beltrán Balandrán #3 Alicia Marifer Herrera Reyna #9 Julia Faela Jiménez Ramírez #11 Ana Sofía Segovia Alonso #19 Curso: Modelos pedagógicos 2do. Sección: ¨B¨ Trabajo: Presentación de modelo UNIDAD DE APRENDIZAJE I ENTENDER, ORIENTAR Y DIRIGIR LA EDUCACIÓN: ENTRE LA TRADICIÓN Y LA INNOVACIÓN. Competencias:         •Detecta los procesos de aprendizaje de sus alumnos para favorecer su desarrollo cognitivo y socioemocional.  •Aplica el plan y programas de estudio para alcanzar los propósitos educativos y contribuir al pleno desenvolvimiento de las capacidades de sus alumnos.  •Integra recursos de la investigación educativa para enriquecer su práctica profesional, expresando su interés por el conocimiento, la ciencia y la mejora de la educación.  •Actúa de manera ética ante la diversidad de situaciones que se presentan en la práctica profesional. Saltillo, Coahuila, México. 26-04-2021. </dc:title>
  <dc:creator>juliafaejmz0908@gmail.com</dc:creator>
  <cp:lastModifiedBy>juliafaejmz0908@gmail.com</cp:lastModifiedBy>
  <cp:revision>14</cp:revision>
  <dcterms:created xsi:type="dcterms:W3CDTF">2021-04-26T13:23:49Z</dcterms:created>
  <dcterms:modified xsi:type="dcterms:W3CDTF">2021-04-26T15:09:19Z</dcterms:modified>
</cp:coreProperties>
</file>