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70" r:id="rId13"/>
    <p:sldId id="271" r:id="rId14"/>
    <p:sldId id="268" r:id="rId15"/>
    <p:sldId id="272" r:id="rId16"/>
    <p:sldId id="269" r:id="rId1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CC61F4-D456-4F83-BFCB-5950A8A1145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B27AF711-87D1-4348-BB3E-909B410D6A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57BE6AE8-B37B-4DED-AA71-C8D9B628E604}"/>
              </a:ext>
            </a:extLst>
          </p:cNvPr>
          <p:cNvSpPr>
            <a:spLocks noGrp="1"/>
          </p:cNvSpPr>
          <p:nvPr>
            <p:ph type="dt" sz="half" idx="10"/>
          </p:nvPr>
        </p:nvSpPr>
        <p:spPr/>
        <p:txBody>
          <a:bodyPr/>
          <a:lstStyle/>
          <a:p>
            <a:fld id="{9DE0C631-98D8-4DB9-B920-8CF6999958BE}" type="datetimeFigureOut">
              <a:rPr lang="es-MX" smtClean="0"/>
              <a:t>28/04/2021</a:t>
            </a:fld>
            <a:endParaRPr lang="es-MX"/>
          </a:p>
        </p:txBody>
      </p:sp>
      <p:sp>
        <p:nvSpPr>
          <p:cNvPr id="5" name="Marcador de pie de página 4">
            <a:extLst>
              <a:ext uri="{FF2B5EF4-FFF2-40B4-BE49-F238E27FC236}">
                <a16:creationId xmlns:a16="http://schemas.microsoft.com/office/drawing/2014/main" id="{A6B9D711-62D1-4840-8E56-66B02B512EC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C0DC5E9-ADB2-4EE9-B399-399A8958FFDE}"/>
              </a:ext>
            </a:extLst>
          </p:cNvPr>
          <p:cNvSpPr>
            <a:spLocks noGrp="1"/>
          </p:cNvSpPr>
          <p:nvPr>
            <p:ph type="sldNum" sz="quarter" idx="12"/>
          </p:nvPr>
        </p:nvSpPr>
        <p:spPr/>
        <p:txBody>
          <a:bodyPr/>
          <a:lstStyle/>
          <a:p>
            <a:fld id="{19F0559F-E0B3-4FC3-A0A4-4D0F9B8B9725}" type="slidenum">
              <a:rPr lang="es-MX" smtClean="0"/>
              <a:t>‹Nº›</a:t>
            </a:fld>
            <a:endParaRPr lang="es-MX"/>
          </a:p>
        </p:txBody>
      </p:sp>
    </p:spTree>
    <p:extLst>
      <p:ext uri="{BB962C8B-B14F-4D97-AF65-F5344CB8AC3E}">
        <p14:creationId xmlns:p14="http://schemas.microsoft.com/office/powerpoint/2010/main" val="3722193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0E7329-DFCE-448A-AC63-2E997C218B2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D35CE4E1-07D8-4272-A603-39D39C79FC1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D7614CA6-0114-473E-BFC8-BA2BA4E3D401}"/>
              </a:ext>
            </a:extLst>
          </p:cNvPr>
          <p:cNvSpPr>
            <a:spLocks noGrp="1"/>
          </p:cNvSpPr>
          <p:nvPr>
            <p:ph type="dt" sz="half" idx="10"/>
          </p:nvPr>
        </p:nvSpPr>
        <p:spPr/>
        <p:txBody>
          <a:bodyPr/>
          <a:lstStyle/>
          <a:p>
            <a:fld id="{9DE0C631-98D8-4DB9-B920-8CF6999958BE}" type="datetimeFigureOut">
              <a:rPr lang="es-MX" smtClean="0"/>
              <a:t>28/04/2021</a:t>
            </a:fld>
            <a:endParaRPr lang="es-MX"/>
          </a:p>
        </p:txBody>
      </p:sp>
      <p:sp>
        <p:nvSpPr>
          <p:cNvPr id="5" name="Marcador de pie de página 4">
            <a:extLst>
              <a:ext uri="{FF2B5EF4-FFF2-40B4-BE49-F238E27FC236}">
                <a16:creationId xmlns:a16="http://schemas.microsoft.com/office/drawing/2014/main" id="{9E700761-3230-448E-8291-B4A3A7B56BF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30D0457-FACE-449F-8573-F9116460CC4E}"/>
              </a:ext>
            </a:extLst>
          </p:cNvPr>
          <p:cNvSpPr>
            <a:spLocks noGrp="1"/>
          </p:cNvSpPr>
          <p:nvPr>
            <p:ph type="sldNum" sz="quarter" idx="12"/>
          </p:nvPr>
        </p:nvSpPr>
        <p:spPr/>
        <p:txBody>
          <a:bodyPr/>
          <a:lstStyle/>
          <a:p>
            <a:fld id="{19F0559F-E0B3-4FC3-A0A4-4D0F9B8B9725}" type="slidenum">
              <a:rPr lang="es-MX" smtClean="0"/>
              <a:t>‹Nº›</a:t>
            </a:fld>
            <a:endParaRPr lang="es-MX"/>
          </a:p>
        </p:txBody>
      </p:sp>
    </p:spTree>
    <p:extLst>
      <p:ext uri="{BB962C8B-B14F-4D97-AF65-F5344CB8AC3E}">
        <p14:creationId xmlns:p14="http://schemas.microsoft.com/office/powerpoint/2010/main" val="3230376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6C43F13-C3AC-4341-9B95-2F50E90C4B7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1A550B8E-1841-4E4A-9A78-CF063F64CF8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A926EE4E-DEF1-4310-9126-439570DAA358}"/>
              </a:ext>
            </a:extLst>
          </p:cNvPr>
          <p:cNvSpPr>
            <a:spLocks noGrp="1"/>
          </p:cNvSpPr>
          <p:nvPr>
            <p:ph type="dt" sz="half" idx="10"/>
          </p:nvPr>
        </p:nvSpPr>
        <p:spPr/>
        <p:txBody>
          <a:bodyPr/>
          <a:lstStyle/>
          <a:p>
            <a:fld id="{9DE0C631-98D8-4DB9-B920-8CF6999958BE}" type="datetimeFigureOut">
              <a:rPr lang="es-MX" smtClean="0"/>
              <a:t>28/04/2021</a:t>
            </a:fld>
            <a:endParaRPr lang="es-MX"/>
          </a:p>
        </p:txBody>
      </p:sp>
      <p:sp>
        <p:nvSpPr>
          <p:cNvPr id="5" name="Marcador de pie de página 4">
            <a:extLst>
              <a:ext uri="{FF2B5EF4-FFF2-40B4-BE49-F238E27FC236}">
                <a16:creationId xmlns:a16="http://schemas.microsoft.com/office/drawing/2014/main" id="{233FDDC2-7ABD-4EEB-BEDC-0E5F2636D40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A7ED0EA-2D86-4932-A0B8-99B965F978DA}"/>
              </a:ext>
            </a:extLst>
          </p:cNvPr>
          <p:cNvSpPr>
            <a:spLocks noGrp="1"/>
          </p:cNvSpPr>
          <p:nvPr>
            <p:ph type="sldNum" sz="quarter" idx="12"/>
          </p:nvPr>
        </p:nvSpPr>
        <p:spPr/>
        <p:txBody>
          <a:bodyPr/>
          <a:lstStyle/>
          <a:p>
            <a:fld id="{19F0559F-E0B3-4FC3-A0A4-4D0F9B8B9725}" type="slidenum">
              <a:rPr lang="es-MX" smtClean="0"/>
              <a:t>‹Nº›</a:t>
            </a:fld>
            <a:endParaRPr lang="es-MX"/>
          </a:p>
        </p:txBody>
      </p:sp>
    </p:spTree>
    <p:extLst>
      <p:ext uri="{BB962C8B-B14F-4D97-AF65-F5344CB8AC3E}">
        <p14:creationId xmlns:p14="http://schemas.microsoft.com/office/powerpoint/2010/main" val="3593105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A1E60F-ED4D-4193-A79F-3CCD2BEDFAA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7325A9D8-03C5-4E66-9CB9-D50E5F73034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99FD7349-FC4C-410F-845A-EA6922E9F6EB}"/>
              </a:ext>
            </a:extLst>
          </p:cNvPr>
          <p:cNvSpPr>
            <a:spLocks noGrp="1"/>
          </p:cNvSpPr>
          <p:nvPr>
            <p:ph type="dt" sz="half" idx="10"/>
          </p:nvPr>
        </p:nvSpPr>
        <p:spPr/>
        <p:txBody>
          <a:bodyPr/>
          <a:lstStyle/>
          <a:p>
            <a:fld id="{9DE0C631-98D8-4DB9-B920-8CF6999958BE}" type="datetimeFigureOut">
              <a:rPr lang="es-MX" smtClean="0"/>
              <a:t>28/04/2021</a:t>
            </a:fld>
            <a:endParaRPr lang="es-MX"/>
          </a:p>
        </p:txBody>
      </p:sp>
      <p:sp>
        <p:nvSpPr>
          <p:cNvPr id="5" name="Marcador de pie de página 4">
            <a:extLst>
              <a:ext uri="{FF2B5EF4-FFF2-40B4-BE49-F238E27FC236}">
                <a16:creationId xmlns:a16="http://schemas.microsoft.com/office/drawing/2014/main" id="{6780A8CC-6F19-480E-A3D8-A304725F5C5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541728CF-D9BB-4BEA-9AF8-FC3DF2D0577D}"/>
              </a:ext>
            </a:extLst>
          </p:cNvPr>
          <p:cNvSpPr>
            <a:spLocks noGrp="1"/>
          </p:cNvSpPr>
          <p:nvPr>
            <p:ph type="sldNum" sz="quarter" idx="12"/>
          </p:nvPr>
        </p:nvSpPr>
        <p:spPr/>
        <p:txBody>
          <a:bodyPr/>
          <a:lstStyle/>
          <a:p>
            <a:fld id="{19F0559F-E0B3-4FC3-A0A4-4D0F9B8B9725}" type="slidenum">
              <a:rPr lang="es-MX" smtClean="0"/>
              <a:t>‹Nº›</a:t>
            </a:fld>
            <a:endParaRPr lang="es-MX"/>
          </a:p>
        </p:txBody>
      </p:sp>
    </p:spTree>
    <p:extLst>
      <p:ext uri="{BB962C8B-B14F-4D97-AF65-F5344CB8AC3E}">
        <p14:creationId xmlns:p14="http://schemas.microsoft.com/office/powerpoint/2010/main" val="2648898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268260-F8F8-494A-A7FB-CB57E4C13B2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A6555AD2-0624-4459-833E-0D4CA8B583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C6DF325-2E9F-49D8-96BD-CA95CC360163}"/>
              </a:ext>
            </a:extLst>
          </p:cNvPr>
          <p:cNvSpPr>
            <a:spLocks noGrp="1"/>
          </p:cNvSpPr>
          <p:nvPr>
            <p:ph type="dt" sz="half" idx="10"/>
          </p:nvPr>
        </p:nvSpPr>
        <p:spPr/>
        <p:txBody>
          <a:bodyPr/>
          <a:lstStyle/>
          <a:p>
            <a:fld id="{9DE0C631-98D8-4DB9-B920-8CF6999958BE}" type="datetimeFigureOut">
              <a:rPr lang="es-MX" smtClean="0"/>
              <a:t>28/04/2021</a:t>
            </a:fld>
            <a:endParaRPr lang="es-MX"/>
          </a:p>
        </p:txBody>
      </p:sp>
      <p:sp>
        <p:nvSpPr>
          <p:cNvPr id="5" name="Marcador de pie de página 4">
            <a:extLst>
              <a:ext uri="{FF2B5EF4-FFF2-40B4-BE49-F238E27FC236}">
                <a16:creationId xmlns:a16="http://schemas.microsoft.com/office/drawing/2014/main" id="{47721687-1120-48BC-A6FE-71883A0D2F3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FF6980D-73EB-4E91-A3A1-26A42C2E489E}"/>
              </a:ext>
            </a:extLst>
          </p:cNvPr>
          <p:cNvSpPr>
            <a:spLocks noGrp="1"/>
          </p:cNvSpPr>
          <p:nvPr>
            <p:ph type="sldNum" sz="quarter" idx="12"/>
          </p:nvPr>
        </p:nvSpPr>
        <p:spPr/>
        <p:txBody>
          <a:bodyPr/>
          <a:lstStyle/>
          <a:p>
            <a:fld id="{19F0559F-E0B3-4FC3-A0A4-4D0F9B8B9725}" type="slidenum">
              <a:rPr lang="es-MX" smtClean="0"/>
              <a:t>‹Nº›</a:t>
            </a:fld>
            <a:endParaRPr lang="es-MX"/>
          </a:p>
        </p:txBody>
      </p:sp>
    </p:spTree>
    <p:extLst>
      <p:ext uri="{BB962C8B-B14F-4D97-AF65-F5344CB8AC3E}">
        <p14:creationId xmlns:p14="http://schemas.microsoft.com/office/powerpoint/2010/main" val="298985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A6C60F-D325-4E7D-B0E2-C275ECBC922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B31CF0D-AEE9-438B-9E32-C58B6955FCE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B5028884-BB93-4A16-AD4D-9D44680F2C3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6D771BDF-B756-4354-BC2E-E44EA8CE792F}"/>
              </a:ext>
            </a:extLst>
          </p:cNvPr>
          <p:cNvSpPr>
            <a:spLocks noGrp="1"/>
          </p:cNvSpPr>
          <p:nvPr>
            <p:ph type="dt" sz="half" idx="10"/>
          </p:nvPr>
        </p:nvSpPr>
        <p:spPr/>
        <p:txBody>
          <a:bodyPr/>
          <a:lstStyle/>
          <a:p>
            <a:fld id="{9DE0C631-98D8-4DB9-B920-8CF6999958BE}" type="datetimeFigureOut">
              <a:rPr lang="es-MX" smtClean="0"/>
              <a:t>28/04/2021</a:t>
            </a:fld>
            <a:endParaRPr lang="es-MX"/>
          </a:p>
        </p:txBody>
      </p:sp>
      <p:sp>
        <p:nvSpPr>
          <p:cNvPr id="6" name="Marcador de pie de página 5">
            <a:extLst>
              <a:ext uri="{FF2B5EF4-FFF2-40B4-BE49-F238E27FC236}">
                <a16:creationId xmlns:a16="http://schemas.microsoft.com/office/drawing/2014/main" id="{9978826A-4D7A-45D3-B0A0-121A11BAD082}"/>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1DD86B1D-7F87-4DA2-8C48-4E883864DEB5}"/>
              </a:ext>
            </a:extLst>
          </p:cNvPr>
          <p:cNvSpPr>
            <a:spLocks noGrp="1"/>
          </p:cNvSpPr>
          <p:nvPr>
            <p:ph type="sldNum" sz="quarter" idx="12"/>
          </p:nvPr>
        </p:nvSpPr>
        <p:spPr/>
        <p:txBody>
          <a:bodyPr/>
          <a:lstStyle/>
          <a:p>
            <a:fld id="{19F0559F-E0B3-4FC3-A0A4-4D0F9B8B9725}" type="slidenum">
              <a:rPr lang="es-MX" smtClean="0"/>
              <a:t>‹Nº›</a:t>
            </a:fld>
            <a:endParaRPr lang="es-MX"/>
          </a:p>
        </p:txBody>
      </p:sp>
    </p:spTree>
    <p:extLst>
      <p:ext uri="{BB962C8B-B14F-4D97-AF65-F5344CB8AC3E}">
        <p14:creationId xmlns:p14="http://schemas.microsoft.com/office/powerpoint/2010/main" val="1334391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1CC443-D485-4F8C-94E5-C9076BB8FEA2}"/>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162CCCD3-AA96-401C-BBAB-A6F8E7803C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4015BC3-4A49-40F1-9FD8-4478DA53C53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EE84B678-DFBA-4FFD-95C2-39C53906CC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9A7C8AF-4644-4C4E-8AF7-D1FF5CBC061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25890AEC-9C45-465B-8D3D-0AB7224A50E0}"/>
              </a:ext>
            </a:extLst>
          </p:cNvPr>
          <p:cNvSpPr>
            <a:spLocks noGrp="1"/>
          </p:cNvSpPr>
          <p:nvPr>
            <p:ph type="dt" sz="half" idx="10"/>
          </p:nvPr>
        </p:nvSpPr>
        <p:spPr/>
        <p:txBody>
          <a:bodyPr/>
          <a:lstStyle/>
          <a:p>
            <a:fld id="{9DE0C631-98D8-4DB9-B920-8CF6999958BE}" type="datetimeFigureOut">
              <a:rPr lang="es-MX" smtClean="0"/>
              <a:t>28/04/2021</a:t>
            </a:fld>
            <a:endParaRPr lang="es-MX"/>
          </a:p>
        </p:txBody>
      </p:sp>
      <p:sp>
        <p:nvSpPr>
          <p:cNvPr id="8" name="Marcador de pie de página 7">
            <a:extLst>
              <a:ext uri="{FF2B5EF4-FFF2-40B4-BE49-F238E27FC236}">
                <a16:creationId xmlns:a16="http://schemas.microsoft.com/office/drawing/2014/main" id="{BA4A837A-0E26-4B3A-84EF-35B282509E2C}"/>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EE0076E7-FC9B-4F4A-B241-FA65D24A1B03}"/>
              </a:ext>
            </a:extLst>
          </p:cNvPr>
          <p:cNvSpPr>
            <a:spLocks noGrp="1"/>
          </p:cNvSpPr>
          <p:nvPr>
            <p:ph type="sldNum" sz="quarter" idx="12"/>
          </p:nvPr>
        </p:nvSpPr>
        <p:spPr/>
        <p:txBody>
          <a:bodyPr/>
          <a:lstStyle/>
          <a:p>
            <a:fld id="{19F0559F-E0B3-4FC3-A0A4-4D0F9B8B9725}" type="slidenum">
              <a:rPr lang="es-MX" smtClean="0"/>
              <a:t>‹Nº›</a:t>
            </a:fld>
            <a:endParaRPr lang="es-MX"/>
          </a:p>
        </p:txBody>
      </p:sp>
    </p:spTree>
    <p:extLst>
      <p:ext uri="{BB962C8B-B14F-4D97-AF65-F5344CB8AC3E}">
        <p14:creationId xmlns:p14="http://schemas.microsoft.com/office/powerpoint/2010/main" val="1741952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F3C7A2-5803-4D41-9F79-D86485FF9C08}"/>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DD1E945D-FA55-4465-9F79-2AC4268390A5}"/>
              </a:ext>
            </a:extLst>
          </p:cNvPr>
          <p:cNvSpPr>
            <a:spLocks noGrp="1"/>
          </p:cNvSpPr>
          <p:nvPr>
            <p:ph type="dt" sz="half" idx="10"/>
          </p:nvPr>
        </p:nvSpPr>
        <p:spPr/>
        <p:txBody>
          <a:bodyPr/>
          <a:lstStyle/>
          <a:p>
            <a:fld id="{9DE0C631-98D8-4DB9-B920-8CF6999958BE}" type="datetimeFigureOut">
              <a:rPr lang="es-MX" smtClean="0"/>
              <a:t>28/04/2021</a:t>
            </a:fld>
            <a:endParaRPr lang="es-MX"/>
          </a:p>
        </p:txBody>
      </p:sp>
      <p:sp>
        <p:nvSpPr>
          <p:cNvPr id="4" name="Marcador de pie de página 3">
            <a:extLst>
              <a:ext uri="{FF2B5EF4-FFF2-40B4-BE49-F238E27FC236}">
                <a16:creationId xmlns:a16="http://schemas.microsoft.com/office/drawing/2014/main" id="{296C1157-9CB1-4C6A-8C9C-13EC0E2EFCFB}"/>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F8C3A0A9-0F79-4E12-8BCB-3FFDA50E872D}"/>
              </a:ext>
            </a:extLst>
          </p:cNvPr>
          <p:cNvSpPr>
            <a:spLocks noGrp="1"/>
          </p:cNvSpPr>
          <p:nvPr>
            <p:ph type="sldNum" sz="quarter" idx="12"/>
          </p:nvPr>
        </p:nvSpPr>
        <p:spPr/>
        <p:txBody>
          <a:bodyPr/>
          <a:lstStyle/>
          <a:p>
            <a:fld id="{19F0559F-E0B3-4FC3-A0A4-4D0F9B8B9725}" type="slidenum">
              <a:rPr lang="es-MX" smtClean="0"/>
              <a:t>‹Nº›</a:t>
            </a:fld>
            <a:endParaRPr lang="es-MX"/>
          </a:p>
        </p:txBody>
      </p:sp>
    </p:spTree>
    <p:extLst>
      <p:ext uri="{BB962C8B-B14F-4D97-AF65-F5344CB8AC3E}">
        <p14:creationId xmlns:p14="http://schemas.microsoft.com/office/powerpoint/2010/main" val="34391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D54941D-8D77-463C-8E32-A694F305C71F}"/>
              </a:ext>
            </a:extLst>
          </p:cNvPr>
          <p:cNvSpPr>
            <a:spLocks noGrp="1"/>
          </p:cNvSpPr>
          <p:nvPr>
            <p:ph type="dt" sz="half" idx="10"/>
          </p:nvPr>
        </p:nvSpPr>
        <p:spPr/>
        <p:txBody>
          <a:bodyPr/>
          <a:lstStyle/>
          <a:p>
            <a:fld id="{9DE0C631-98D8-4DB9-B920-8CF6999958BE}" type="datetimeFigureOut">
              <a:rPr lang="es-MX" smtClean="0"/>
              <a:t>28/04/2021</a:t>
            </a:fld>
            <a:endParaRPr lang="es-MX"/>
          </a:p>
        </p:txBody>
      </p:sp>
      <p:sp>
        <p:nvSpPr>
          <p:cNvPr id="3" name="Marcador de pie de página 2">
            <a:extLst>
              <a:ext uri="{FF2B5EF4-FFF2-40B4-BE49-F238E27FC236}">
                <a16:creationId xmlns:a16="http://schemas.microsoft.com/office/drawing/2014/main" id="{303FB13E-9550-4F94-8E9E-768683CA2DD3}"/>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64EE6726-F3D4-428F-9E69-AC49D43C74D4}"/>
              </a:ext>
            </a:extLst>
          </p:cNvPr>
          <p:cNvSpPr>
            <a:spLocks noGrp="1"/>
          </p:cNvSpPr>
          <p:nvPr>
            <p:ph type="sldNum" sz="quarter" idx="12"/>
          </p:nvPr>
        </p:nvSpPr>
        <p:spPr/>
        <p:txBody>
          <a:bodyPr/>
          <a:lstStyle/>
          <a:p>
            <a:fld id="{19F0559F-E0B3-4FC3-A0A4-4D0F9B8B9725}" type="slidenum">
              <a:rPr lang="es-MX" smtClean="0"/>
              <a:t>‹Nº›</a:t>
            </a:fld>
            <a:endParaRPr lang="es-MX"/>
          </a:p>
        </p:txBody>
      </p:sp>
    </p:spTree>
    <p:extLst>
      <p:ext uri="{BB962C8B-B14F-4D97-AF65-F5344CB8AC3E}">
        <p14:creationId xmlns:p14="http://schemas.microsoft.com/office/powerpoint/2010/main" val="2089471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6F1CB2-DF53-4E06-815C-B0ED87F8202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7938CC79-9284-4686-96D7-9047061499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78854AF7-1CFD-47EF-8E0C-A7891485DC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135C849-5A5F-4BF3-9D0B-1CF2229829C5}"/>
              </a:ext>
            </a:extLst>
          </p:cNvPr>
          <p:cNvSpPr>
            <a:spLocks noGrp="1"/>
          </p:cNvSpPr>
          <p:nvPr>
            <p:ph type="dt" sz="half" idx="10"/>
          </p:nvPr>
        </p:nvSpPr>
        <p:spPr/>
        <p:txBody>
          <a:bodyPr/>
          <a:lstStyle/>
          <a:p>
            <a:fld id="{9DE0C631-98D8-4DB9-B920-8CF6999958BE}" type="datetimeFigureOut">
              <a:rPr lang="es-MX" smtClean="0"/>
              <a:t>28/04/2021</a:t>
            </a:fld>
            <a:endParaRPr lang="es-MX"/>
          </a:p>
        </p:txBody>
      </p:sp>
      <p:sp>
        <p:nvSpPr>
          <p:cNvPr id="6" name="Marcador de pie de página 5">
            <a:extLst>
              <a:ext uri="{FF2B5EF4-FFF2-40B4-BE49-F238E27FC236}">
                <a16:creationId xmlns:a16="http://schemas.microsoft.com/office/drawing/2014/main" id="{A6117EC4-F549-4248-B751-8B42F9DA105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3481A20-4420-4918-BB0A-10592DEE3164}"/>
              </a:ext>
            </a:extLst>
          </p:cNvPr>
          <p:cNvSpPr>
            <a:spLocks noGrp="1"/>
          </p:cNvSpPr>
          <p:nvPr>
            <p:ph type="sldNum" sz="quarter" idx="12"/>
          </p:nvPr>
        </p:nvSpPr>
        <p:spPr/>
        <p:txBody>
          <a:bodyPr/>
          <a:lstStyle/>
          <a:p>
            <a:fld id="{19F0559F-E0B3-4FC3-A0A4-4D0F9B8B9725}" type="slidenum">
              <a:rPr lang="es-MX" smtClean="0"/>
              <a:t>‹Nº›</a:t>
            </a:fld>
            <a:endParaRPr lang="es-MX"/>
          </a:p>
        </p:txBody>
      </p:sp>
    </p:spTree>
    <p:extLst>
      <p:ext uri="{BB962C8B-B14F-4D97-AF65-F5344CB8AC3E}">
        <p14:creationId xmlns:p14="http://schemas.microsoft.com/office/powerpoint/2010/main" val="3003101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38A6F-52AF-4057-BD22-56C39CA4318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87E39FC0-AC1E-4984-AC2A-C2EB769965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B8733377-5041-4DB4-8B53-E91280C166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05A252-BE87-4CC5-96E9-94339E3CDA98}"/>
              </a:ext>
            </a:extLst>
          </p:cNvPr>
          <p:cNvSpPr>
            <a:spLocks noGrp="1"/>
          </p:cNvSpPr>
          <p:nvPr>
            <p:ph type="dt" sz="half" idx="10"/>
          </p:nvPr>
        </p:nvSpPr>
        <p:spPr/>
        <p:txBody>
          <a:bodyPr/>
          <a:lstStyle/>
          <a:p>
            <a:fld id="{9DE0C631-98D8-4DB9-B920-8CF6999958BE}" type="datetimeFigureOut">
              <a:rPr lang="es-MX" smtClean="0"/>
              <a:t>28/04/2021</a:t>
            </a:fld>
            <a:endParaRPr lang="es-MX"/>
          </a:p>
        </p:txBody>
      </p:sp>
      <p:sp>
        <p:nvSpPr>
          <p:cNvPr id="6" name="Marcador de pie de página 5">
            <a:extLst>
              <a:ext uri="{FF2B5EF4-FFF2-40B4-BE49-F238E27FC236}">
                <a16:creationId xmlns:a16="http://schemas.microsoft.com/office/drawing/2014/main" id="{42AB3F01-11CA-4828-8A68-CEDC353A763F}"/>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9874BB59-16E1-482C-AEF1-C516579E0337}"/>
              </a:ext>
            </a:extLst>
          </p:cNvPr>
          <p:cNvSpPr>
            <a:spLocks noGrp="1"/>
          </p:cNvSpPr>
          <p:nvPr>
            <p:ph type="sldNum" sz="quarter" idx="12"/>
          </p:nvPr>
        </p:nvSpPr>
        <p:spPr/>
        <p:txBody>
          <a:bodyPr/>
          <a:lstStyle/>
          <a:p>
            <a:fld id="{19F0559F-E0B3-4FC3-A0A4-4D0F9B8B9725}" type="slidenum">
              <a:rPr lang="es-MX" smtClean="0"/>
              <a:t>‹Nº›</a:t>
            </a:fld>
            <a:endParaRPr lang="es-MX"/>
          </a:p>
        </p:txBody>
      </p:sp>
    </p:spTree>
    <p:extLst>
      <p:ext uri="{BB962C8B-B14F-4D97-AF65-F5344CB8AC3E}">
        <p14:creationId xmlns:p14="http://schemas.microsoft.com/office/powerpoint/2010/main" val="3793427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2E91937-BA15-4261-BBEB-5BDADC8FCC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C8CCA4E1-3A8C-4C31-A882-3E1E2AD04F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3458DBB-EF72-4520-A3CC-BFAC067B89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E0C631-98D8-4DB9-B920-8CF6999958BE}" type="datetimeFigureOut">
              <a:rPr lang="es-MX" smtClean="0"/>
              <a:t>28/04/2021</a:t>
            </a:fld>
            <a:endParaRPr lang="es-MX"/>
          </a:p>
        </p:txBody>
      </p:sp>
      <p:sp>
        <p:nvSpPr>
          <p:cNvPr id="5" name="Marcador de pie de página 4">
            <a:extLst>
              <a:ext uri="{FF2B5EF4-FFF2-40B4-BE49-F238E27FC236}">
                <a16:creationId xmlns:a16="http://schemas.microsoft.com/office/drawing/2014/main" id="{D6CDDAB5-1218-4579-A851-84B0527ED7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10BC5C0C-0B2C-4FC0-AF24-56851BCF67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0559F-E0B3-4FC3-A0A4-4D0F9B8B9725}" type="slidenum">
              <a:rPr lang="es-MX" smtClean="0"/>
              <a:t>‹Nº›</a:t>
            </a:fld>
            <a:endParaRPr lang="es-MX"/>
          </a:p>
        </p:txBody>
      </p:sp>
    </p:spTree>
    <p:extLst>
      <p:ext uri="{BB962C8B-B14F-4D97-AF65-F5344CB8AC3E}">
        <p14:creationId xmlns:p14="http://schemas.microsoft.com/office/powerpoint/2010/main" val="4071685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microsoft.com/office/2007/relationships/hdphoto" Target="../media/hdphoto6.wdp"/></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a:extLst>
              <a:ext uri="{FF2B5EF4-FFF2-40B4-BE49-F238E27FC236}">
                <a16:creationId xmlns:a16="http://schemas.microsoft.com/office/drawing/2014/main" id="{2E172417-62D9-466B-93AA-A8C3037DD4E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9" name="Rectangle 9">
            <a:extLst>
              <a:ext uri="{FF2B5EF4-FFF2-40B4-BE49-F238E27FC236}">
                <a16:creationId xmlns:a16="http://schemas.microsoft.com/office/drawing/2014/main" id="{AEC4A42F-D5C0-4B9D-A428-45758E904067}"/>
              </a:ext>
            </a:extLst>
          </p:cNvPr>
          <p:cNvSpPr>
            <a:spLocks noChangeArrowheads="1"/>
          </p:cNvSpPr>
          <p:nvPr/>
        </p:nvSpPr>
        <p:spPr bwMode="auto">
          <a:xfrm>
            <a:off x="1" y="563969"/>
            <a:ext cx="12191999" cy="609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3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ESCUELA NORMAL DE EDUCACION PREESCOLAR</a:t>
            </a:r>
            <a:endParaRPr kumimoji="0" lang="es-MX" altLang="es-MX"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3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Licenciatura en educación preescolar.</a:t>
            </a:r>
            <a:endParaRPr kumimoji="0" lang="es-MX" altLang="es-MX"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3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Ciclo escolar 2021.</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altLang="es-MX"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3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Curso: </a:t>
            </a:r>
            <a:r>
              <a:rPr kumimoji="0" lang="es-MX" altLang="es-MX" sz="130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Modelos pedagógicos</a:t>
            </a:r>
            <a:endParaRPr kumimoji="0" lang="es-MX" altLang="es-MX" sz="13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3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Docente: </a:t>
            </a:r>
            <a:r>
              <a:rPr kumimoji="0" lang="es-MX" altLang="es-MX" sz="130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Narciso Rodríguez espinosa</a:t>
            </a:r>
            <a:endParaRPr kumimoji="0" lang="es-MX" altLang="es-MX" sz="130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3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Trabajo: </a:t>
            </a:r>
            <a:r>
              <a:rPr kumimoji="0" lang="es-MX" altLang="es-MX" sz="130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Modelo Conductista.</a:t>
            </a:r>
            <a:endParaRPr kumimoji="0" lang="es-MX" altLang="es-MX" sz="130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3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Unidad 2: </a:t>
            </a:r>
            <a:r>
              <a:rPr lang="es-ES" sz="1300" dirty="0">
                <a:latin typeface="Arial" panose="020B0604020202020204" pitchFamily="34" charset="0"/>
                <a:cs typeface="Arial" panose="020B0604020202020204" pitchFamily="34" charset="0"/>
              </a:rPr>
              <a:t>El modelo y su concreción en el aula: procesos y prácticas de enseñanza y aprendizaje.</a:t>
            </a:r>
          </a:p>
          <a:p>
            <a:pPr marL="0" marR="0" lvl="0" indent="0" algn="just" defTabSz="914400" rtl="0" eaLnBrk="0" fontAlgn="base" latinLnBrk="0" hangingPunct="0">
              <a:lnSpc>
                <a:spcPct val="100000"/>
              </a:lnSpc>
              <a:spcBef>
                <a:spcPct val="0"/>
              </a:spcBef>
              <a:spcAft>
                <a:spcPct val="0"/>
              </a:spcAft>
              <a:buClrTx/>
              <a:buSzTx/>
              <a:buFontTx/>
              <a:buNone/>
              <a:tabLst/>
            </a:pPr>
            <a:r>
              <a:rPr lang="es-ES" sz="1300" dirty="0">
                <a:latin typeface="Arial" panose="020B0604020202020204" pitchFamily="34" charset="0"/>
                <a:cs typeface="Arial" panose="020B0604020202020204" pitchFamily="34" charset="0"/>
              </a:rPr>
              <a:t>Establece relaciones entre los principios, conceptos disciplinarios y contenidos del plan y programas de estudio en función del logro de aprendizaje de sus alumnos, asegurando la coherencia y continuidad entre los distintos grados y niveles educativos. </a:t>
            </a:r>
          </a:p>
          <a:p>
            <a:pPr marL="0" marR="0" lvl="0" indent="0" algn="just" defTabSz="914400" rtl="0" eaLnBrk="0" fontAlgn="base" latinLnBrk="0" hangingPunct="0">
              <a:lnSpc>
                <a:spcPct val="100000"/>
              </a:lnSpc>
              <a:spcBef>
                <a:spcPct val="0"/>
              </a:spcBef>
              <a:spcAft>
                <a:spcPct val="0"/>
              </a:spcAft>
              <a:buClrTx/>
              <a:buSzTx/>
              <a:buFontTx/>
              <a:buNone/>
              <a:tabLst/>
            </a:pPr>
            <a:r>
              <a:rPr lang="es-ES" sz="1300" dirty="0">
                <a:latin typeface="Arial" panose="020B0604020202020204" pitchFamily="34" charset="0"/>
                <a:cs typeface="Arial" panose="020B0604020202020204" pitchFamily="34" charset="0"/>
              </a:rPr>
              <a:t>• Utiliza metodologías pertinentes y actualizadas para promover el aprendizaje de los alumnos en los diferentes campos, áreas y ámbitos que propone el currículum, considerando los contextos y su desarrollo. </a:t>
            </a:r>
          </a:p>
          <a:p>
            <a:pPr marL="0" marR="0" lvl="0" indent="0" algn="just" defTabSz="914400" rtl="0" eaLnBrk="0" fontAlgn="base" latinLnBrk="0" hangingPunct="0">
              <a:lnSpc>
                <a:spcPct val="100000"/>
              </a:lnSpc>
              <a:spcBef>
                <a:spcPct val="0"/>
              </a:spcBef>
              <a:spcAft>
                <a:spcPct val="0"/>
              </a:spcAft>
              <a:buClrTx/>
              <a:buSzTx/>
              <a:buFontTx/>
              <a:buNone/>
              <a:tabLst/>
            </a:pPr>
            <a:r>
              <a:rPr lang="es-ES" sz="1300" dirty="0">
                <a:latin typeface="Arial" panose="020B0604020202020204" pitchFamily="34" charset="0"/>
                <a:cs typeface="Arial" panose="020B0604020202020204" pitchFamily="34" charset="0"/>
              </a:rPr>
              <a:t>• Incorpora los recursos y medios didácticos idóneos para favorecer el aprendizaje de acuerdo con el conocimiento de los procesos de desarrollo cognitivo y socioemocional de los alumnos. </a:t>
            </a:r>
          </a:p>
          <a:p>
            <a:pPr marL="0" marR="0" lvl="0" indent="0" algn="just" defTabSz="914400" rtl="0" eaLnBrk="0" fontAlgn="base" latinLnBrk="0" hangingPunct="0">
              <a:lnSpc>
                <a:spcPct val="100000"/>
              </a:lnSpc>
              <a:spcBef>
                <a:spcPct val="0"/>
              </a:spcBef>
              <a:spcAft>
                <a:spcPct val="0"/>
              </a:spcAft>
              <a:buClrTx/>
              <a:buSzTx/>
              <a:buFontTx/>
              <a:buNone/>
              <a:tabLst/>
            </a:pPr>
            <a:r>
              <a:rPr lang="es-ES" sz="1300" dirty="0">
                <a:latin typeface="Arial" panose="020B0604020202020204" pitchFamily="34" charset="0"/>
                <a:cs typeface="Arial" panose="020B0604020202020204" pitchFamily="34" charset="0"/>
              </a:rPr>
              <a:t>• Selecciona estrategias que favorecen el desarrollo intelectual, físico, social y emocional de los alumnos para procurar el logro de los aprendizajes. </a:t>
            </a:r>
          </a:p>
          <a:p>
            <a:pPr marL="0" marR="0" lvl="0" indent="0" algn="just" defTabSz="914400" rtl="0" eaLnBrk="0" fontAlgn="base" latinLnBrk="0" hangingPunct="0">
              <a:lnSpc>
                <a:spcPct val="100000"/>
              </a:lnSpc>
              <a:spcBef>
                <a:spcPct val="0"/>
              </a:spcBef>
              <a:spcAft>
                <a:spcPct val="0"/>
              </a:spcAft>
              <a:buClrTx/>
              <a:buSzTx/>
              <a:buFontTx/>
              <a:buNone/>
              <a:tabLst/>
            </a:pPr>
            <a:r>
              <a:rPr lang="es-ES" sz="1300" dirty="0">
                <a:latin typeface="Arial" panose="020B0604020202020204" pitchFamily="34" charset="0"/>
                <a:cs typeface="Arial" panose="020B0604020202020204" pitchFamily="34" charset="0"/>
              </a:rPr>
              <a:t>• Emplea los medios tecnológicos y las fuentes de información científica disponibles para mantenerse actualizado respecto a los diversos campos de conocimiento que intervienen en su trabajo docente. </a:t>
            </a:r>
          </a:p>
          <a:p>
            <a:pPr marL="0" marR="0" lvl="0" indent="0" algn="just" defTabSz="914400" rtl="0" eaLnBrk="0" fontAlgn="base" latinLnBrk="0" hangingPunct="0">
              <a:lnSpc>
                <a:spcPct val="100000"/>
              </a:lnSpc>
              <a:spcBef>
                <a:spcPct val="0"/>
              </a:spcBef>
              <a:spcAft>
                <a:spcPct val="0"/>
              </a:spcAft>
              <a:buClrTx/>
              <a:buSzTx/>
              <a:buFontTx/>
              <a:buNone/>
              <a:tabLst/>
            </a:pPr>
            <a:r>
              <a:rPr lang="es-ES" sz="1300" dirty="0">
                <a:latin typeface="Arial" panose="020B0604020202020204" pitchFamily="34" charset="0"/>
                <a:cs typeface="Arial" panose="020B0604020202020204" pitchFamily="34" charset="0"/>
              </a:rPr>
              <a:t>• Utiliza los recursos metodológicos y técnicos de la investigación para explicar, comprender situaciones educativas y mejorar su docencia. </a:t>
            </a:r>
          </a:p>
          <a:p>
            <a:pPr marL="0" marR="0" lvl="0" indent="0" algn="just" defTabSz="914400" rtl="0" eaLnBrk="0" fontAlgn="base" latinLnBrk="0" hangingPunct="0">
              <a:lnSpc>
                <a:spcPct val="100000"/>
              </a:lnSpc>
              <a:spcBef>
                <a:spcPct val="0"/>
              </a:spcBef>
              <a:spcAft>
                <a:spcPct val="0"/>
              </a:spcAft>
              <a:buClrTx/>
              <a:buSzTx/>
              <a:buFontTx/>
              <a:buNone/>
              <a:tabLst/>
            </a:pPr>
            <a:r>
              <a:rPr lang="es-ES" sz="1300" dirty="0">
                <a:latin typeface="Arial" panose="020B0604020202020204" pitchFamily="34" charset="0"/>
                <a:cs typeface="Arial" panose="020B0604020202020204" pitchFamily="34" charset="0"/>
              </a:rPr>
              <a:t>• Orienta su actuación profesional con sentido ético-</a:t>
            </a:r>
            <a:r>
              <a:rPr lang="es-ES" sz="1300" dirty="0" err="1">
                <a:latin typeface="Arial" panose="020B0604020202020204" pitchFamily="34" charset="0"/>
                <a:cs typeface="Arial" panose="020B0604020202020204" pitchFamily="34" charset="0"/>
              </a:rPr>
              <a:t>valoral</a:t>
            </a:r>
            <a:r>
              <a:rPr lang="es-ES" sz="1300" dirty="0">
                <a:latin typeface="Arial" panose="020B0604020202020204" pitchFamily="34" charset="0"/>
                <a:cs typeface="Arial" panose="020B0604020202020204" pitchFamily="34" charset="0"/>
              </a:rPr>
              <a:t> y asume los diversos principios y reglas que aseguran una mejor convivencia institucional y social, en beneficio de los alumnos y de la comunidad escolar. </a:t>
            </a:r>
          </a:p>
          <a:p>
            <a:pPr marL="0" marR="0" lvl="0" indent="0" algn="just" defTabSz="914400" rtl="0" eaLnBrk="0" fontAlgn="base" latinLnBrk="0" hangingPunct="0">
              <a:lnSpc>
                <a:spcPct val="100000"/>
              </a:lnSpc>
              <a:spcBef>
                <a:spcPct val="0"/>
              </a:spcBef>
              <a:spcAft>
                <a:spcPct val="0"/>
              </a:spcAft>
              <a:buClrTx/>
              <a:buSzTx/>
              <a:buFontTx/>
              <a:buNone/>
              <a:tabLst/>
            </a:pPr>
            <a:r>
              <a:rPr lang="es-ES" sz="1300" dirty="0">
                <a:latin typeface="Arial" panose="020B0604020202020204" pitchFamily="34" charset="0"/>
                <a:cs typeface="Arial" panose="020B0604020202020204" pitchFamily="34" charset="0"/>
              </a:rPr>
              <a:t>• Decide las estrategias pedagógicas para minimizar o eliminar las barreras para el aprendizaje y la participación asegurando una educación inclusiva.</a:t>
            </a:r>
            <a:endParaRPr lang="es-MX" altLang="es-MX" sz="1300" dirty="0">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altLang="es-MX"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3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Integrantes:</a:t>
            </a:r>
            <a:endParaRPr kumimoji="0" lang="es-MX" altLang="es-MX"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3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Andrea Judith Esquivel Alonzo             #6</a:t>
            </a:r>
            <a:endParaRPr kumimoji="0" lang="es-MX" altLang="es-MX"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3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Mariana García Reyna                           #8</a:t>
            </a:r>
            <a:endParaRPr kumimoji="0" lang="es-MX" altLang="es-MX"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3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Lucia del Carmen Laureano Valdez   #13</a:t>
            </a:r>
            <a:endParaRPr kumimoji="0" lang="es-MX" altLang="es-MX"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3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Lorena Fernanda Olivo Maldonado     #17</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altLang="es-MX"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3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Semestre:</a:t>
            </a:r>
            <a:r>
              <a:rPr kumimoji="0" lang="es-MX" altLang="es-MX" sz="13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4</a:t>
            </a:r>
            <a:r>
              <a:rPr kumimoji="0" lang="es-MX" altLang="es-MX" sz="13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Sección:</a:t>
            </a:r>
            <a:r>
              <a:rPr kumimoji="0" lang="es-MX" altLang="es-MX" sz="13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a:t>
            </a:r>
            <a:endParaRPr kumimoji="0" lang="es-MX" altLang="es-MX"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s-MX" altLang="es-MX" sz="13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Saltillo, Coahuila a fecha 04/2021.</a:t>
            </a:r>
            <a:endParaRPr kumimoji="0" lang="es-MX" altLang="es-MX"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13" name="Imagen 12">
            <a:extLst>
              <a:ext uri="{FF2B5EF4-FFF2-40B4-BE49-F238E27FC236}">
                <a16:creationId xmlns:a16="http://schemas.microsoft.com/office/drawing/2014/main" id="{4F9F1B53-BCB6-451E-8B1B-8F1E6C1F06A9}"/>
              </a:ext>
            </a:extLst>
          </p:cNvPr>
          <p:cNvPicPr/>
          <p:nvPr/>
        </p:nvPicPr>
        <p:blipFill>
          <a:blip r:embed="rId2">
            <a:extLst>
              <a:ext uri="{28A0092B-C50C-407E-A947-70E740481C1C}">
                <a14:useLocalDpi xmlns:a14="http://schemas.microsoft.com/office/drawing/2010/main" val="0"/>
              </a:ext>
            </a:extLst>
          </a:blip>
          <a:srcRect l="19591" r="16029"/>
          <a:stretch>
            <a:fillRect/>
          </a:stretch>
        </p:blipFill>
        <p:spPr bwMode="auto">
          <a:xfrm>
            <a:off x="2579427" y="200055"/>
            <a:ext cx="1055677" cy="1324034"/>
          </a:xfrm>
          <a:prstGeom prst="rect">
            <a:avLst/>
          </a:prstGeom>
          <a:noFill/>
          <a:ln>
            <a:noFill/>
          </a:ln>
        </p:spPr>
      </p:pic>
    </p:spTree>
    <p:extLst>
      <p:ext uri="{BB962C8B-B14F-4D97-AF65-F5344CB8AC3E}">
        <p14:creationId xmlns:p14="http://schemas.microsoft.com/office/powerpoint/2010/main" val="3102817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70F93EC-3355-403A-B2E7-319D4C8DC7D8}"/>
              </a:ext>
            </a:extLst>
          </p:cNvPr>
          <p:cNvSpPr>
            <a:spLocks noGrp="1"/>
          </p:cNvSpPr>
          <p:nvPr>
            <p:ph idx="1"/>
          </p:nvPr>
        </p:nvSpPr>
        <p:spPr>
          <a:xfrm>
            <a:off x="604912" y="1951575"/>
            <a:ext cx="7019778" cy="4351338"/>
          </a:xfrm>
        </p:spPr>
        <p:txBody>
          <a:bodyPr/>
          <a:lstStyle/>
          <a:p>
            <a:pPr marL="0" indent="0" algn="ctr">
              <a:buNone/>
            </a:pPr>
            <a:r>
              <a:rPr lang="es-MX" dirty="0">
                <a:latin typeface="Cavolini" panose="03000502040302020204" pitchFamily="66" charset="0"/>
                <a:cs typeface="Cavolini" panose="03000502040302020204" pitchFamily="66" charset="0"/>
              </a:rPr>
              <a:t>El docente es el sujeto activo del proceso de aprendizaje, puesto que es quien diseña todos los objetivos de aprendizaje, así como los ejercicios y actividades encaminados a la repetición y la memorización para la realización de las conductas correctas, en base a un sistema de castigos y premios</a:t>
            </a:r>
            <a:r>
              <a:rPr lang="es-MX" dirty="0">
                <a:latin typeface="Modern No. 20" panose="02070704070505020303" pitchFamily="18" charset="0"/>
              </a:rPr>
              <a:t>.</a:t>
            </a:r>
          </a:p>
        </p:txBody>
      </p:sp>
      <p:pic>
        <p:nvPicPr>
          <p:cNvPr id="2052" name="Picture 4" descr="Aprendizaje conductista SIMPSON - YouTube">
            <a:extLst>
              <a:ext uri="{FF2B5EF4-FFF2-40B4-BE49-F238E27FC236}">
                <a16:creationId xmlns:a16="http://schemas.microsoft.com/office/drawing/2014/main" id="{0E0B8506-0AEA-4968-AEC1-3B17CACA6B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1227" y="2359856"/>
            <a:ext cx="3849757" cy="2887318"/>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C9076628-DEDB-4643-B3B2-3F62D4CC6AE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689858" y="0"/>
            <a:ext cx="7791765" cy="2019984"/>
          </a:xfrm>
          <a:prstGeom prst="rect">
            <a:avLst/>
          </a:prstGeom>
        </p:spPr>
      </p:pic>
      <p:sp>
        <p:nvSpPr>
          <p:cNvPr id="6" name="CuadroTexto 5">
            <a:extLst>
              <a:ext uri="{FF2B5EF4-FFF2-40B4-BE49-F238E27FC236}">
                <a16:creationId xmlns:a16="http://schemas.microsoft.com/office/drawing/2014/main" id="{D92B9303-6CA1-47A0-8D74-127D72F2F7F4}"/>
              </a:ext>
            </a:extLst>
          </p:cNvPr>
          <p:cNvSpPr txBox="1"/>
          <p:nvPr/>
        </p:nvSpPr>
        <p:spPr>
          <a:xfrm>
            <a:off x="3620697" y="594493"/>
            <a:ext cx="4721546" cy="830997"/>
          </a:xfrm>
          <a:prstGeom prst="rect">
            <a:avLst/>
          </a:prstGeom>
          <a:noFill/>
        </p:spPr>
        <p:txBody>
          <a:bodyPr wrap="square" rtlCol="0">
            <a:spAutoFit/>
          </a:bodyPr>
          <a:lstStyle/>
          <a:p>
            <a:r>
              <a:rPr lang="es-MX" sz="4800" dirty="0">
                <a:ln>
                  <a:solidFill>
                    <a:schemeClr val="tx1"/>
                  </a:solidFill>
                </a:ln>
                <a:solidFill>
                  <a:schemeClr val="bg1"/>
                </a:solidFill>
                <a:latin typeface="Modern Love" panose="04090805081005020601" pitchFamily="82" charset="0"/>
              </a:rPr>
              <a:t>Rol del docente</a:t>
            </a:r>
          </a:p>
        </p:txBody>
      </p:sp>
    </p:spTree>
    <p:extLst>
      <p:ext uri="{BB962C8B-B14F-4D97-AF65-F5344CB8AC3E}">
        <p14:creationId xmlns:p14="http://schemas.microsoft.com/office/powerpoint/2010/main" val="4154409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FB77CAB-681C-490E-B07D-8A951B977918}"/>
              </a:ext>
            </a:extLst>
          </p:cNvPr>
          <p:cNvSpPr>
            <a:spLocks noGrp="1"/>
          </p:cNvSpPr>
          <p:nvPr>
            <p:ph idx="1"/>
          </p:nvPr>
        </p:nvSpPr>
        <p:spPr>
          <a:xfrm>
            <a:off x="486508" y="1825625"/>
            <a:ext cx="10515600" cy="4351338"/>
          </a:xfrm>
        </p:spPr>
        <p:txBody>
          <a:bodyPr/>
          <a:lstStyle/>
          <a:p>
            <a:pPr marL="0" indent="0" algn="ctr">
              <a:buNone/>
            </a:pPr>
            <a:r>
              <a:rPr lang="es-MX" dirty="0">
                <a:latin typeface="Cavolini" panose="03000502040302020204" pitchFamily="66" charset="0"/>
                <a:cs typeface="Cavolini" panose="03000502040302020204" pitchFamily="66" charset="0"/>
              </a:rPr>
              <a:t>El estudiante es el sujeto pasivo, se considera que es como una "﻿tabla rasa" que está vacío de contenido, y que debe trabajar en base a la repetición para memorizar y repetir la conducta requerida por el docente, su aprendizaje tiene un papel activo aunque es reactivo ante los estímulos recibidos.</a:t>
            </a:r>
          </a:p>
        </p:txBody>
      </p:sp>
      <p:pic>
        <p:nvPicPr>
          <p:cNvPr id="3076" name="Picture 4" descr="PRESENTACION TEORIAS CONDUCTISTA Y ...">
            <a:extLst>
              <a:ext uri="{FF2B5EF4-FFF2-40B4-BE49-F238E27FC236}">
                <a16:creationId xmlns:a16="http://schemas.microsoft.com/office/drawing/2014/main" id="{C14958B3-F818-40D1-A506-1773C05DA8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9904" y="4323764"/>
            <a:ext cx="4474573" cy="250529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Arma de fuego&#10;&#10;Descripción generada automáticamente con confianza baja">
            <a:extLst>
              <a:ext uri="{FF2B5EF4-FFF2-40B4-BE49-F238E27FC236}">
                <a16:creationId xmlns:a16="http://schemas.microsoft.com/office/drawing/2014/main" id="{E1B36DA3-FFFE-445A-A73F-599E282DE0C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21424682">
            <a:off x="343096" y="-326608"/>
            <a:ext cx="9523532" cy="2015289"/>
          </a:xfrm>
          <a:prstGeom prst="rect">
            <a:avLst/>
          </a:prstGeom>
        </p:spPr>
      </p:pic>
      <p:sp>
        <p:nvSpPr>
          <p:cNvPr id="9" name="CuadroTexto 8">
            <a:extLst>
              <a:ext uri="{FF2B5EF4-FFF2-40B4-BE49-F238E27FC236}">
                <a16:creationId xmlns:a16="http://schemas.microsoft.com/office/drawing/2014/main" id="{A2500C94-4816-4525-8C3F-F4B69B152DAA}"/>
              </a:ext>
            </a:extLst>
          </p:cNvPr>
          <p:cNvSpPr txBox="1"/>
          <p:nvPr/>
        </p:nvSpPr>
        <p:spPr>
          <a:xfrm>
            <a:off x="2481214" y="487105"/>
            <a:ext cx="5734318" cy="830997"/>
          </a:xfrm>
          <a:prstGeom prst="rect">
            <a:avLst/>
          </a:prstGeom>
          <a:noFill/>
        </p:spPr>
        <p:txBody>
          <a:bodyPr wrap="square" rtlCol="0">
            <a:spAutoFit/>
          </a:bodyPr>
          <a:lstStyle/>
          <a:p>
            <a:r>
              <a:rPr lang="es-MX" sz="4800" dirty="0">
                <a:ln>
                  <a:solidFill>
                    <a:schemeClr val="tx1"/>
                  </a:solidFill>
                </a:ln>
                <a:solidFill>
                  <a:schemeClr val="bg1"/>
                </a:solidFill>
                <a:latin typeface="Modern Love" panose="04090805081005020601" pitchFamily="82" charset="0"/>
              </a:rPr>
              <a:t>Rol del estudiante</a:t>
            </a:r>
          </a:p>
        </p:txBody>
      </p:sp>
    </p:spTree>
    <p:extLst>
      <p:ext uri="{BB962C8B-B14F-4D97-AF65-F5344CB8AC3E}">
        <p14:creationId xmlns:p14="http://schemas.microsoft.com/office/powerpoint/2010/main" val="2977714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79D5BEE-B624-4BEC-B8DC-DE706FD0CDDC}"/>
              </a:ext>
            </a:extLst>
          </p:cNvPr>
          <p:cNvSpPr txBox="1"/>
          <p:nvPr/>
        </p:nvSpPr>
        <p:spPr>
          <a:xfrm>
            <a:off x="0" y="2097976"/>
            <a:ext cx="12191999" cy="3539430"/>
          </a:xfrm>
          <a:prstGeom prst="rect">
            <a:avLst/>
          </a:prstGeom>
          <a:noFill/>
        </p:spPr>
        <p:txBody>
          <a:bodyPr wrap="square">
            <a:spAutoFit/>
          </a:bodyPr>
          <a:lstStyle/>
          <a:p>
            <a:pPr algn="l">
              <a:buFont typeface="Arial" panose="020B0604020202020204" pitchFamily="34" charset="0"/>
              <a:buChar char="•"/>
            </a:pPr>
            <a:r>
              <a:rPr lang="es-MX" sz="3200" b="0" i="0" dirty="0">
                <a:solidFill>
                  <a:srgbClr val="202124"/>
                </a:solidFill>
                <a:effectLst/>
                <a:latin typeface="Cavolini" panose="03000502040302020204" pitchFamily="66" charset="0"/>
                <a:cs typeface="Cavolini" panose="03000502040302020204" pitchFamily="66" charset="0"/>
              </a:rPr>
              <a:t>Predecir y controlar la conducta.</a:t>
            </a:r>
          </a:p>
          <a:p>
            <a:pPr algn="l">
              <a:buFont typeface="Arial" panose="020B0604020202020204" pitchFamily="34" charset="0"/>
              <a:buChar char="•"/>
            </a:pPr>
            <a:r>
              <a:rPr lang="es-MX" sz="3200" b="0" i="0" dirty="0">
                <a:solidFill>
                  <a:srgbClr val="202124"/>
                </a:solidFill>
                <a:effectLst/>
                <a:latin typeface="Cavolini" panose="03000502040302020204" pitchFamily="66" charset="0"/>
                <a:cs typeface="Cavolini" panose="03000502040302020204" pitchFamily="66" charset="0"/>
              </a:rPr>
              <a:t>Es cuantificable.</a:t>
            </a:r>
          </a:p>
          <a:p>
            <a:pPr algn="l">
              <a:buFont typeface="Arial" panose="020B0604020202020204" pitchFamily="34" charset="0"/>
              <a:buChar char="•"/>
            </a:pPr>
            <a:r>
              <a:rPr lang="es-MX" sz="3200" b="0" i="0" dirty="0">
                <a:solidFill>
                  <a:srgbClr val="202124"/>
                </a:solidFill>
                <a:effectLst/>
                <a:latin typeface="Cavolini" panose="03000502040302020204" pitchFamily="66" charset="0"/>
                <a:cs typeface="Cavolini" panose="03000502040302020204" pitchFamily="66" charset="0"/>
              </a:rPr>
              <a:t>Permite la planificación.</a:t>
            </a:r>
          </a:p>
          <a:p>
            <a:pPr algn="l">
              <a:buFont typeface="Arial" panose="020B0604020202020204" pitchFamily="34" charset="0"/>
              <a:buChar char="•"/>
            </a:pPr>
            <a:r>
              <a:rPr lang="es-MX" sz="3200" b="0" i="0" dirty="0">
                <a:solidFill>
                  <a:srgbClr val="202124"/>
                </a:solidFill>
                <a:effectLst/>
                <a:latin typeface="Cavolini" panose="03000502040302020204" pitchFamily="66" charset="0"/>
                <a:cs typeface="Cavolini" panose="03000502040302020204" pitchFamily="66" charset="0"/>
              </a:rPr>
              <a:t>Determina la imaginación, el sentimiento y la asociación, como términos comportamentales.</a:t>
            </a:r>
          </a:p>
          <a:p>
            <a:pPr algn="l">
              <a:buFont typeface="Arial" panose="020B0604020202020204" pitchFamily="34" charset="0"/>
              <a:buChar char="•"/>
            </a:pPr>
            <a:r>
              <a:rPr lang="es-MX" sz="3200" b="0" i="0" dirty="0">
                <a:solidFill>
                  <a:srgbClr val="202124"/>
                </a:solidFill>
                <a:effectLst/>
                <a:latin typeface="Cavolini" panose="03000502040302020204" pitchFamily="66" charset="0"/>
                <a:cs typeface="Cavolini" panose="03000502040302020204" pitchFamily="66" charset="0"/>
              </a:rPr>
              <a:t>Eficaz entrenamiento.</a:t>
            </a:r>
          </a:p>
          <a:p>
            <a:pPr algn="l">
              <a:buFont typeface="Arial" panose="020B0604020202020204" pitchFamily="34" charset="0"/>
              <a:buChar char="•"/>
            </a:pPr>
            <a:r>
              <a:rPr lang="es-MX" sz="3200" b="0" i="0" dirty="0">
                <a:solidFill>
                  <a:srgbClr val="202124"/>
                </a:solidFill>
                <a:effectLst/>
                <a:latin typeface="Cavolini" panose="03000502040302020204" pitchFamily="66" charset="0"/>
                <a:cs typeface="Cavolini" panose="03000502040302020204" pitchFamily="66" charset="0"/>
              </a:rPr>
              <a:t>Consigue modificar comportamientos.</a:t>
            </a:r>
            <a:endParaRPr lang="es-MX" sz="3200" dirty="0">
              <a:latin typeface="Cavolini" panose="03000502040302020204" pitchFamily="66" charset="0"/>
              <a:cs typeface="Cavolini" panose="03000502040302020204" pitchFamily="66" charset="0"/>
            </a:endParaRPr>
          </a:p>
        </p:txBody>
      </p:sp>
      <p:sp>
        <p:nvSpPr>
          <p:cNvPr id="4" name="AutoShape 2">
            <a:extLst>
              <a:ext uri="{FF2B5EF4-FFF2-40B4-BE49-F238E27FC236}">
                <a16:creationId xmlns:a16="http://schemas.microsoft.com/office/drawing/2014/main" id="{E2595709-749E-4CE5-BD82-1022890463E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id="{75914ADA-B84F-41DD-9038-5FF6979262AE}"/>
              </a:ext>
            </a:extLst>
          </p:cNvPr>
          <p:cNvPicPr>
            <a:picLocks noChangeAspect="1"/>
          </p:cNvPicPr>
          <p:nvPr/>
        </p:nvPicPr>
        <p:blipFill rotWithShape="1">
          <a:blip r:embed="rId2"/>
          <a:srcRect t="12998" b="17910"/>
          <a:stretch/>
        </p:blipFill>
        <p:spPr>
          <a:xfrm>
            <a:off x="180638" y="0"/>
            <a:ext cx="6248399" cy="1899138"/>
          </a:xfrm>
          <a:prstGeom prst="rect">
            <a:avLst/>
          </a:prstGeom>
        </p:spPr>
      </p:pic>
      <p:pic>
        <p:nvPicPr>
          <p:cNvPr id="1028" name="Picture 4" descr="DESCARGAR EMOJI GRATIS, TAMAÑO GRANDE Y SIN BORDES | Emoji, Emojis  emoticonos, Emoji gratis">
            <a:extLst>
              <a:ext uri="{FF2B5EF4-FFF2-40B4-BE49-F238E27FC236}">
                <a16:creationId xmlns:a16="http://schemas.microsoft.com/office/drawing/2014/main" id="{EFB834D7-2EF1-47C3-AA8C-08AFF1DC67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13471">
            <a:off x="8189379" y="159071"/>
            <a:ext cx="2863279" cy="28632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6E8960E6-E6C2-4288-A9C7-A978A576FDB1}"/>
              </a:ext>
            </a:extLst>
          </p:cNvPr>
          <p:cNvSpPr txBox="1"/>
          <p:nvPr/>
        </p:nvSpPr>
        <p:spPr>
          <a:xfrm>
            <a:off x="1707491" y="534071"/>
            <a:ext cx="4721546" cy="830997"/>
          </a:xfrm>
          <a:prstGeom prst="rect">
            <a:avLst/>
          </a:prstGeom>
          <a:noFill/>
        </p:spPr>
        <p:txBody>
          <a:bodyPr wrap="square" rtlCol="0">
            <a:spAutoFit/>
          </a:bodyPr>
          <a:lstStyle/>
          <a:p>
            <a:r>
              <a:rPr lang="es-MX" sz="4800" dirty="0">
                <a:ln>
                  <a:solidFill>
                    <a:schemeClr val="tx1"/>
                  </a:solidFill>
                </a:ln>
                <a:solidFill>
                  <a:schemeClr val="bg1"/>
                </a:solidFill>
                <a:latin typeface="Modern Love" panose="04090805081005020601" pitchFamily="82" charset="0"/>
              </a:rPr>
              <a:t>Ventajas:</a:t>
            </a:r>
          </a:p>
        </p:txBody>
      </p:sp>
    </p:spTree>
    <p:extLst>
      <p:ext uri="{BB962C8B-B14F-4D97-AF65-F5344CB8AC3E}">
        <p14:creationId xmlns:p14="http://schemas.microsoft.com/office/powerpoint/2010/main" val="1907132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D0EDEDD-4CDC-49DB-8D3F-28780DCAF17F}"/>
              </a:ext>
            </a:extLst>
          </p:cNvPr>
          <p:cNvSpPr txBox="1"/>
          <p:nvPr/>
        </p:nvSpPr>
        <p:spPr>
          <a:xfrm>
            <a:off x="6029325" y="725346"/>
            <a:ext cx="6096000" cy="3046988"/>
          </a:xfrm>
          <a:prstGeom prst="rect">
            <a:avLst/>
          </a:prstGeom>
          <a:noFill/>
        </p:spPr>
        <p:txBody>
          <a:bodyPr wrap="square">
            <a:spAutoFit/>
          </a:bodyPr>
          <a:lstStyle/>
          <a:p>
            <a:pPr algn="ctr">
              <a:buFont typeface="Arial" panose="020B0604020202020204" pitchFamily="34" charset="0"/>
              <a:buChar char="•"/>
            </a:pPr>
            <a:r>
              <a:rPr lang="es-MX" sz="3200" b="0" i="0">
                <a:solidFill>
                  <a:srgbClr val="202124"/>
                </a:solidFill>
                <a:effectLst/>
                <a:latin typeface="Cavolini" panose="03000502040302020204" pitchFamily="66" charset="0"/>
                <a:cs typeface="Cavolini" panose="03000502040302020204" pitchFamily="66" charset="0"/>
              </a:rPr>
              <a:t>El intento de predecir, controlar la conducta de forma empírica y experimental.</a:t>
            </a:r>
            <a:br>
              <a:rPr lang="es-MX" sz="3200" b="0" i="0" dirty="0">
                <a:solidFill>
                  <a:srgbClr val="202124"/>
                </a:solidFill>
                <a:effectLst/>
                <a:latin typeface="arial" panose="020B0604020202020204" pitchFamily="34" charset="0"/>
              </a:rPr>
            </a:br>
            <a:endParaRPr lang="es-MX" sz="3200" b="0" i="0" dirty="0">
              <a:solidFill>
                <a:srgbClr val="202124"/>
              </a:solidFill>
              <a:effectLst/>
              <a:latin typeface="arial" panose="020B0604020202020204" pitchFamily="34" charset="0"/>
            </a:endParaRPr>
          </a:p>
          <a:p>
            <a:pPr algn="l"/>
            <a:endParaRPr lang="es-MX" sz="3200" b="0" i="0" dirty="0">
              <a:solidFill>
                <a:srgbClr val="202124"/>
              </a:solidFill>
              <a:effectLst/>
              <a:latin typeface="arial" panose="020B0604020202020204" pitchFamily="34" charset="0"/>
            </a:endParaRPr>
          </a:p>
        </p:txBody>
      </p:sp>
      <p:pic>
        <p:nvPicPr>
          <p:cNvPr id="7" name="Imagen 6">
            <a:extLst>
              <a:ext uri="{FF2B5EF4-FFF2-40B4-BE49-F238E27FC236}">
                <a16:creationId xmlns:a16="http://schemas.microsoft.com/office/drawing/2014/main" id="{7BBDF7F2-94C0-4359-9C5F-20B81164D7A5}"/>
              </a:ext>
            </a:extLst>
          </p:cNvPr>
          <p:cNvPicPr>
            <a:picLocks noChangeAspect="1"/>
          </p:cNvPicPr>
          <p:nvPr/>
        </p:nvPicPr>
        <p:blipFill>
          <a:blip r:embed="rId2"/>
          <a:stretch>
            <a:fillRect/>
          </a:stretch>
        </p:blipFill>
        <p:spPr>
          <a:xfrm rot="492115">
            <a:off x="6970438" y="2840834"/>
            <a:ext cx="3908975" cy="3567715"/>
          </a:xfrm>
          <a:prstGeom prst="rect">
            <a:avLst/>
          </a:prstGeom>
          <a:ln>
            <a:noFill/>
          </a:ln>
          <a:effectLst>
            <a:softEdge rad="112500"/>
          </a:effectLst>
        </p:spPr>
      </p:pic>
      <p:sp>
        <p:nvSpPr>
          <p:cNvPr id="4" name="AutoShape 2">
            <a:extLst>
              <a:ext uri="{FF2B5EF4-FFF2-40B4-BE49-F238E27FC236}">
                <a16:creationId xmlns:a16="http://schemas.microsoft.com/office/drawing/2014/main" id="{F59B404A-9B79-4172-B0B8-D10FEFB42C3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id="{D3911A99-D710-4674-A1AC-88E699E4FF81}"/>
              </a:ext>
            </a:extLst>
          </p:cNvPr>
          <p:cNvPicPr>
            <a:picLocks noChangeAspect="1"/>
          </p:cNvPicPr>
          <p:nvPr/>
        </p:nvPicPr>
        <p:blipFill rotWithShape="1">
          <a:blip r:embed="rId3"/>
          <a:srcRect t="7710" b="10463"/>
          <a:stretch/>
        </p:blipFill>
        <p:spPr>
          <a:xfrm>
            <a:off x="320016" y="178903"/>
            <a:ext cx="5962650" cy="3250096"/>
          </a:xfrm>
          <a:prstGeom prst="rect">
            <a:avLst/>
          </a:prstGeom>
        </p:spPr>
      </p:pic>
      <p:sp>
        <p:nvSpPr>
          <p:cNvPr id="6" name="CuadroTexto 5">
            <a:extLst>
              <a:ext uri="{FF2B5EF4-FFF2-40B4-BE49-F238E27FC236}">
                <a16:creationId xmlns:a16="http://schemas.microsoft.com/office/drawing/2014/main" id="{BFBEB01E-77F0-4BC2-83BB-A7955A0BD7DF}"/>
              </a:ext>
            </a:extLst>
          </p:cNvPr>
          <p:cNvSpPr txBox="1"/>
          <p:nvPr/>
        </p:nvSpPr>
        <p:spPr>
          <a:xfrm>
            <a:off x="1172817" y="1388453"/>
            <a:ext cx="3750365" cy="830997"/>
          </a:xfrm>
          <a:prstGeom prst="rect">
            <a:avLst/>
          </a:prstGeom>
          <a:noFill/>
        </p:spPr>
        <p:txBody>
          <a:bodyPr wrap="square" rtlCol="0">
            <a:spAutoFit/>
          </a:bodyPr>
          <a:lstStyle/>
          <a:p>
            <a:r>
              <a:rPr lang="es-MX" sz="4800" dirty="0">
                <a:ln>
                  <a:solidFill>
                    <a:schemeClr val="tx1"/>
                  </a:solidFill>
                </a:ln>
                <a:solidFill>
                  <a:schemeClr val="bg1"/>
                </a:solidFill>
                <a:latin typeface="Modern Love" panose="04090805081005020601" pitchFamily="82" charset="0"/>
              </a:rPr>
              <a:t>Desventajas</a:t>
            </a:r>
          </a:p>
        </p:txBody>
      </p:sp>
      <p:sp>
        <p:nvSpPr>
          <p:cNvPr id="9" name="CuadroTexto 8">
            <a:extLst>
              <a:ext uri="{FF2B5EF4-FFF2-40B4-BE49-F238E27FC236}">
                <a16:creationId xmlns:a16="http://schemas.microsoft.com/office/drawing/2014/main" id="{6E11D792-7EEB-416B-87F6-E35F38600AB2}"/>
              </a:ext>
            </a:extLst>
          </p:cNvPr>
          <p:cNvSpPr txBox="1"/>
          <p:nvPr/>
        </p:nvSpPr>
        <p:spPr>
          <a:xfrm>
            <a:off x="320016" y="3204798"/>
            <a:ext cx="5830956" cy="3539430"/>
          </a:xfrm>
          <a:prstGeom prst="rect">
            <a:avLst/>
          </a:prstGeom>
          <a:noFill/>
        </p:spPr>
        <p:txBody>
          <a:bodyPr wrap="square">
            <a:spAutoFit/>
          </a:bodyPr>
          <a:lstStyle/>
          <a:p>
            <a:pPr algn="ctr">
              <a:buFont typeface="Arial" panose="020B0604020202020204" pitchFamily="34" charset="0"/>
              <a:buChar char="•"/>
            </a:pPr>
            <a:r>
              <a:rPr lang="es-MX" sz="3200" b="0" i="0" dirty="0">
                <a:solidFill>
                  <a:srgbClr val="202124"/>
                </a:solidFill>
                <a:effectLst/>
                <a:latin typeface="Cavolini" panose="03000502040302020204" pitchFamily="66" charset="0"/>
                <a:cs typeface="Cavolini" panose="03000502040302020204" pitchFamily="66" charset="0"/>
              </a:rPr>
              <a:t>La enseñanza se plantea como un programa de contingencias de refuerzos que modifiquen la conducta del alumno.</a:t>
            </a:r>
          </a:p>
        </p:txBody>
      </p:sp>
    </p:spTree>
    <p:extLst>
      <p:ext uri="{BB962C8B-B14F-4D97-AF65-F5344CB8AC3E}">
        <p14:creationId xmlns:p14="http://schemas.microsoft.com/office/powerpoint/2010/main" val="1663175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Niño niños saltando con trofeo y libro | Vector Premium">
            <a:extLst>
              <a:ext uri="{FF2B5EF4-FFF2-40B4-BE49-F238E27FC236}">
                <a16:creationId xmlns:a16="http://schemas.microsoft.com/office/drawing/2014/main" id="{F55A030E-519E-4E2D-997D-69F720D507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074" r="8728" b="11649"/>
          <a:stretch/>
        </p:blipFill>
        <p:spPr bwMode="auto">
          <a:xfrm>
            <a:off x="8527776" y="8386"/>
            <a:ext cx="3664224" cy="306223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ibujos animados lindo regreso a la escuela maestro castigar estudiante |  Vector Premium">
            <a:extLst>
              <a:ext uri="{FF2B5EF4-FFF2-40B4-BE49-F238E27FC236}">
                <a16:creationId xmlns:a16="http://schemas.microsoft.com/office/drawing/2014/main" id="{5F4BA203-7570-410F-9980-CB916BC565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207" b="8444"/>
          <a:stretch/>
        </p:blipFill>
        <p:spPr bwMode="auto">
          <a:xfrm>
            <a:off x="6248400" y="3380125"/>
            <a:ext cx="4074879" cy="3477875"/>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3F3B8D7C-490D-4695-BF90-4ECA5E622576}"/>
              </a:ext>
            </a:extLst>
          </p:cNvPr>
          <p:cNvSpPr txBox="1"/>
          <p:nvPr/>
        </p:nvSpPr>
        <p:spPr>
          <a:xfrm>
            <a:off x="4111674" y="456952"/>
            <a:ext cx="5350378" cy="3785652"/>
          </a:xfrm>
          <a:prstGeom prst="rect">
            <a:avLst/>
          </a:prstGeom>
          <a:noFill/>
        </p:spPr>
        <p:txBody>
          <a:bodyPr wrap="square">
            <a:spAutoFit/>
          </a:bodyPr>
          <a:lstStyle/>
          <a:p>
            <a:pPr algn="l"/>
            <a:r>
              <a:rPr lang="es-MX" sz="2000" b="1" i="0" dirty="0">
                <a:solidFill>
                  <a:srgbClr val="000000"/>
                </a:solidFill>
                <a:effectLst/>
                <a:latin typeface="Cavolini" panose="03000502040302020204" pitchFamily="66" charset="0"/>
                <a:cs typeface="Cavolini" panose="03000502040302020204" pitchFamily="66" charset="0"/>
              </a:rPr>
              <a:t>Premiar la intervención</a:t>
            </a:r>
            <a:r>
              <a:rPr lang="es-MX" sz="2000" b="0" i="0" dirty="0">
                <a:solidFill>
                  <a:srgbClr val="000000"/>
                </a:solidFill>
                <a:effectLst/>
                <a:latin typeface="Cavolini" panose="03000502040302020204" pitchFamily="66" charset="0"/>
                <a:cs typeface="Cavolini" panose="03000502040302020204" pitchFamily="66" charset="0"/>
              </a:rPr>
              <a:t>. Muchos docentes entregan a los chicos que intervienen en clase o hacen bien sus asignaciones un </a:t>
            </a:r>
            <a:r>
              <a:rPr lang="es-MX" sz="2000" b="0" dirty="0">
                <a:solidFill>
                  <a:srgbClr val="000000"/>
                </a:solidFill>
                <a:effectLst/>
                <a:latin typeface="Cavolini" panose="03000502040302020204" pitchFamily="66" charset="0"/>
                <a:cs typeface="Cavolini" panose="03000502040302020204" pitchFamily="66" charset="0"/>
              </a:rPr>
              <a:t>sticker</a:t>
            </a:r>
            <a:r>
              <a:rPr lang="es-MX" sz="2000" b="0" i="0" dirty="0">
                <a:solidFill>
                  <a:srgbClr val="000000"/>
                </a:solidFill>
                <a:effectLst/>
                <a:latin typeface="Cavolini" panose="03000502040302020204" pitchFamily="66" charset="0"/>
                <a:cs typeface="Cavolini" panose="03000502040302020204" pitchFamily="66" charset="0"/>
              </a:rPr>
              <a:t> o una pegatina, a modo de reconocimiento público de su buen desempeño. De esta manera se estimula esa conducta y se desestimula la contraria en los demás, por contraste de valoraciones.</a:t>
            </a:r>
          </a:p>
          <a:p>
            <a:pPr algn="l"/>
            <a:endParaRPr lang="es-MX" sz="2000" b="0" i="0" dirty="0">
              <a:solidFill>
                <a:srgbClr val="000000"/>
              </a:solidFill>
              <a:effectLst/>
              <a:latin typeface="Arial" panose="020B0604020202020204" pitchFamily="34" charset="0"/>
              <a:cs typeface="Arial" panose="020B0604020202020204" pitchFamily="34" charset="0"/>
            </a:endParaRPr>
          </a:p>
          <a:p>
            <a:pPr algn="l"/>
            <a:endParaRPr lang="es-MX" sz="2000" b="0" i="0" dirty="0">
              <a:solidFill>
                <a:srgbClr val="000000"/>
              </a:solidFill>
              <a:effectLst/>
              <a:latin typeface="Arial" panose="020B0604020202020204" pitchFamily="34" charset="0"/>
              <a:cs typeface="Arial" panose="020B0604020202020204" pitchFamily="34" charset="0"/>
            </a:endParaRPr>
          </a:p>
        </p:txBody>
      </p:sp>
      <p:sp>
        <p:nvSpPr>
          <p:cNvPr id="4" name="AutoShape 2">
            <a:extLst>
              <a:ext uri="{FF2B5EF4-FFF2-40B4-BE49-F238E27FC236}">
                <a16:creationId xmlns:a16="http://schemas.microsoft.com/office/drawing/2014/main" id="{92227505-F7B5-4EAB-BB2E-003DF6A9C2B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id="{30C4294C-42F6-4720-87B3-BFB05DF0D401}"/>
              </a:ext>
            </a:extLst>
          </p:cNvPr>
          <p:cNvPicPr>
            <a:picLocks noChangeAspect="1"/>
          </p:cNvPicPr>
          <p:nvPr/>
        </p:nvPicPr>
        <p:blipFill>
          <a:blip r:embed="rId4"/>
          <a:stretch>
            <a:fillRect/>
          </a:stretch>
        </p:blipFill>
        <p:spPr>
          <a:xfrm>
            <a:off x="0" y="159025"/>
            <a:ext cx="3902765" cy="3902765"/>
          </a:xfrm>
          <a:prstGeom prst="ellipse">
            <a:avLst/>
          </a:prstGeom>
        </p:spPr>
      </p:pic>
      <p:sp>
        <p:nvSpPr>
          <p:cNvPr id="6" name="CuadroTexto 5">
            <a:extLst>
              <a:ext uri="{FF2B5EF4-FFF2-40B4-BE49-F238E27FC236}">
                <a16:creationId xmlns:a16="http://schemas.microsoft.com/office/drawing/2014/main" id="{2238776C-787C-4A40-A22B-7539BA887E8C}"/>
              </a:ext>
            </a:extLst>
          </p:cNvPr>
          <p:cNvSpPr txBox="1"/>
          <p:nvPr/>
        </p:nvSpPr>
        <p:spPr>
          <a:xfrm rot="20760527">
            <a:off x="361121" y="1694908"/>
            <a:ext cx="3180521" cy="830997"/>
          </a:xfrm>
          <a:prstGeom prst="rect">
            <a:avLst/>
          </a:prstGeom>
          <a:noFill/>
        </p:spPr>
        <p:txBody>
          <a:bodyPr wrap="square" rtlCol="0">
            <a:spAutoFit/>
          </a:bodyPr>
          <a:lstStyle/>
          <a:p>
            <a:r>
              <a:rPr lang="es-MX" sz="4800" dirty="0">
                <a:ln>
                  <a:solidFill>
                    <a:schemeClr val="tx1"/>
                  </a:solidFill>
                </a:ln>
                <a:solidFill>
                  <a:schemeClr val="bg1"/>
                </a:solidFill>
                <a:latin typeface="Modern Love" panose="04090805081005020601" pitchFamily="82" charset="0"/>
              </a:rPr>
              <a:t>EJEMPLOS</a:t>
            </a:r>
          </a:p>
        </p:txBody>
      </p:sp>
      <p:sp>
        <p:nvSpPr>
          <p:cNvPr id="10" name="CuadroTexto 9">
            <a:extLst>
              <a:ext uri="{FF2B5EF4-FFF2-40B4-BE49-F238E27FC236}">
                <a16:creationId xmlns:a16="http://schemas.microsoft.com/office/drawing/2014/main" id="{A8DA6F27-B4E9-4630-B87F-386EAFAE6A97}"/>
              </a:ext>
            </a:extLst>
          </p:cNvPr>
          <p:cNvSpPr txBox="1"/>
          <p:nvPr/>
        </p:nvSpPr>
        <p:spPr>
          <a:xfrm>
            <a:off x="824884" y="4450075"/>
            <a:ext cx="6155761" cy="2246769"/>
          </a:xfrm>
          <a:prstGeom prst="rect">
            <a:avLst/>
          </a:prstGeom>
          <a:noFill/>
        </p:spPr>
        <p:txBody>
          <a:bodyPr wrap="square">
            <a:spAutoFit/>
          </a:bodyPr>
          <a:lstStyle/>
          <a:p>
            <a:pPr algn="l"/>
            <a:r>
              <a:rPr lang="es-MX" sz="2000" b="1" i="0" dirty="0">
                <a:solidFill>
                  <a:srgbClr val="000000"/>
                </a:solidFill>
                <a:effectLst/>
                <a:latin typeface="Cavolini" panose="03000502040302020204" pitchFamily="66" charset="0"/>
                <a:cs typeface="Cavolini" panose="03000502040302020204" pitchFamily="66" charset="0"/>
              </a:rPr>
              <a:t>Castigar el mal comportamiento</a:t>
            </a:r>
            <a:r>
              <a:rPr lang="es-MX" sz="2000" b="0" i="0" dirty="0">
                <a:solidFill>
                  <a:srgbClr val="000000"/>
                </a:solidFill>
                <a:effectLst/>
                <a:latin typeface="Cavolini" panose="03000502040302020204" pitchFamily="66" charset="0"/>
                <a:cs typeface="Cavolini" panose="03000502040302020204" pitchFamily="66" charset="0"/>
              </a:rPr>
              <a:t>. A la par que se estimula a los buenos alumnos a continuar siéndolo, se debe debilitar el comportamiento anárquico o molesto, por ejemplo, de un chico que no deje avanzar la clase o exhiba una actitud irrespetuosa. </a:t>
            </a:r>
          </a:p>
        </p:txBody>
      </p:sp>
    </p:spTree>
    <p:extLst>
      <p:ext uri="{BB962C8B-B14F-4D97-AF65-F5344CB8AC3E}">
        <p14:creationId xmlns:p14="http://schemas.microsoft.com/office/powerpoint/2010/main" val="3187286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Resta - Banco de fotos e imágenes de stock - iStock">
            <a:extLst>
              <a:ext uri="{FF2B5EF4-FFF2-40B4-BE49-F238E27FC236}">
                <a16:creationId xmlns:a16="http://schemas.microsoft.com/office/drawing/2014/main" id="{B53C687C-56EC-4B42-B64C-43C3B4EA36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48810">
            <a:off x="6382824" y="739108"/>
            <a:ext cx="5829300" cy="291465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Resultado de imagen para levantar la mano para hablar | Kids clipart, Clip  art, Cartoon kids">
            <a:extLst>
              <a:ext uri="{FF2B5EF4-FFF2-40B4-BE49-F238E27FC236}">
                <a16:creationId xmlns:a16="http://schemas.microsoft.com/office/drawing/2014/main" id="{0C62AEA3-5158-42DF-96F8-6A12BBBCBC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688" y="3429000"/>
            <a:ext cx="3004516" cy="3338351"/>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9383E947-84DB-4B70-B051-81BEA4E36A98}"/>
              </a:ext>
            </a:extLst>
          </p:cNvPr>
          <p:cNvSpPr txBox="1"/>
          <p:nvPr/>
        </p:nvSpPr>
        <p:spPr>
          <a:xfrm>
            <a:off x="0" y="183517"/>
            <a:ext cx="7050157" cy="3785652"/>
          </a:xfrm>
          <a:prstGeom prst="rect">
            <a:avLst/>
          </a:prstGeom>
          <a:noFill/>
        </p:spPr>
        <p:txBody>
          <a:bodyPr wrap="square">
            <a:spAutoFit/>
          </a:bodyPr>
          <a:lstStyle/>
          <a:p>
            <a:pPr algn="l"/>
            <a:r>
              <a:rPr lang="es-MX" sz="2000" b="1" i="0" dirty="0">
                <a:solidFill>
                  <a:srgbClr val="000000"/>
                </a:solidFill>
                <a:effectLst/>
                <a:latin typeface="Cavolini" panose="03000502040302020204" pitchFamily="66" charset="0"/>
                <a:cs typeface="Cavolini" panose="03000502040302020204" pitchFamily="66" charset="0"/>
              </a:rPr>
              <a:t>Restar y sumar puntos</a:t>
            </a:r>
            <a:r>
              <a:rPr lang="es-MX" sz="2000" b="0" i="0" dirty="0">
                <a:solidFill>
                  <a:srgbClr val="000000"/>
                </a:solidFill>
                <a:effectLst/>
                <a:latin typeface="Cavolini" panose="03000502040302020204" pitchFamily="66" charset="0"/>
                <a:cs typeface="Cavolini" panose="03000502040302020204" pitchFamily="66" charset="0"/>
              </a:rPr>
              <a:t>. En determinadas situaciones de conducta o de desempeño académico, el docente puede restar puntos a uno o varios alumnos como refuerzo negativo, ya que éstos asociarán el resultado final de su asignatura con el comportamiento presente. Lo mismo se hace con los puntos adicionales, que le son sumados a los alumnos que realicen un esfuerzo inesperado (a modo de refuerzo positivo) o que empiecen a mostrar una mejor conducta.</a:t>
            </a:r>
          </a:p>
          <a:p>
            <a:pPr algn="l"/>
            <a:endParaRPr lang="es-MX" sz="2000" dirty="0">
              <a:solidFill>
                <a:srgbClr val="000000"/>
              </a:solidFill>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8723F198-F6F6-47F8-B962-B5339EB58954}"/>
              </a:ext>
            </a:extLst>
          </p:cNvPr>
          <p:cNvSpPr txBox="1"/>
          <p:nvPr/>
        </p:nvSpPr>
        <p:spPr>
          <a:xfrm>
            <a:off x="3962400" y="4168840"/>
            <a:ext cx="7470912" cy="2246769"/>
          </a:xfrm>
          <a:prstGeom prst="rect">
            <a:avLst/>
          </a:prstGeom>
          <a:noFill/>
        </p:spPr>
        <p:txBody>
          <a:bodyPr wrap="square">
            <a:spAutoFit/>
          </a:bodyPr>
          <a:lstStyle/>
          <a:p>
            <a:pPr algn="l"/>
            <a:r>
              <a:rPr lang="es-MX" sz="2000" b="1" i="0" dirty="0">
                <a:solidFill>
                  <a:srgbClr val="000000"/>
                </a:solidFill>
                <a:effectLst/>
                <a:latin typeface="Cavolini" panose="03000502040302020204" pitchFamily="66" charset="0"/>
                <a:cs typeface="Cavolini" panose="03000502040302020204" pitchFamily="66" charset="0"/>
              </a:rPr>
              <a:t>Levantarse al entrar el profesor</a:t>
            </a:r>
            <a:r>
              <a:rPr lang="es-MX" sz="2000" b="0" i="0" dirty="0">
                <a:solidFill>
                  <a:srgbClr val="000000"/>
                </a:solidFill>
                <a:effectLst/>
                <a:latin typeface="Cavolini" panose="03000502040302020204" pitchFamily="66" charset="0"/>
                <a:cs typeface="Cavolini" panose="03000502040302020204" pitchFamily="66" charset="0"/>
              </a:rPr>
              <a:t>. Muchos docentes solían exigir a los estudiantes que se levantaran al ingresar el profesor al aula, como señal de respeto. Este método buscaba asociar la formalidad del acto de levantarse con la presencia de los profesores y así reforzar un vínculo de respeto y de protocolo en el alumnado. </a:t>
            </a:r>
          </a:p>
        </p:txBody>
      </p:sp>
    </p:spTree>
    <p:extLst>
      <p:ext uri="{BB962C8B-B14F-4D97-AF65-F5344CB8AC3E}">
        <p14:creationId xmlns:p14="http://schemas.microsoft.com/office/powerpoint/2010/main" val="791037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5A37ABE5-75B9-4885-9256-F4E10BEA6E6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3" name="Imagen 2">
            <a:extLst>
              <a:ext uri="{FF2B5EF4-FFF2-40B4-BE49-F238E27FC236}">
                <a16:creationId xmlns:a16="http://schemas.microsoft.com/office/drawing/2014/main" id="{BA4F9F15-8ABA-4C97-9BAC-A1B5253A1043}"/>
              </a:ext>
            </a:extLst>
          </p:cNvPr>
          <p:cNvPicPr>
            <a:picLocks noChangeAspect="1"/>
          </p:cNvPicPr>
          <p:nvPr/>
        </p:nvPicPr>
        <p:blipFill>
          <a:blip r:embed="rId2"/>
          <a:stretch>
            <a:fillRect/>
          </a:stretch>
        </p:blipFill>
        <p:spPr>
          <a:xfrm>
            <a:off x="2604259" y="-9939"/>
            <a:ext cx="6983482" cy="6983482"/>
          </a:xfrm>
          <a:prstGeom prst="rect">
            <a:avLst/>
          </a:prstGeom>
        </p:spPr>
      </p:pic>
      <p:sp>
        <p:nvSpPr>
          <p:cNvPr id="4" name="CuadroTexto 3">
            <a:extLst>
              <a:ext uri="{FF2B5EF4-FFF2-40B4-BE49-F238E27FC236}">
                <a16:creationId xmlns:a16="http://schemas.microsoft.com/office/drawing/2014/main" id="{BBAED026-1746-4C70-B9B4-67EA8FAA7283}"/>
              </a:ext>
            </a:extLst>
          </p:cNvPr>
          <p:cNvSpPr txBox="1"/>
          <p:nvPr/>
        </p:nvSpPr>
        <p:spPr>
          <a:xfrm>
            <a:off x="3839817" y="2828835"/>
            <a:ext cx="4512365" cy="1200329"/>
          </a:xfrm>
          <a:prstGeom prst="rect">
            <a:avLst/>
          </a:prstGeom>
          <a:noFill/>
        </p:spPr>
        <p:txBody>
          <a:bodyPr wrap="square" rtlCol="0">
            <a:spAutoFit/>
          </a:bodyPr>
          <a:lstStyle/>
          <a:p>
            <a:pPr algn="ctr"/>
            <a:r>
              <a:rPr lang="es-MX" sz="7200" dirty="0">
                <a:ln>
                  <a:solidFill>
                    <a:schemeClr val="tx1"/>
                  </a:solidFill>
                </a:ln>
                <a:solidFill>
                  <a:schemeClr val="bg1"/>
                </a:solidFill>
                <a:latin typeface="Modern Love" panose="04090805081005020601" pitchFamily="82" charset="0"/>
              </a:rPr>
              <a:t>¡GRACIAS!</a:t>
            </a:r>
          </a:p>
        </p:txBody>
      </p:sp>
    </p:spTree>
    <p:extLst>
      <p:ext uri="{BB962C8B-B14F-4D97-AF65-F5344CB8AC3E}">
        <p14:creationId xmlns:p14="http://schemas.microsoft.com/office/powerpoint/2010/main" val="1349602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B1C86E34-4266-472A-91B1-7CD512E692E7}"/>
              </a:ext>
            </a:extLst>
          </p:cNvPr>
          <p:cNvSpPr/>
          <p:nvPr/>
        </p:nvSpPr>
        <p:spPr>
          <a:xfrm>
            <a:off x="1146313" y="1258957"/>
            <a:ext cx="9899374" cy="4708981"/>
          </a:xfrm>
          <a:prstGeom prst="rect">
            <a:avLst/>
          </a:prstGeom>
          <a:noFill/>
        </p:spPr>
        <p:txBody>
          <a:bodyPr wrap="square" lIns="91440" tIns="45720" rIns="91440" bIns="45720">
            <a:spAutoFit/>
          </a:bodyPr>
          <a:lstStyle/>
          <a:p>
            <a:pPr algn="ctr"/>
            <a:r>
              <a:rPr lang="es-ES" sz="15000" b="1" cap="none" spc="0" dirty="0">
                <a:ln w="9525">
                  <a:solidFill>
                    <a:srgbClr val="92D050"/>
                  </a:solidFill>
                  <a:prstDash val="solid"/>
                </a:ln>
                <a:solidFill>
                  <a:schemeClr val="tx1"/>
                </a:solidFill>
                <a:effectLst>
                  <a:glow rad="63500">
                    <a:schemeClr val="accent6">
                      <a:satMod val="175000"/>
                      <a:alpha val="40000"/>
                    </a:schemeClr>
                  </a:glow>
                  <a:outerShdw blurRad="12700" dist="38100" dir="2700000" algn="tl" rotWithShape="0">
                    <a:schemeClr val="bg1">
                      <a:lumMod val="50000"/>
                    </a:schemeClr>
                  </a:outerShdw>
                  <a:reflection blurRad="6350" stA="55000" endA="300" endPos="45500" dir="5400000" sy="-100000" algn="bl" rotWithShape="0"/>
                </a:effectLst>
                <a:latin typeface="Modern Love Caps" panose="04070805081001020A01" pitchFamily="82" charset="0"/>
              </a:rPr>
              <a:t>Modelo Conductista</a:t>
            </a:r>
          </a:p>
        </p:txBody>
      </p:sp>
    </p:spTree>
    <p:extLst>
      <p:ext uri="{BB962C8B-B14F-4D97-AF65-F5344CB8AC3E}">
        <p14:creationId xmlns:p14="http://schemas.microsoft.com/office/powerpoint/2010/main" val="4112438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6780633E-DD14-445E-8C91-18ED368DE095}"/>
              </a:ext>
            </a:extLst>
          </p:cNvPr>
          <p:cNvPicPr>
            <a:picLocks noChangeAspect="1"/>
          </p:cNvPicPr>
          <p:nvPr/>
        </p:nvPicPr>
        <p:blipFill rotWithShape="1">
          <a:blip r:embed="rId2"/>
          <a:srcRect t="12998" b="17910"/>
          <a:stretch/>
        </p:blipFill>
        <p:spPr>
          <a:xfrm>
            <a:off x="-14421" y="109590"/>
            <a:ext cx="7705817" cy="1200329"/>
          </a:xfrm>
          <a:prstGeom prst="rect">
            <a:avLst/>
          </a:prstGeom>
        </p:spPr>
      </p:pic>
      <p:sp>
        <p:nvSpPr>
          <p:cNvPr id="4" name="CuadroTexto 3">
            <a:extLst>
              <a:ext uri="{FF2B5EF4-FFF2-40B4-BE49-F238E27FC236}">
                <a16:creationId xmlns:a16="http://schemas.microsoft.com/office/drawing/2014/main" id="{28B5D6A3-A94B-46C7-B5FA-5FA28082916B}"/>
              </a:ext>
            </a:extLst>
          </p:cNvPr>
          <p:cNvSpPr txBox="1"/>
          <p:nvPr/>
        </p:nvSpPr>
        <p:spPr>
          <a:xfrm>
            <a:off x="6284" y="1334589"/>
            <a:ext cx="8887690" cy="1200329"/>
          </a:xfrm>
          <a:prstGeom prst="rect">
            <a:avLst/>
          </a:prstGeom>
          <a:noFill/>
        </p:spPr>
        <p:txBody>
          <a:bodyPr wrap="square" rtlCol="0">
            <a:spAutoFit/>
          </a:bodyPr>
          <a:lstStyle/>
          <a:p>
            <a:pPr algn="ctr"/>
            <a:r>
              <a:rPr lang="es-MX" dirty="0">
                <a:latin typeface="Cavolini" panose="03000502040302020204" pitchFamily="66" charset="0"/>
                <a:cs typeface="Cavolini" panose="03000502040302020204" pitchFamily="66" charset="0"/>
              </a:rPr>
              <a:t>Surge a mediados de 1910-1920, se fortalece en 1930 ( a inicio del siglo XX). Segunda revolución industrial.</a:t>
            </a:r>
          </a:p>
          <a:p>
            <a:pPr algn="ctr"/>
            <a:endParaRPr lang="es-MX" dirty="0">
              <a:latin typeface="Cavolini" panose="03000502040302020204" pitchFamily="66" charset="0"/>
              <a:cs typeface="Cavolini" panose="03000502040302020204" pitchFamily="66" charset="0"/>
            </a:endParaRPr>
          </a:p>
          <a:p>
            <a:pPr algn="ctr"/>
            <a:r>
              <a:rPr lang="es-MX" dirty="0">
                <a:latin typeface="Cavolini" panose="03000502040302020204" pitchFamily="66" charset="0"/>
                <a:cs typeface="Cavolini" panose="03000502040302020204" pitchFamily="66" charset="0"/>
              </a:rPr>
              <a:t>Estudia el comportamiento humano, experiencias, sentimientos.</a:t>
            </a:r>
          </a:p>
        </p:txBody>
      </p:sp>
      <p:pic>
        <p:nvPicPr>
          <p:cNvPr id="6" name="Imagen 5" descr="Imagen que contiene Aplicación&#10;&#10;Descripción generada automáticamente">
            <a:extLst>
              <a:ext uri="{FF2B5EF4-FFF2-40B4-BE49-F238E27FC236}">
                <a16:creationId xmlns:a16="http://schemas.microsoft.com/office/drawing/2014/main" id="{F937A930-1ACA-44C9-A36A-D29DCFBE19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9" y="2708031"/>
            <a:ext cx="4149969" cy="4149969"/>
          </a:xfrm>
          <a:prstGeom prst="rect">
            <a:avLst/>
          </a:prstGeom>
        </p:spPr>
      </p:pic>
      <p:pic>
        <p:nvPicPr>
          <p:cNvPr id="8" name="Imagen 7" descr="Una caricatura de una persona&#10;&#10;Descripción generada automáticamente con confianza media">
            <a:extLst>
              <a:ext uri="{FF2B5EF4-FFF2-40B4-BE49-F238E27FC236}">
                <a16:creationId xmlns:a16="http://schemas.microsoft.com/office/drawing/2014/main" id="{C005CB04-FAEA-48FE-93D4-3D0B49C108E7}"/>
              </a:ext>
            </a:extLst>
          </p:cNvPr>
          <p:cNvPicPr>
            <a:picLocks noChangeAspect="1"/>
          </p:cNvPicPr>
          <p:nvPr/>
        </p:nvPicPr>
        <p:blipFill rotWithShape="1">
          <a:blip r:embed="rId4">
            <a:extLst>
              <a:ext uri="{28A0092B-C50C-407E-A947-70E740481C1C}">
                <a14:useLocalDpi xmlns:a14="http://schemas.microsoft.com/office/drawing/2010/main" val="0"/>
              </a:ext>
            </a:extLst>
          </a:blip>
          <a:srcRect l="12103" r="12821"/>
          <a:stretch/>
        </p:blipFill>
        <p:spPr>
          <a:xfrm>
            <a:off x="8759483" y="0"/>
            <a:ext cx="3432517" cy="3429000"/>
          </a:xfrm>
          <a:prstGeom prst="rect">
            <a:avLst/>
          </a:prstGeom>
        </p:spPr>
      </p:pic>
      <p:pic>
        <p:nvPicPr>
          <p:cNvPr id="9" name="Imagen 8" descr="Imagen que contiene competencia de atletismo&#10;&#10;Descripción generada automáticamente">
            <a:extLst>
              <a:ext uri="{FF2B5EF4-FFF2-40B4-BE49-F238E27FC236}">
                <a16:creationId xmlns:a16="http://schemas.microsoft.com/office/drawing/2014/main" id="{1A479F52-B302-4BF1-9674-FBAA725837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64014" y="5032759"/>
            <a:ext cx="2619375" cy="1743075"/>
          </a:xfrm>
          <a:prstGeom prst="rect">
            <a:avLst/>
          </a:prstGeom>
        </p:spPr>
      </p:pic>
      <p:sp>
        <p:nvSpPr>
          <p:cNvPr id="10" name="CuadroTexto 9">
            <a:extLst>
              <a:ext uri="{FF2B5EF4-FFF2-40B4-BE49-F238E27FC236}">
                <a16:creationId xmlns:a16="http://schemas.microsoft.com/office/drawing/2014/main" id="{75329DD1-101D-41D4-B41F-84D2FEE45630}"/>
              </a:ext>
            </a:extLst>
          </p:cNvPr>
          <p:cNvSpPr txBox="1"/>
          <p:nvPr/>
        </p:nvSpPr>
        <p:spPr>
          <a:xfrm>
            <a:off x="4141470" y="2874716"/>
            <a:ext cx="4612781" cy="646331"/>
          </a:xfrm>
          <a:prstGeom prst="rect">
            <a:avLst/>
          </a:prstGeom>
          <a:noFill/>
        </p:spPr>
        <p:txBody>
          <a:bodyPr wrap="square" rtlCol="0">
            <a:spAutoFit/>
          </a:bodyPr>
          <a:lstStyle/>
          <a:p>
            <a:pPr algn="ctr"/>
            <a:r>
              <a:rPr lang="es-MX" dirty="0">
                <a:latin typeface="Cavolini" panose="03000502040302020204" pitchFamily="66" charset="0"/>
                <a:cs typeface="Cavolini" panose="03000502040302020204" pitchFamily="66" charset="0"/>
              </a:rPr>
              <a:t>Modelo del estimulo-respuesta-refuerzos.</a:t>
            </a:r>
          </a:p>
        </p:txBody>
      </p:sp>
      <p:sp>
        <p:nvSpPr>
          <p:cNvPr id="7" name="CuadroTexto 6">
            <a:extLst>
              <a:ext uri="{FF2B5EF4-FFF2-40B4-BE49-F238E27FC236}">
                <a16:creationId xmlns:a16="http://schemas.microsoft.com/office/drawing/2014/main" id="{92321B9D-1EFB-4814-9E0A-5B291D74296D}"/>
              </a:ext>
            </a:extLst>
          </p:cNvPr>
          <p:cNvSpPr txBox="1"/>
          <p:nvPr/>
        </p:nvSpPr>
        <p:spPr>
          <a:xfrm>
            <a:off x="4247488" y="3898575"/>
            <a:ext cx="8183052" cy="1754326"/>
          </a:xfrm>
          <a:prstGeom prst="rect">
            <a:avLst/>
          </a:prstGeom>
          <a:noFill/>
        </p:spPr>
        <p:txBody>
          <a:bodyPr wrap="square" rtlCol="0">
            <a:spAutoFit/>
          </a:bodyPr>
          <a:lstStyle/>
          <a:p>
            <a:r>
              <a:rPr lang="es-MX" dirty="0">
                <a:latin typeface="Cavolini" panose="03000502040302020204" pitchFamily="66" charset="0"/>
                <a:cs typeface="Cavolini" panose="03000502040302020204" pitchFamily="66" charset="0"/>
              </a:rPr>
              <a:t>Moldear conductas técnico-productivas que preparan para la comunidad trabajadora.</a:t>
            </a:r>
          </a:p>
          <a:p>
            <a:endParaRPr lang="es-MX" dirty="0">
              <a:latin typeface="Cavolini" panose="03000502040302020204" pitchFamily="66" charset="0"/>
              <a:cs typeface="Cavolini" panose="03000502040302020204" pitchFamily="66" charset="0"/>
            </a:endParaRPr>
          </a:p>
          <a:p>
            <a:endParaRPr lang="es-MX" dirty="0">
              <a:latin typeface="Cavolini" panose="03000502040302020204" pitchFamily="66" charset="0"/>
              <a:cs typeface="Cavolini" panose="03000502040302020204" pitchFamily="66" charset="0"/>
            </a:endParaRPr>
          </a:p>
          <a:p>
            <a:r>
              <a:rPr lang="es-MX" dirty="0">
                <a:latin typeface="Cavolini" panose="03000502040302020204" pitchFamily="66" charset="0"/>
                <a:cs typeface="Cavolini" panose="03000502040302020204" pitchFamily="66" charset="0"/>
              </a:rPr>
              <a:t>El sujeto cumple un papel pasivo-activo.</a:t>
            </a:r>
          </a:p>
          <a:p>
            <a:endParaRPr lang="es-MX" dirty="0">
              <a:latin typeface="Cavolini" panose="03000502040302020204" pitchFamily="66" charset="0"/>
              <a:cs typeface="Cavolini" panose="03000502040302020204" pitchFamily="66" charset="0"/>
            </a:endParaRPr>
          </a:p>
        </p:txBody>
      </p:sp>
      <p:sp>
        <p:nvSpPr>
          <p:cNvPr id="13" name="CuadroTexto 12">
            <a:extLst>
              <a:ext uri="{FF2B5EF4-FFF2-40B4-BE49-F238E27FC236}">
                <a16:creationId xmlns:a16="http://schemas.microsoft.com/office/drawing/2014/main" id="{742D7091-966A-4252-8CF4-D2004F104040}"/>
              </a:ext>
            </a:extLst>
          </p:cNvPr>
          <p:cNvSpPr txBox="1"/>
          <p:nvPr/>
        </p:nvSpPr>
        <p:spPr>
          <a:xfrm>
            <a:off x="5228067" y="5914961"/>
            <a:ext cx="6221894" cy="369332"/>
          </a:xfrm>
          <a:prstGeom prst="rect">
            <a:avLst/>
          </a:prstGeom>
          <a:noFill/>
        </p:spPr>
        <p:txBody>
          <a:bodyPr wrap="square">
            <a:spAutoFit/>
          </a:bodyPr>
          <a:lstStyle/>
          <a:p>
            <a:r>
              <a:rPr lang="es-MX" dirty="0">
                <a:latin typeface="Cavolini" panose="03000502040302020204" pitchFamily="66" charset="0"/>
                <a:cs typeface="Cavolini" panose="03000502040302020204" pitchFamily="66" charset="0"/>
              </a:rPr>
              <a:t>Aprender, haciendo.</a:t>
            </a:r>
            <a:endParaRPr lang="es-MX" dirty="0"/>
          </a:p>
        </p:txBody>
      </p:sp>
      <p:sp>
        <p:nvSpPr>
          <p:cNvPr id="12" name="CuadroTexto 11">
            <a:extLst>
              <a:ext uri="{FF2B5EF4-FFF2-40B4-BE49-F238E27FC236}">
                <a16:creationId xmlns:a16="http://schemas.microsoft.com/office/drawing/2014/main" id="{572E668C-1535-41C5-9C08-5A44F5138DCA}"/>
              </a:ext>
            </a:extLst>
          </p:cNvPr>
          <p:cNvSpPr txBox="1"/>
          <p:nvPr/>
        </p:nvSpPr>
        <p:spPr>
          <a:xfrm>
            <a:off x="240729" y="339016"/>
            <a:ext cx="7696038" cy="830997"/>
          </a:xfrm>
          <a:prstGeom prst="rect">
            <a:avLst/>
          </a:prstGeom>
          <a:noFill/>
        </p:spPr>
        <p:txBody>
          <a:bodyPr wrap="square" rtlCol="0">
            <a:spAutoFit/>
          </a:bodyPr>
          <a:lstStyle/>
          <a:p>
            <a:r>
              <a:rPr lang="es-MX" sz="4800" dirty="0">
                <a:ln>
                  <a:solidFill>
                    <a:schemeClr val="tx1"/>
                  </a:solidFill>
                </a:ln>
                <a:solidFill>
                  <a:schemeClr val="bg1"/>
                </a:solidFill>
                <a:latin typeface="Modern Love" panose="04090805081005020601" pitchFamily="82" charset="0"/>
              </a:rPr>
              <a:t>¿El modelo Conductista?</a:t>
            </a:r>
          </a:p>
        </p:txBody>
      </p:sp>
    </p:spTree>
    <p:extLst>
      <p:ext uri="{BB962C8B-B14F-4D97-AF65-F5344CB8AC3E}">
        <p14:creationId xmlns:p14="http://schemas.microsoft.com/office/powerpoint/2010/main" val="822567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386DD73B-4519-4D9B-B681-DF259BC3147F}"/>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5893" b="81354" l="10000" r="90000"/>
                    </a14:imgEffect>
                  </a14:imgLayer>
                </a14:imgProps>
              </a:ext>
            </a:extLst>
          </a:blip>
          <a:srcRect t="7710" b="10463"/>
          <a:stretch/>
        </p:blipFill>
        <p:spPr>
          <a:xfrm>
            <a:off x="-145210" y="-130815"/>
            <a:ext cx="3181811" cy="1734328"/>
          </a:xfrm>
          <a:prstGeom prst="rect">
            <a:avLst/>
          </a:prstGeom>
        </p:spPr>
      </p:pic>
      <p:pic>
        <p:nvPicPr>
          <p:cNvPr id="5" name="Imagen 4" descr="La cara de un hombre con lentes y traje&#10;&#10;Descripción generada automáticamente">
            <a:extLst>
              <a:ext uri="{FF2B5EF4-FFF2-40B4-BE49-F238E27FC236}">
                <a16:creationId xmlns:a16="http://schemas.microsoft.com/office/drawing/2014/main" id="{1DD21699-BB75-4417-A359-785E21CC13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8990" y="0"/>
            <a:ext cx="2322765" cy="3101010"/>
          </a:xfrm>
          <a:prstGeom prst="rect">
            <a:avLst/>
          </a:prstGeom>
        </p:spPr>
      </p:pic>
      <p:sp>
        <p:nvSpPr>
          <p:cNvPr id="6" name="CuadroTexto 5">
            <a:extLst>
              <a:ext uri="{FF2B5EF4-FFF2-40B4-BE49-F238E27FC236}">
                <a16:creationId xmlns:a16="http://schemas.microsoft.com/office/drawing/2014/main" id="{46785036-E82B-4B78-B8E0-07B75E2FB695}"/>
              </a:ext>
            </a:extLst>
          </p:cNvPr>
          <p:cNvSpPr txBox="1"/>
          <p:nvPr/>
        </p:nvSpPr>
        <p:spPr>
          <a:xfrm>
            <a:off x="4102186" y="3429000"/>
            <a:ext cx="3487722" cy="2893100"/>
          </a:xfrm>
          <a:prstGeom prst="rect">
            <a:avLst/>
          </a:prstGeom>
          <a:noFill/>
        </p:spPr>
        <p:txBody>
          <a:bodyPr wrap="square" rtlCol="0">
            <a:spAutoFit/>
          </a:bodyPr>
          <a:lstStyle/>
          <a:p>
            <a:pPr marL="285750" indent="-285750" algn="ctr">
              <a:buFont typeface="Yu Gothic UI Light" panose="020B0300000000000000" pitchFamily="34" charset="-128"/>
              <a:buChar char="☞"/>
            </a:pPr>
            <a:r>
              <a:rPr lang="es-MX" sz="1400" b="1" dirty="0">
                <a:latin typeface="Cavolini" panose="03000502040302020204" pitchFamily="66" charset="0"/>
                <a:cs typeface="Cavolini" panose="03000502040302020204" pitchFamily="66" charset="0"/>
              </a:rPr>
              <a:t>John B. Watson</a:t>
            </a:r>
          </a:p>
          <a:p>
            <a:r>
              <a:rPr lang="es-MX" sz="1400" dirty="0">
                <a:latin typeface="Cavolini" panose="03000502040302020204" pitchFamily="66" charset="0"/>
                <a:cs typeface="Cavolini" panose="03000502040302020204" pitchFamily="66" charset="0"/>
              </a:rPr>
              <a:t>-Psicólogo estadounidense.</a:t>
            </a:r>
          </a:p>
          <a:p>
            <a:r>
              <a:rPr lang="es-MX" sz="1400" dirty="0">
                <a:latin typeface="Cavolini" panose="03000502040302020204" pitchFamily="66" charset="0"/>
                <a:cs typeface="Cavolini" panose="03000502040302020204" pitchFamily="66" charset="0"/>
              </a:rPr>
              <a:t>-Se nace con reflejos y reacciones de amor y furia.</a:t>
            </a:r>
          </a:p>
          <a:p>
            <a:r>
              <a:rPr lang="es-MX" sz="1400" dirty="0">
                <a:latin typeface="Cavolini" panose="03000502040302020204" pitchFamily="66" charset="0"/>
                <a:cs typeface="Cavolini" panose="03000502040302020204" pitchFamily="66" charset="0"/>
              </a:rPr>
              <a:t>-Estimulo*respuesta.</a:t>
            </a:r>
          </a:p>
          <a:p>
            <a:r>
              <a:rPr lang="es-MX" sz="1400" dirty="0">
                <a:latin typeface="Cavolini" panose="03000502040302020204" pitchFamily="66" charset="0"/>
                <a:cs typeface="Cavolini" panose="03000502040302020204" pitchFamily="66" charset="0"/>
              </a:rPr>
              <a:t>-Experimentó con bebés/ratones.</a:t>
            </a:r>
          </a:p>
          <a:p>
            <a:r>
              <a:rPr lang="es-MX" sz="1400" dirty="0">
                <a:latin typeface="Cavolini" panose="03000502040302020204" pitchFamily="66" charset="0"/>
                <a:cs typeface="Cavolini" panose="03000502040302020204" pitchFamily="66" charset="0"/>
              </a:rPr>
              <a:t>-Miedo innato.</a:t>
            </a:r>
          </a:p>
          <a:p>
            <a:r>
              <a:rPr lang="es-MX" sz="1400" dirty="0">
                <a:latin typeface="Cavolini" panose="03000502040302020204" pitchFamily="66" charset="0"/>
                <a:cs typeface="Cavolini" panose="03000502040302020204" pitchFamily="66" charset="0"/>
              </a:rPr>
              <a:t>-Tienen miedo si hay estimulo desagradable.</a:t>
            </a:r>
          </a:p>
          <a:p>
            <a:r>
              <a:rPr lang="es-MX" sz="1400" dirty="0">
                <a:latin typeface="Cavolini" panose="03000502040302020204" pitchFamily="66" charset="0"/>
                <a:cs typeface="Cavolini" panose="03000502040302020204" pitchFamily="66" charset="0"/>
              </a:rPr>
              <a:t>-Distinguen.</a:t>
            </a:r>
          </a:p>
          <a:p>
            <a:r>
              <a:rPr lang="es-MX" sz="1400" dirty="0">
                <a:latin typeface="Cavolini" panose="03000502040302020204" pitchFamily="66" charset="0"/>
                <a:cs typeface="Cavolini" panose="03000502040302020204" pitchFamily="66" charset="0"/>
              </a:rPr>
              <a:t>-El miedo se puede extender.</a:t>
            </a:r>
          </a:p>
          <a:p>
            <a:endParaRPr lang="es-MX" sz="1400" dirty="0">
              <a:latin typeface="Cavolini" panose="03000502040302020204" pitchFamily="66" charset="0"/>
              <a:cs typeface="Cavolini" panose="03000502040302020204" pitchFamily="66" charset="0"/>
            </a:endParaRPr>
          </a:p>
          <a:p>
            <a:endParaRPr lang="es-MX" sz="1400" b="1" dirty="0">
              <a:latin typeface="Cavolini" panose="03000502040302020204" pitchFamily="66" charset="0"/>
              <a:cs typeface="Cavolini" panose="03000502040302020204" pitchFamily="66" charset="0"/>
            </a:endParaRPr>
          </a:p>
        </p:txBody>
      </p:sp>
      <p:pic>
        <p:nvPicPr>
          <p:cNvPr id="12" name="Imagen 11" descr="Un hombre mayor con lentes y traje&#10;&#10;Descripción generada automáticamente">
            <a:extLst>
              <a:ext uri="{FF2B5EF4-FFF2-40B4-BE49-F238E27FC236}">
                <a16:creationId xmlns:a16="http://schemas.microsoft.com/office/drawing/2014/main" id="{472CDC88-C548-4F43-99F4-77BFDD416C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74998" y="0"/>
            <a:ext cx="2385391" cy="3196916"/>
          </a:xfrm>
          <a:prstGeom prst="rect">
            <a:avLst/>
          </a:prstGeom>
        </p:spPr>
      </p:pic>
      <p:sp>
        <p:nvSpPr>
          <p:cNvPr id="18" name="CuadroTexto 17">
            <a:extLst>
              <a:ext uri="{FF2B5EF4-FFF2-40B4-BE49-F238E27FC236}">
                <a16:creationId xmlns:a16="http://schemas.microsoft.com/office/drawing/2014/main" id="{7AFE4E46-86C9-4439-80AA-D5E20E9BA471}"/>
              </a:ext>
            </a:extLst>
          </p:cNvPr>
          <p:cNvSpPr txBox="1"/>
          <p:nvPr/>
        </p:nvSpPr>
        <p:spPr>
          <a:xfrm>
            <a:off x="8274656" y="3316186"/>
            <a:ext cx="3581899" cy="3539430"/>
          </a:xfrm>
          <a:prstGeom prst="rect">
            <a:avLst/>
          </a:prstGeom>
          <a:noFill/>
        </p:spPr>
        <p:txBody>
          <a:bodyPr wrap="square" rtlCol="0">
            <a:spAutoFit/>
          </a:bodyPr>
          <a:lstStyle/>
          <a:p>
            <a:pPr marL="285750" indent="-285750" algn="ctr">
              <a:buFont typeface="Yu Gothic UI Light" panose="020B0300000000000000" pitchFamily="34" charset="-128"/>
              <a:buChar char="☞"/>
            </a:pPr>
            <a:r>
              <a:rPr lang="es-MX" sz="1400" b="1" dirty="0">
                <a:latin typeface="Cavolini" panose="03000502040302020204" pitchFamily="66" charset="0"/>
                <a:cs typeface="Cavolini" panose="03000502040302020204" pitchFamily="66" charset="0"/>
              </a:rPr>
              <a:t>B. F. Skinner</a:t>
            </a:r>
          </a:p>
          <a:p>
            <a:r>
              <a:rPr lang="es-MX" sz="1400" dirty="0">
                <a:latin typeface="Cavolini" panose="03000502040302020204" pitchFamily="66" charset="0"/>
                <a:cs typeface="Cavolini" panose="03000502040302020204" pitchFamily="66" charset="0"/>
              </a:rPr>
              <a:t>-Padre del conductismo radical.</a:t>
            </a:r>
          </a:p>
          <a:p>
            <a:r>
              <a:rPr lang="es-MX" sz="1400" dirty="0">
                <a:latin typeface="Cavolini" panose="03000502040302020204" pitchFamily="66" charset="0"/>
                <a:cs typeface="Cavolini" panose="03000502040302020204" pitchFamily="66" charset="0"/>
              </a:rPr>
              <a:t>-Condicionamiento operante.</a:t>
            </a:r>
          </a:p>
          <a:p>
            <a:r>
              <a:rPr lang="es-MX" sz="1400" dirty="0">
                <a:latin typeface="Cavolini" panose="03000502040302020204" pitchFamily="66" charset="0"/>
                <a:cs typeface="Cavolini" panose="03000502040302020204" pitchFamily="66" charset="0"/>
              </a:rPr>
              <a:t>-Refuerzos positivos(premian conductas deseadas) y negativos(poner en situación desagradable hasta conseguir conducta deseada).</a:t>
            </a:r>
          </a:p>
          <a:p>
            <a:r>
              <a:rPr lang="es-MX" sz="1400" dirty="0">
                <a:latin typeface="Cavolini" panose="03000502040302020204" pitchFamily="66" charset="0"/>
                <a:cs typeface="Cavolini" panose="03000502040302020204" pitchFamily="66" charset="0"/>
              </a:rPr>
              <a:t>-Extinción.</a:t>
            </a:r>
          </a:p>
          <a:p>
            <a:r>
              <a:rPr lang="es-MX" sz="1400" dirty="0">
                <a:latin typeface="Cavolini" panose="03000502040302020204" pitchFamily="66" charset="0"/>
                <a:cs typeface="Cavolini" panose="03000502040302020204" pitchFamily="66" charset="0"/>
              </a:rPr>
              <a:t>-Castigos.</a:t>
            </a:r>
          </a:p>
          <a:p>
            <a:r>
              <a:rPr lang="es-MX" sz="1400" dirty="0">
                <a:latin typeface="Cavolini" panose="03000502040302020204" pitchFamily="66" charset="0"/>
                <a:cs typeface="Cavolini" panose="03000502040302020204" pitchFamily="66" charset="0"/>
              </a:rPr>
              <a:t>-Experimentó con una rata.</a:t>
            </a:r>
          </a:p>
          <a:p>
            <a:r>
              <a:rPr lang="es-MX" sz="1400" dirty="0">
                <a:latin typeface="Cavolini" panose="03000502040302020204" pitchFamily="66" charset="0"/>
                <a:cs typeface="Cavolini" panose="03000502040302020204" pitchFamily="66" charset="0"/>
              </a:rPr>
              <a:t>-Transmisión de saberes técnicos mediante el adiestramiento experiencial.</a:t>
            </a:r>
          </a:p>
          <a:p>
            <a:endParaRPr lang="es-MX" sz="1400" dirty="0">
              <a:latin typeface="Cavolini" panose="03000502040302020204" pitchFamily="66" charset="0"/>
              <a:cs typeface="Cavolini" panose="03000502040302020204" pitchFamily="66" charset="0"/>
            </a:endParaRPr>
          </a:p>
          <a:p>
            <a:endParaRPr lang="es-MX" sz="1400" b="1" dirty="0">
              <a:latin typeface="Cavolini" panose="03000502040302020204" pitchFamily="66" charset="0"/>
              <a:cs typeface="Cavolini" panose="03000502040302020204" pitchFamily="66" charset="0"/>
            </a:endParaRPr>
          </a:p>
        </p:txBody>
      </p:sp>
      <p:pic>
        <p:nvPicPr>
          <p:cNvPr id="20" name="Imagen 19" descr="Imagen en blanco y negro de un hombre con barba y bigote&#10;&#10;Descripción generada automáticamente con confianza media">
            <a:extLst>
              <a:ext uri="{FF2B5EF4-FFF2-40B4-BE49-F238E27FC236}">
                <a16:creationId xmlns:a16="http://schemas.microsoft.com/office/drawing/2014/main" id="{B15C13EF-9102-446B-A40E-D17912ADFC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2482" y="1452692"/>
            <a:ext cx="2212401" cy="3125456"/>
          </a:xfrm>
          <a:prstGeom prst="rect">
            <a:avLst/>
          </a:prstGeom>
        </p:spPr>
      </p:pic>
      <p:sp>
        <p:nvSpPr>
          <p:cNvPr id="21" name="CuadroTexto 20">
            <a:extLst>
              <a:ext uri="{FF2B5EF4-FFF2-40B4-BE49-F238E27FC236}">
                <a16:creationId xmlns:a16="http://schemas.microsoft.com/office/drawing/2014/main" id="{4CD2391C-B9AB-414B-91A3-176F5B08D25F}"/>
              </a:ext>
            </a:extLst>
          </p:cNvPr>
          <p:cNvSpPr txBox="1"/>
          <p:nvPr/>
        </p:nvSpPr>
        <p:spPr>
          <a:xfrm>
            <a:off x="335446" y="4578148"/>
            <a:ext cx="3581899" cy="2031325"/>
          </a:xfrm>
          <a:prstGeom prst="rect">
            <a:avLst/>
          </a:prstGeom>
          <a:noFill/>
        </p:spPr>
        <p:txBody>
          <a:bodyPr wrap="square" rtlCol="0">
            <a:spAutoFit/>
          </a:bodyPr>
          <a:lstStyle/>
          <a:p>
            <a:pPr marL="285750" indent="-285750" algn="ctr">
              <a:buFont typeface="Yu Gothic UI Light" panose="020B0300000000000000" pitchFamily="34" charset="-128"/>
              <a:buChar char="☞"/>
            </a:pPr>
            <a:r>
              <a:rPr lang="es-MX" sz="1400" b="1" dirty="0">
                <a:latin typeface="Cavolini" panose="03000502040302020204" pitchFamily="66" charset="0"/>
                <a:cs typeface="Cavolini" panose="03000502040302020204" pitchFamily="66" charset="0"/>
              </a:rPr>
              <a:t>Iván Pávlov</a:t>
            </a:r>
          </a:p>
          <a:p>
            <a:r>
              <a:rPr lang="es-MX" sz="1400" dirty="0">
                <a:latin typeface="Cavolini" panose="03000502040302020204" pitchFamily="66" charset="0"/>
                <a:cs typeface="Cavolini" panose="03000502040302020204" pitchFamily="66" charset="0"/>
              </a:rPr>
              <a:t>-Psicólogo ruso.</a:t>
            </a:r>
          </a:p>
          <a:p>
            <a:r>
              <a:rPr lang="es-MX" sz="1400" dirty="0">
                <a:latin typeface="Cavolini" panose="03000502040302020204" pitchFamily="66" charset="0"/>
                <a:cs typeface="Cavolini" panose="03000502040302020204" pitchFamily="66" charset="0"/>
              </a:rPr>
              <a:t>-Condicionamiento clásico.</a:t>
            </a:r>
          </a:p>
          <a:p>
            <a:r>
              <a:rPr lang="es-MX" sz="1400" dirty="0">
                <a:latin typeface="Cavolini" panose="03000502040302020204" pitchFamily="66" charset="0"/>
                <a:cs typeface="Cavolini" panose="03000502040302020204" pitchFamily="66" charset="0"/>
              </a:rPr>
              <a:t>-Experimentó con perros y campana.</a:t>
            </a:r>
          </a:p>
          <a:p>
            <a:r>
              <a:rPr lang="es-MX" sz="1400" dirty="0">
                <a:latin typeface="Cavolini" panose="03000502040302020204" pitchFamily="66" charset="0"/>
                <a:cs typeface="Cavolini" panose="03000502040302020204" pitchFamily="66" charset="0"/>
              </a:rPr>
              <a:t>-Estimulo neutro.</a:t>
            </a:r>
          </a:p>
          <a:p>
            <a:r>
              <a:rPr lang="es-MX" sz="1400" dirty="0">
                <a:latin typeface="Cavolini" panose="03000502040302020204" pitchFamily="66" charset="0"/>
                <a:cs typeface="Cavolini" panose="03000502040302020204" pitchFamily="66" charset="0"/>
              </a:rPr>
              <a:t>-Estimulo incondicionado</a:t>
            </a:r>
          </a:p>
          <a:p>
            <a:r>
              <a:rPr lang="es-MX" sz="1400" dirty="0">
                <a:latin typeface="Cavolini" panose="03000502040302020204" pitchFamily="66" charset="0"/>
                <a:cs typeface="Cavolini" panose="03000502040302020204" pitchFamily="66" charset="0"/>
              </a:rPr>
              <a:t>-Estimulo condicionado.</a:t>
            </a:r>
            <a:endParaRPr lang="es-MX" sz="1400" b="1" dirty="0">
              <a:latin typeface="Cavolini" panose="03000502040302020204" pitchFamily="66" charset="0"/>
              <a:cs typeface="Cavolini" panose="03000502040302020204" pitchFamily="66" charset="0"/>
            </a:endParaRPr>
          </a:p>
          <a:p>
            <a:endParaRPr lang="es-MX" sz="1400" b="1" dirty="0">
              <a:latin typeface="Cavolini" panose="03000502040302020204" pitchFamily="66" charset="0"/>
              <a:cs typeface="Cavolini" panose="03000502040302020204" pitchFamily="66" charset="0"/>
            </a:endParaRPr>
          </a:p>
        </p:txBody>
      </p:sp>
      <p:sp>
        <p:nvSpPr>
          <p:cNvPr id="11" name="CuadroTexto 10">
            <a:extLst>
              <a:ext uri="{FF2B5EF4-FFF2-40B4-BE49-F238E27FC236}">
                <a16:creationId xmlns:a16="http://schemas.microsoft.com/office/drawing/2014/main" id="{15649E0B-06A2-4AC3-9A27-75B56EFF0469}"/>
              </a:ext>
            </a:extLst>
          </p:cNvPr>
          <p:cNvSpPr txBox="1"/>
          <p:nvPr/>
        </p:nvSpPr>
        <p:spPr>
          <a:xfrm>
            <a:off x="240729" y="339016"/>
            <a:ext cx="7696038" cy="830997"/>
          </a:xfrm>
          <a:prstGeom prst="rect">
            <a:avLst/>
          </a:prstGeom>
          <a:noFill/>
        </p:spPr>
        <p:txBody>
          <a:bodyPr wrap="square" rtlCol="0">
            <a:spAutoFit/>
          </a:bodyPr>
          <a:lstStyle/>
          <a:p>
            <a:r>
              <a:rPr lang="es-MX" sz="4800" dirty="0">
                <a:ln>
                  <a:solidFill>
                    <a:schemeClr val="tx1"/>
                  </a:solidFill>
                </a:ln>
                <a:solidFill>
                  <a:schemeClr val="bg1"/>
                </a:solidFill>
                <a:latin typeface="Modern Love" panose="04090805081005020601" pitchFamily="82" charset="0"/>
              </a:rPr>
              <a:t>Teóricos: </a:t>
            </a:r>
          </a:p>
        </p:txBody>
      </p:sp>
    </p:spTree>
    <p:extLst>
      <p:ext uri="{BB962C8B-B14F-4D97-AF65-F5344CB8AC3E}">
        <p14:creationId xmlns:p14="http://schemas.microsoft.com/office/powerpoint/2010/main" val="2875470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5358628-05CE-49A5-9CEF-3AEE4BB7BC06}"/>
              </a:ext>
            </a:extLst>
          </p:cNvPr>
          <p:cNvSpPr/>
          <p:nvPr/>
        </p:nvSpPr>
        <p:spPr>
          <a:xfrm>
            <a:off x="0" y="1892003"/>
            <a:ext cx="11774659" cy="2400657"/>
          </a:xfrm>
          <a:prstGeom prst="rect">
            <a:avLst/>
          </a:prstGeom>
          <a:noFill/>
        </p:spPr>
        <p:txBody>
          <a:bodyPr wrap="square" lIns="91440" tIns="45720" rIns="91440" bIns="45720">
            <a:spAutoFit/>
          </a:bodyPr>
          <a:lstStyle/>
          <a:p>
            <a:pPr algn="ctr"/>
            <a:r>
              <a:rPr lang="es-ES" sz="15000" b="1" cap="none" spc="0" dirty="0">
                <a:ln w="9525">
                  <a:solidFill>
                    <a:srgbClr val="92D050"/>
                  </a:solidFill>
                  <a:prstDash val="solid"/>
                </a:ln>
                <a:solidFill>
                  <a:schemeClr val="tx1"/>
                </a:solidFill>
                <a:effectLst>
                  <a:glow rad="63500">
                    <a:schemeClr val="accent6">
                      <a:satMod val="175000"/>
                      <a:alpha val="40000"/>
                    </a:schemeClr>
                  </a:glow>
                  <a:outerShdw blurRad="12700" dist="38100" dir="2700000" algn="tl" rotWithShape="0">
                    <a:schemeClr val="bg1">
                      <a:lumMod val="50000"/>
                    </a:schemeClr>
                  </a:outerShdw>
                  <a:reflection blurRad="6350" stA="55000" endA="300" endPos="45500" dir="5400000" sy="-100000" algn="bl" rotWithShape="0"/>
                </a:effectLst>
                <a:latin typeface="Modern Love Caps" panose="04070805081001020A01" pitchFamily="82" charset="0"/>
              </a:rPr>
              <a:t>Componentes</a:t>
            </a:r>
          </a:p>
        </p:txBody>
      </p:sp>
    </p:spTree>
    <p:extLst>
      <p:ext uri="{BB962C8B-B14F-4D97-AF65-F5344CB8AC3E}">
        <p14:creationId xmlns:p14="http://schemas.microsoft.com/office/powerpoint/2010/main" val="2963609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Patrón de fondo&#10;&#10;Descripción generada automáticamente">
            <a:extLst>
              <a:ext uri="{FF2B5EF4-FFF2-40B4-BE49-F238E27FC236}">
                <a16:creationId xmlns:a16="http://schemas.microsoft.com/office/drawing/2014/main" id="{DD636FCA-4F13-417F-8A8B-823CCD1FEB9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174280" y="-646099"/>
            <a:ext cx="15597809" cy="2795260"/>
          </a:xfrm>
          <a:prstGeom prst="rect">
            <a:avLst/>
          </a:prstGeom>
        </p:spPr>
      </p:pic>
      <p:sp>
        <p:nvSpPr>
          <p:cNvPr id="4" name="CuadroTexto 3">
            <a:extLst>
              <a:ext uri="{FF2B5EF4-FFF2-40B4-BE49-F238E27FC236}">
                <a16:creationId xmlns:a16="http://schemas.microsoft.com/office/drawing/2014/main" id="{0F38F2D7-AFEC-4A1D-849F-C1CB572E98BC}"/>
              </a:ext>
            </a:extLst>
          </p:cNvPr>
          <p:cNvSpPr txBox="1"/>
          <p:nvPr/>
        </p:nvSpPr>
        <p:spPr>
          <a:xfrm>
            <a:off x="452268" y="1628725"/>
            <a:ext cx="7802136" cy="923330"/>
          </a:xfrm>
          <a:prstGeom prst="rect">
            <a:avLst/>
          </a:prstGeom>
          <a:noFill/>
        </p:spPr>
        <p:txBody>
          <a:bodyPr wrap="none" rtlCol="0">
            <a:spAutoFit/>
          </a:bodyPr>
          <a:lstStyle/>
          <a:p>
            <a:pPr algn="ctr"/>
            <a:r>
              <a:rPr lang="es-MX" dirty="0">
                <a:latin typeface="Cavolini" panose="03000502040302020204" pitchFamily="66" charset="0"/>
                <a:cs typeface="Cavolini" panose="03000502040302020204" pitchFamily="66" charset="0"/>
              </a:rPr>
              <a:t>Transmisión de saberes y Acumulación de aprendizajes.</a:t>
            </a:r>
          </a:p>
          <a:p>
            <a:endParaRPr lang="es-MX" dirty="0">
              <a:latin typeface="Cavolini" panose="03000502040302020204" pitchFamily="66" charset="0"/>
              <a:cs typeface="Cavolini" panose="03000502040302020204" pitchFamily="66" charset="0"/>
            </a:endParaRPr>
          </a:p>
          <a:p>
            <a:r>
              <a:rPr lang="es-MX" dirty="0">
                <a:latin typeface="Cavolini" panose="03000502040302020204" pitchFamily="66" charset="0"/>
                <a:cs typeface="Cavolini" panose="03000502040302020204" pitchFamily="66" charset="0"/>
              </a:rPr>
              <a:t>Aprendizaje= Adquisición de conductas o comportamientos.</a:t>
            </a:r>
          </a:p>
        </p:txBody>
      </p:sp>
      <p:pic>
        <p:nvPicPr>
          <p:cNvPr id="12" name="Imagen 11" descr="Diagrama&#10;&#10;Descripción generada automáticamente">
            <a:extLst>
              <a:ext uri="{FF2B5EF4-FFF2-40B4-BE49-F238E27FC236}">
                <a16:creationId xmlns:a16="http://schemas.microsoft.com/office/drawing/2014/main" id="{1D995806-916D-47FF-8712-363F568A68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0120" y="2940579"/>
            <a:ext cx="3582188" cy="3745015"/>
          </a:xfrm>
          <a:prstGeom prst="rect">
            <a:avLst/>
          </a:prstGeom>
        </p:spPr>
      </p:pic>
      <p:grpSp>
        <p:nvGrpSpPr>
          <p:cNvPr id="14" name="Grupo 13">
            <a:extLst>
              <a:ext uri="{FF2B5EF4-FFF2-40B4-BE49-F238E27FC236}">
                <a16:creationId xmlns:a16="http://schemas.microsoft.com/office/drawing/2014/main" id="{90B1156E-D515-4CB2-BDF1-16F468C845F9}"/>
              </a:ext>
            </a:extLst>
          </p:cNvPr>
          <p:cNvGrpSpPr/>
          <p:nvPr/>
        </p:nvGrpSpPr>
        <p:grpSpPr>
          <a:xfrm>
            <a:off x="334164" y="2954948"/>
            <a:ext cx="6496050" cy="3762375"/>
            <a:chOff x="0" y="2014631"/>
            <a:chExt cx="6496050" cy="3762375"/>
          </a:xfrm>
        </p:grpSpPr>
        <p:grpSp>
          <p:nvGrpSpPr>
            <p:cNvPr id="13" name="Grupo 12">
              <a:extLst>
                <a:ext uri="{FF2B5EF4-FFF2-40B4-BE49-F238E27FC236}">
                  <a16:creationId xmlns:a16="http://schemas.microsoft.com/office/drawing/2014/main" id="{C08DA139-FDC0-4A86-AE95-D73E38A28DE9}"/>
                </a:ext>
              </a:extLst>
            </p:cNvPr>
            <p:cNvGrpSpPr/>
            <p:nvPr/>
          </p:nvGrpSpPr>
          <p:grpSpPr>
            <a:xfrm>
              <a:off x="0" y="2014631"/>
              <a:ext cx="6496050" cy="3762375"/>
              <a:chOff x="177041" y="1879256"/>
              <a:chExt cx="6496050" cy="3762375"/>
            </a:xfrm>
          </p:grpSpPr>
          <p:pic>
            <p:nvPicPr>
              <p:cNvPr id="6" name="Imagen 5" descr="Diagrama&#10;&#10;Descripción generada automáticamente">
                <a:extLst>
                  <a:ext uri="{FF2B5EF4-FFF2-40B4-BE49-F238E27FC236}">
                    <a16:creationId xmlns:a16="http://schemas.microsoft.com/office/drawing/2014/main" id="{5F604A98-A40D-494A-9BF3-9D814F654D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041" y="1879256"/>
                <a:ext cx="6496050" cy="3762375"/>
              </a:xfrm>
              <a:prstGeom prst="rect">
                <a:avLst/>
              </a:prstGeom>
            </p:spPr>
          </p:pic>
          <p:sp>
            <p:nvSpPr>
              <p:cNvPr id="8" name="CuadroTexto 7">
                <a:extLst>
                  <a:ext uri="{FF2B5EF4-FFF2-40B4-BE49-F238E27FC236}">
                    <a16:creationId xmlns:a16="http://schemas.microsoft.com/office/drawing/2014/main" id="{D66D978E-C848-4FD8-941C-188D0F6AE628}"/>
                  </a:ext>
                </a:extLst>
              </p:cNvPr>
              <p:cNvSpPr txBox="1"/>
              <p:nvPr/>
            </p:nvSpPr>
            <p:spPr>
              <a:xfrm>
                <a:off x="177041" y="4847000"/>
                <a:ext cx="2809462" cy="509177"/>
              </a:xfrm>
              <a:prstGeom prst="rect">
                <a:avLst/>
              </a:prstGeom>
              <a:solidFill>
                <a:srgbClr val="996600"/>
              </a:solidFill>
            </p:spPr>
            <p:txBody>
              <a:bodyPr wrap="square" rtlCol="0">
                <a:spAutoFit/>
              </a:bodyPr>
              <a:lstStyle/>
              <a:p>
                <a:endParaRPr lang="es-MX" dirty="0"/>
              </a:p>
            </p:txBody>
          </p:sp>
        </p:grpSp>
        <p:sp>
          <p:nvSpPr>
            <p:cNvPr id="7" name="CuadroTexto 6">
              <a:extLst>
                <a:ext uri="{FF2B5EF4-FFF2-40B4-BE49-F238E27FC236}">
                  <a16:creationId xmlns:a16="http://schemas.microsoft.com/office/drawing/2014/main" id="{B57D2821-6A7A-41EF-B8C7-712F37A25973}"/>
                </a:ext>
              </a:extLst>
            </p:cNvPr>
            <p:cNvSpPr txBox="1"/>
            <p:nvPr/>
          </p:nvSpPr>
          <p:spPr>
            <a:xfrm>
              <a:off x="3286537" y="5236963"/>
              <a:ext cx="2809462" cy="509177"/>
            </a:xfrm>
            <a:prstGeom prst="rect">
              <a:avLst/>
            </a:prstGeom>
            <a:solidFill>
              <a:srgbClr val="996600"/>
            </a:solidFill>
          </p:spPr>
          <p:txBody>
            <a:bodyPr wrap="square" rtlCol="0">
              <a:spAutoFit/>
            </a:bodyPr>
            <a:lstStyle/>
            <a:p>
              <a:endParaRPr lang="es-MX" dirty="0"/>
            </a:p>
          </p:txBody>
        </p:sp>
      </p:grpSp>
      <p:sp>
        <p:nvSpPr>
          <p:cNvPr id="11" name="CuadroTexto 10">
            <a:extLst>
              <a:ext uri="{FF2B5EF4-FFF2-40B4-BE49-F238E27FC236}">
                <a16:creationId xmlns:a16="http://schemas.microsoft.com/office/drawing/2014/main" id="{A49B9195-91B0-4074-B476-73C67B450C88}"/>
              </a:ext>
            </a:extLst>
          </p:cNvPr>
          <p:cNvSpPr txBox="1"/>
          <p:nvPr/>
        </p:nvSpPr>
        <p:spPr>
          <a:xfrm>
            <a:off x="9351214" y="1745787"/>
            <a:ext cx="2332690" cy="923330"/>
          </a:xfrm>
          <a:prstGeom prst="rect">
            <a:avLst/>
          </a:prstGeom>
          <a:noFill/>
        </p:spPr>
        <p:txBody>
          <a:bodyPr wrap="none" rtlCol="0">
            <a:spAutoFit/>
          </a:bodyPr>
          <a:lstStyle/>
          <a:p>
            <a:pPr marL="285750" indent="-285750" algn="ctr">
              <a:buFont typeface="Yu Gothic UI Light" panose="020B0300000000000000" pitchFamily="34" charset="-128"/>
              <a:buChar char="☞"/>
            </a:pPr>
            <a:r>
              <a:rPr lang="es-MX" dirty="0">
                <a:latin typeface="Cavolini" panose="03000502040302020204" pitchFamily="66" charset="0"/>
                <a:cs typeface="Cavolini" panose="03000502040302020204" pitchFamily="66" charset="0"/>
              </a:rPr>
              <a:t>Memorístico.</a:t>
            </a:r>
          </a:p>
          <a:p>
            <a:pPr marL="285750" indent="-285750" algn="ctr">
              <a:buFont typeface="Yu Gothic UI Light" panose="020B0300000000000000" pitchFamily="34" charset="-128"/>
              <a:buChar char="☞"/>
            </a:pPr>
            <a:r>
              <a:rPr lang="es-MX" dirty="0">
                <a:latin typeface="Cavolini" panose="03000502040302020204" pitchFamily="66" charset="0"/>
                <a:cs typeface="Cavolini" panose="03000502040302020204" pitchFamily="66" charset="0"/>
              </a:rPr>
              <a:t>Observacional.</a:t>
            </a:r>
          </a:p>
          <a:p>
            <a:pPr marL="285750" indent="-285750" algn="ctr">
              <a:buFont typeface="Yu Gothic UI Light" panose="020B0300000000000000" pitchFamily="34" charset="-128"/>
              <a:buChar char="☞"/>
            </a:pPr>
            <a:r>
              <a:rPr lang="es-MX" dirty="0">
                <a:latin typeface="Cavolini" panose="03000502040302020204" pitchFamily="66" charset="0"/>
                <a:cs typeface="Cavolini" panose="03000502040302020204" pitchFamily="66" charset="0"/>
              </a:rPr>
              <a:t>Imitativo.</a:t>
            </a:r>
          </a:p>
        </p:txBody>
      </p:sp>
      <p:sp>
        <p:nvSpPr>
          <p:cNvPr id="15" name="CuadroTexto 14">
            <a:extLst>
              <a:ext uri="{FF2B5EF4-FFF2-40B4-BE49-F238E27FC236}">
                <a16:creationId xmlns:a16="http://schemas.microsoft.com/office/drawing/2014/main" id="{22A2C7C5-5895-4F02-B266-642C93C4A42A}"/>
              </a:ext>
            </a:extLst>
          </p:cNvPr>
          <p:cNvSpPr txBox="1"/>
          <p:nvPr/>
        </p:nvSpPr>
        <p:spPr>
          <a:xfrm>
            <a:off x="1177413" y="268188"/>
            <a:ext cx="7696038" cy="830997"/>
          </a:xfrm>
          <a:prstGeom prst="rect">
            <a:avLst/>
          </a:prstGeom>
          <a:noFill/>
        </p:spPr>
        <p:txBody>
          <a:bodyPr wrap="square" rtlCol="0">
            <a:spAutoFit/>
          </a:bodyPr>
          <a:lstStyle/>
          <a:p>
            <a:r>
              <a:rPr lang="es-MX" sz="4800" dirty="0">
                <a:ln>
                  <a:solidFill>
                    <a:schemeClr val="tx1"/>
                  </a:solidFill>
                </a:ln>
                <a:solidFill>
                  <a:schemeClr val="bg1"/>
                </a:solidFill>
                <a:latin typeface="Modern Love" panose="04090805081005020601" pitchFamily="82" charset="0"/>
              </a:rPr>
              <a:t>Concepción del desarrollo:</a:t>
            </a:r>
          </a:p>
        </p:txBody>
      </p:sp>
    </p:spTree>
    <p:extLst>
      <p:ext uri="{BB962C8B-B14F-4D97-AF65-F5344CB8AC3E}">
        <p14:creationId xmlns:p14="http://schemas.microsoft.com/office/powerpoint/2010/main" val="4196386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1F76069-44CD-4A3C-8010-45ACE2907413}"/>
              </a:ext>
            </a:extLst>
          </p:cNvPr>
          <p:cNvSpPr txBox="1"/>
          <p:nvPr/>
        </p:nvSpPr>
        <p:spPr>
          <a:xfrm rot="21095276">
            <a:off x="375492" y="1946008"/>
            <a:ext cx="3534770" cy="584775"/>
          </a:xfrm>
          <a:prstGeom prst="rect">
            <a:avLst/>
          </a:prstGeom>
          <a:solidFill>
            <a:schemeClr val="accent1">
              <a:lumMod val="40000"/>
              <a:lumOff val="60000"/>
            </a:schemeClr>
          </a:solidFill>
        </p:spPr>
        <p:txBody>
          <a:bodyPr wrap="square" rtlCol="0">
            <a:spAutoFit/>
          </a:bodyPr>
          <a:lstStyle/>
          <a:p>
            <a:r>
              <a:rPr lang="es-MX" sz="3200" b="1" dirty="0">
                <a:latin typeface="Ink Free" panose="03080402000500000000" pitchFamily="66" charset="0"/>
              </a:rPr>
              <a:t>Proceso formativo</a:t>
            </a:r>
          </a:p>
        </p:txBody>
      </p:sp>
      <p:sp>
        <p:nvSpPr>
          <p:cNvPr id="4" name="CuadroTexto 3">
            <a:extLst>
              <a:ext uri="{FF2B5EF4-FFF2-40B4-BE49-F238E27FC236}">
                <a16:creationId xmlns:a16="http://schemas.microsoft.com/office/drawing/2014/main" id="{21B05E85-57D9-4762-B96E-EDEA7F354344}"/>
              </a:ext>
            </a:extLst>
          </p:cNvPr>
          <p:cNvSpPr txBox="1"/>
          <p:nvPr/>
        </p:nvSpPr>
        <p:spPr>
          <a:xfrm rot="1322429">
            <a:off x="1325116" y="3696409"/>
            <a:ext cx="2182629" cy="584775"/>
          </a:xfrm>
          <a:prstGeom prst="rect">
            <a:avLst/>
          </a:prstGeom>
          <a:solidFill>
            <a:schemeClr val="accent1">
              <a:lumMod val="40000"/>
              <a:lumOff val="60000"/>
            </a:schemeClr>
          </a:solidFill>
        </p:spPr>
        <p:txBody>
          <a:bodyPr wrap="square" rtlCol="0">
            <a:spAutoFit/>
          </a:bodyPr>
          <a:lstStyle/>
          <a:p>
            <a:r>
              <a:rPr lang="es-MX" sz="3200" b="1" dirty="0">
                <a:latin typeface="Ink Free" panose="03080402000500000000" pitchFamily="66" charset="0"/>
              </a:rPr>
              <a:t>Objetivos</a:t>
            </a:r>
          </a:p>
        </p:txBody>
      </p:sp>
      <p:sp>
        <p:nvSpPr>
          <p:cNvPr id="5" name="CuadroTexto 4">
            <a:extLst>
              <a:ext uri="{FF2B5EF4-FFF2-40B4-BE49-F238E27FC236}">
                <a16:creationId xmlns:a16="http://schemas.microsoft.com/office/drawing/2014/main" id="{C2BCE9AC-A4B8-4697-80DA-D6F67C2C56E3}"/>
              </a:ext>
            </a:extLst>
          </p:cNvPr>
          <p:cNvSpPr txBox="1"/>
          <p:nvPr/>
        </p:nvSpPr>
        <p:spPr>
          <a:xfrm rot="20928621">
            <a:off x="2531381" y="5287061"/>
            <a:ext cx="2786066" cy="584775"/>
          </a:xfrm>
          <a:prstGeom prst="rect">
            <a:avLst/>
          </a:prstGeom>
          <a:solidFill>
            <a:schemeClr val="accent4">
              <a:lumMod val="60000"/>
              <a:lumOff val="40000"/>
            </a:schemeClr>
          </a:solidFill>
        </p:spPr>
        <p:txBody>
          <a:bodyPr wrap="square" rtlCol="0">
            <a:spAutoFit/>
          </a:bodyPr>
          <a:lstStyle/>
          <a:p>
            <a:r>
              <a:rPr lang="es-MX" sz="3200" b="1" dirty="0">
                <a:latin typeface="Ink Free" panose="03080402000500000000" pitchFamily="66" charset="0"/>
              </a:rPr>
              <a:t>Instrumentos </a:t>
            </a:r>
          </a:p>
        </p:txBody>
      </p:sp>
      <p:sp>
        <p:nvSpPr>
          <p:cNvPr id="6" name="CuadroTexto 5">
            <a:extLst>
              <a:ext uri="{FF2B5EF4-FFF2-40B4-BE49-F238E27FC236}">
                <a16:creationId xmlns:a16="http://schemas.microsoft.com/office/drawing/2014/main" id="{E89D9008-1886-4893-9F9C-07885374FF7D}"/>
              </a:ext>
            </a:extLst>
          </p:cNvPr>
          <p:cNvSpPr txBox="1"/>
          <p:nvPr/>
        </p:nvSpPr>
        <p:spPr>
          <a:xfrm rot="20732018">
            <a:off x="8693748" y="3128934"/>
            <a:ext cx="2118437" cy="584775"/>
          </a:xfrm>
          <a:prstGeom prst="rect">
            <a:avLst/>
          </a:prstGeom>
          <a:solidFill>
            <a:schemeClr val="tx2">
              <a:lumMod val="40000"/>
              <a:lumOff val="60000"/>
            </a:schemeClr>
          </a:solidFill>
        </p:spPr>
        <p:txBody>
          <a:bodyPr wrap="square" rtlCol="0">
            <a:spAutoFit/>
          </a:bodyPr>
          <a:lstStyle/>
          <a:p>
            <a:r>
              <a:rPr lang="es-MX" sz="3200" b="1" dirty="0">
                <a:latin typeface="Ink Free" panose="03080402000500000000" pitchFamily="66" charset="0"/>
              </a:rPr>
              <a:t>Conducta </a:t>
            </a:r>
          </a:p>
        </p:txBody>
      </p:sp>
      <p:sp>
        <p:nvSpPr>
          <p:cNvPr id="7" name="CuadroTexto 6">
            <a:extLst>
              <a:ext uri="{FF2B5EF4-FFF2-40B4-BE49-F238E27FC236}">
                <a16:creationId xmlns:a16="http://schemas.microsoft.com/office/drawing/2014/main" id="{ADA17B47-FF6B-4485-A6C7-A768BB3A9B83}"/>
              </a:ext>
            </a:extLst>
          </p:cNvPr>
          <p:cNvSpPr txBox="1"/>
          <p:nvPr/>
        </p:nvSpPr>
        <p:spPr>
          <a:xfrm rot="20156654">
            <a:off x="4404610" y="1793311"/>
            <a:ext cx="2599899" cy="584775"/>
          </a:xfrm>
          <a:prstGeom prst="rect">
            <a:avLst/>
          </a:prstGeom>
          <a:solidFill>
            <a:schemeClr val="accent3">
              <a:lumMod val="60000"/>
              <a:lumOff val="40000"/>
            </a:schemeClr>
          </a:solidFill>
        </p:spPr>
        <p:txBody>
          <a:bodyPr wrap="square" rtlCol="0">
            <a:spAutoFit/>
          </a:bodyPr>
          <a:lstStyle/>
          <a:p>
            <a:r>
              <a:rPr lang="es-MX" sz="3200" b="1" dirty="0">
                <a:latin typeface="Ink Free" panose="03080402000500000000" pitchFamily="66" charset="0"/>
              </a:rPr>
              <a:t>Estrategias</a:t>
            </a:r>
          </a:p>
        </p:txBody>
      </p:sp>
      <p:sp>
        <p:nvSpPr>
          <p:cNvPr id="8" name="CuadroTexto 7">
            <a:extLst>
              <a:ext uri="{FF2B5EF4-FFF2-40B4-BE49-F238E27FC236}">
                <a16:creationId xmlns:a16="http://schemas.microsoft.com/office/drawing/2014/main" id="{4AF4E85C-56F0-40FA-B38F-404B1EACD855}"/>
              </a:ext>
            </a:extLst>
          </p:cNvPr>
          <p:cNvSpPr txBox="1"/>
          <p:nvPr/>
        </p:nvSpPr>
        <p:spPr>
          <a:xfrm rot="844604">
            <a:off x="5347706" y="3707280"/>
            <a:ext cx="2786066" cy="584775"/>
          </a:xfrm>
          <a:prstGeom prst="rect">
            <a:avLst/>
          </a:prstGeom>
          <a:solidFill>
            <a:schemeClr val="accent4">
              <a:lumMod val="60000"/>
              <a:lumOff val="40000"/>
            </a:schemeClr>
          </a:solidFill>
        </p:spPr>
        <p:txBody>
          <a:bodyPr wrap="square" rtlCol="0">
            <a:spAutoFit/>
          </a:bodyPr>
          <a:lstStyle/>
          <a:p>
            <a:r>
              <a:rPr lang="es-MX" sz="3200" b="1" dirty="0">
                <a:latin typeface="Ink Free" panose="03080402000500000000" pitchFamily="66" charset="0"/>
              </a:rPr>
              <a:t>Conocimientos </a:t>
            </a:r>
          </a:p>
        </p:txBody>
      </p:sp>
      <p:sp>
        <p:nvSpPr>
          <p:cNvPr id="9" name="CuadroTexto 8">
            <a:extLst>
              <a:ext uri="{FF2B5EF4-FFF2-40B4-BE49-F238E27FC236}">
                <a16:creationId xmlns:a16="http://schemas.microsoft.com/office/drawing/2014/main" id="{9736DFCA-E978-44E5-AB36-A18B5CBA2D14}"/>
              </a:ext>
            </a:extLst>
          </p:cNvPr>
          <p:cNvSpPr txBox="1"/>
          <p:nvPr/>
        </p:nvSpPr>
        <p:spPr>
          <a:xfrm rot="1138810">
            <a:off x="8966574" y="1457460"/>
            <a:ext cx="2786066" cy="584775"/>
          </a:xfrm>
          <a:prstGeom prst="rect">
            <a:avLst/>
          </a:prstGeom>
          <a:solidFill>
            <a:schemeClr val="tx2">
              <a:lumMod val="40000"/>
              <a:lumOff val="60000"/>
            </a:schemeClr>
          </a:solidFill>
        </p:spPr>
        <p:txBody>
          <a:bodyPr wrap="square" rtlCol="0">
            <a:spAutoFit/>
          </a:bodyPr>
          <a:lstStyle/>
          <a:p>
            <a:r>
              <a:rPr lang="es-MX" sz="3200" b="1" dirty="0">
                <a:latin typeface="Ink Free" panose="03080402000500000000" pitchFamily="66" charset="0"/>
              </a:rPr>
              <a:t>Competencias </a:t>
            </a:r>
          </a:p>
        </p:txBody>
      </p:sp>
      <p:sp>
        <p:nvSpPr>
          <p:cNvPr id="10" name="CuadroTexto 9">
            <a:extLst>
              <a:ext uri="{FF2B5EF4-FFF2-40B4-BE49-F238E27FC236}">
                <a16:creationId xmlns:a16="http://schemas.microsoft.com/office/drawing/2014/main" id="{EF190D6D-B947-45A3-805A-E80AF178365F}"/>
              </a:ext>
            </a:extLst>
          </p:cNvPr>
          <p:cNvSpPr txBox="1"/>
          <p:nvPr/>
        </p:nvSpPr>
        <p:spPr>
          <a:xfrm rot="1118179">
            <a:off x="8299929" y="5379293"/>
            <a:ext cx="2330281" cy="584775"/>
          </a:xfrm>
          <a:prstGeom prst="rect">
            <a:avLst/>
          </a:prstGeom>
          <a:solidFill>
            <a:schemeClr val="accent3">
              <a:lumMod val="60000"/>
              <a:lumOff val="40000"/>
            </a:schemeClr>
          </a:solidFill>
        </p:spPr>
        <p:txBody>
          <a:bodyPr wrap="square" rtlCol="0">
            <a:spAutoFit/>
          </a:bodyPr>
          <a:lstStyle/>
          <a:p>
            <a:r>
              <a:rPr lang="es-MX" sz="3200" b="1" dirty="0">
                <a:latin typeface="Ink Free" panose="03080402000500000000" pitchFamily="66" charset="0"/>
              </a:rPr>
              <a:t>Destrezas </a:t>
            </a:r>
          </a:p>
        </p:txBody>
      </p:sp>
      <p:pic>
        <p:nvPicPr>
          <p:cNvPr id="12" name="Imagen 11" descr="Arma de fuego&#10;&#10;Descripción generada automáticamente con confianza baja">
            <a:extLst>
              <a:ext uri="{FF2B5EF4-FFF2-40B4-BE49-F238E27FC236}">
                <a16:creationId xmlns:a16="http://schemas.microsoft.com/office/drawing/2014/main" id="{8DD98764-88A4-419E-A8D4-0C50FC9F423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21424682">
            <a:off x="-740116" y="-397636"/>
            <a:ext cx="9523532" cy="2015289"/>
          </a:xfrm>
          <a:prstGeom prst="rect">
            <a:avLst/>
          </a:prstGeom>
        </p:spPr>
      </p:pic>
      <p:sp>
        <p:nvSpPr>
          <p:cNvPr id="17" name="CuadroTexto 16">
            <a:extLst>
              <a:ext uri="{FF2B5EF4-FFF2-40B4-BE49-F238E27FC236}">
                <a16:creationId xmlns:a16="http://schemas.microsoft.com/office/drawing/2014/main" id="{18DBD008-E4E6-444F-A4C4-FDFB0C8E8319}"/>
              </a:ext>
            </a:extLst>
          </p:cNvPr>
          <p:cNvSpPr txBox="1"/>
          <p:nvPr/>
        </p:nvSpPr>
        <p:spPr>
          <a:xfrm>
            <a:off x="240729" y="339016"/>
            <a:ext cx="7696038" cy="830997"/>
          </a:xfrm>
          <a:prstGeom prst="rect">
            <a:avLst/>
          </a:prstGeom>
          <a:noFill/>
        </p:spPr>
        <p:txBody>
          <a:bodyPr wrap="square" rtlCol="0">
            <a:spAutoFit/>
          </a:bodyPr>
          <a:lstStyle/>
          <a:p>
            <a:r>
              <a:rPr lang="es-MX" sz="4800" dirty="0">
                <a:ln>
                  <a:solidFill>
                    <a:schemeClr val="tx1"/>
                  </a:solidFill>
                </a:ln>
                <a:solidFill>
                  <a:schemeClr val="bg1"/>
                </a:solidFill>
                <a:latin typeface="Modern Love" panose="04090805081005020601" pitchFamily="82" charset="0"/>
              </a:rPr>
              <a:t>Contenidos Curriculares:</a:t>
            </a:r>
          </a:p>
        </p:txBody>
      </p:sp>
    </p:spTree>
    <p:extLst>
      <p:ext uri="{BB962C8B-B14F-4D97-AF65-F5344CB8AC3E}">
        <p14:creationId xmlns:p14="http://schemas.microsoft.com/office/powerpoint/2010/main" val="1230149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6A5A8D8-B701-44D0-86AD-B86E4922B817}"/>
              </a:ext>
            </a:extLst>
          </p:cNvPr>
          <p:cNvSpPr txBox="1"/>
          <p:nvPr/>
        </p:nvSpPr>
        <p:spPr>
          <a:xfrm>
            <a:off x="633011" y="1703273"/>
            <a:ext cx="11122926" cy="3170099"/>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rtlCol="0">
            <a:spAutoFit/>
          </a:bodyPr>
          <a:lstStyle/>
          <a:p>
            <a:pPr algn="ctr"/>
            <a:r>
              <a:rPr lang="es-MX" sz="4000" b="1" dirty="0">
                <a:solidFill>
                  <a:schemeClr val="tx1"/>
                </a:solidFill>
                <a:latin typeface="Cavolini" panose="03000502040302020204" pitchFamily="66" charset="0"/>
                <a:cs typeface="Cavolini" panose="03000502040302020204" pitchFamily="66" charset="0"/>
              </a:rPr>
              <a:t>El propósito de la educación es que el sujeto logre cambios estables en la conducta, para lo cual se debe usar diversos reforzadores. Hay dos funciones esenciales:</a:t>
            </a:r>
          </a:p>
        </p:txBody>
      </p:sp>
      <p:sp>
        <p:nvSpPr>
          <p:cNvPr id="5" name="Flecha: a la derecha 4">
            <a:extLst>
              <a:ext uri="{FF2B5EF4-FFF2-40B4-BE49-F238E27FC236}">
                <a16:creationId xmlns:a16="http://schemas.microsoft.com/office/drawing/2014/main" id="{F19475C9-81DA-4EF8-8C38-F473CC533849}"/>
              </a:ext>
            </a:extLst>
          </p:cNvPr>
          <p:cNvSpPr/>
          <p:nvPr/>
        </p:nvSpPr>
        <p:spPr>
          <a:xfrm>
            <a:off x="1537252" y="4768842"/>
            <a:ext cx="3498574" cy="2089157"/>
          </a:xfrm>
          <a:prstGeom prst="rightArrow">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MX" sz="2000" dirty="0">
                <a:ln>
                  <a:solidFill>
                    <a:srgbClr val="FFC000"/>
                  </a:solidFill>
                </a:ln>
                <a:solidFill>
                  <a:schemeClr val="tx1"/>
                </a:solidFill>
                <a:effectLst>
                  <a:outerShdw blurRad="50800" dist="38100" dir="16200000" rotWithShape="0">
                    <a:prstClr val="black">
                      <a:alpha val="40000"/>
                    </a:prstClr>
                  </a:outerShdw>
                </a:effectLst>
                <a:latin typeface="Comic Sans MS" panose="030F0702030302020204" pitchFamily="66" charset="0"/>
              </a:rPr>
              <a:t>Transmitir los patrones culturales</a:t>
            </a:r>
          </a:p>
        </p:txBody>
      </p:sp>
      <p:sp>
        <p:nvSpPr>
          <p:cNvPr id="6" name="Flecha: a la derecha 5">
            <a:extLst>
              <a:ext uri="{FF2B5EF4-FFF2-40B4-BE49-F238E27FC236}">
                <a16:creationId xmlns:a16="http://schemas.microsoft.com/office/drawing/2014/main" id="{ADBED4D5-8CF7-4203-9CF0-B8D83E19945D}"/>
              </a:ext>
            </a:extLst>
          </p:cNvPr>
          <p:cNvSpPr/>
          <p:nvPr/>
        </p:nvSpPr>
        <p:spPr>
          <a:xfrm>
            <a:off x="6299541" y="4736823"/>
            <a:ext cx="3321537" cy="2089157"/>
          </a:xfrm>
          <a:prstGeom prst="rightArrow">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MX" sz="2000" dirty="0">
                <a:ln>
                  <a:solidFill>
                    <a:schemeClr val="accent4">
                      <a:lumMod val="60000"/>
                      <a:lumOff val="40000"/>
                    </a:schemeClr>
                  </a:solidFill>
                </a:ln>
                <a:solidFill>
                  <a:schemeClr val="accent2">
                    <a:lumMod val="20000"/>
                    <a:lumOff val="80000"/>
                  </a:schemeClr>
                </a:solidFill>
                <a:effectLst>
                  <a:glow rad="228600">
                    <a:schemeClr val="accent5">
                      <a:satMod val="175000"/>
                      <a:alpha val="40000"/>
                    </a:schemeClr>
                  </a:glow>
                  <a:outerShdw blurRad="50800" dist="38100" dir="16200000" rotWithShape="0">
                    <a:prstClr val="black">
                      <a:alpha val="40000"/>
                    </a:prstClr>
                  </a:outerShdw>
                </a:effectLst>
                <a:latin typeface="Comic Sans MS" panose="030F0702030302020204" pitchFamily="66" charset="0"/>
              </a:rPr>
              <a:t>Innovar los mismos</a:t>
            </a:r>
          </a:p>
        </p:txBody>
      </p:sp>
      <p:pic>
        <p:nvPicPr>
          <p:cNvPr id="7" name="Imagen 6" descr="Patrón de fondo&#10;&#10;Descripción generada automáticamente">
            <a:extLst>
              <a:ext uri="{FF2B5EF4-FFF2-40B4-BE49-F238E27FC236}">
                <a16:creationId xmlns:a16="http://schemas.microsoft.com/office/drawing/2014/main" id="{4005C31F-52D6-45F0-8AD1-3C58B373C08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45451" y="-475533"/>
            <a:ext cx="6849006" cy="2596710"/>
          </a:xfrm>
          <a:prstGeom prst="rect">
            <a:avLst/>
          </a:prstGeom>
        </p:spPr>
      </p:pic>
      <p:sp>
        <p:nvSpPr>
          <p:cNvPr id="11" name="CuadroTexto 10">
            <a:extLst>
              <a:ext uri="{FF2B5EF4-FFF2-40B4-BE49-F238E27FC236}">
                <a16:creationId xmlns:a16="http://schemas.microsoft.com/office/drawing/2014/main" id="{A2FDCA6C-58EC-4FB5-B5B3-4CCC3D54CCA2}"/>
              </a:ext>
            </a:extLst>
          </p:cNvPr>
          <p:cNvSpPr txBox="1"/>
          <p:nvPr/>
        </p:nvSpPr>
        <p:spPr>
          <a:xfrm>
            <a:off x="1577995" y="510087"/>
            <a:ext cx="4721546" cy="830997"/>
          </a:xfrm>
          <a:prstGeom prst="rect">
            <a:avLst/>
          </a:prstGeom>
          <a:noFill/>
        </p:spPr>
        <p:txBody>
          <a:bodyPr wrap="square" rtlCol="0">
            <a:spAutoFit/>
          </a:bodyPr>
          <a:lstStyle/>
          <a:p>
            <a:r>
              <a:rPr lang="es-MX" sz="4800" dirty="0">
                <a:ln>
                  <a:solidFill>
                    <a:schemeClr val="tx1"/>
                  </a:solidFill>
                </a:ln>
                <a:solidFill>
                  <a:schemeClr val="bg1"/>
                </a:solidFill>
                <a:latin typeface="Modern Love" panose="04090805081005020601" pitchFamily="82" charset="0"/>
              </a:rPr>
              <a:t>Metodología</a:t>
            </a:r>
          </a:p>
        </p:txBody>
      </p:sp>
    </p:spTree>
    <p:extLst>
      <p:ext uri="{BB962C8B-B14F-4D97-AF65-F5344CB8AC3E}">
        <p14:creationId xmlns:p14="http://schemas.microsoft.com/office/powerpoint/2010/main" val="2666829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8201A99-607C-426F-857B-6CC23081054C}"/>
              </a:ext>
            </a:extLst>
          </p:cNvPr>
          <p:cNvSpPr>
            <a:spLocks noGrp="1"/>
          </p:cNvSpPr>
          <p:nvPr>
            <p:ph idx="1"/>
          </p:nvPr>
        </p:nvSpPr>
        <p:spPr>
          <a:xfrm>
            <a:off x="119268" y="1637336"/>
            <a:ext cx="10422835" cy="5220664"/>
          </a:xfrm>
        </p:spPr>
        <p:txBody>
          <a:bodyPr>
            <a:normAutofit fontScale="85000" lnSpcReduction="10000"/>
          </a:bodyPr>
          <a:lstStyle/>
          <a:p>
            <a:pPr marL="0" indent="0">
              <a:buNone/>
            </a:pPr>
            <a:r>
              <a:rPr lang="es-MX" dirty="0">
                <a:latin typeface="Cavolini" panose="03000502040302020204" pitchFamily="66" charset="0"/>
                <a:cs typeface="Cavolini" panose="03000502040302020204" pitchFamily="66" charset="0"/>
              </a:rPr>
              <a:t>Cuando se evalúa en el marco del enfoque conductista se parte del supuesto de que todos los alumnos son iguales, por lo tanto, todos reciben la misma información, se evalúan generalmente de la misma manera, con los mismo instrumentos y pautas establecidas para calificarlos.</a:t>
            </a:r>
          </a:p>
          <a:p>
            <a:pPr marL="0" indent="0">
              <a:buNone/>
            </a:pPr>
            <a:r>
              <a:rPr lang="es-MX" dirty="0">
                <a:latin typeface="Cavolini" panose="03000502040302020204" pitchFamily="66" charset="0"/>
                <a:cs typeface="Cavolini" panose="03000502040302020204" pitchFamily="66" charset="0"/>
              </a:rPr>
              <a:t>La evaluación se centra en el producto, es decir, en las ejecuciones mecánicas de las acciones repetitivas sin dar cabida a la reflexión sobre la conducta ejecutada, las cuales deben ser medibles y cuantificables y el criterio de comparación a utilizar para su valoración son los objetivos establecidos. Para el enfoque conductista, no importa el cómo los estudiantes lograron el aprendizaje, lo importante son las notas obtenidas. El logro del objetivo es primordial, y no se ve la necesidad de contemplar la manera de llegar a él o la influencia de los aspectos psicológicos, humanistas o cognitivos dentro del mismo.</a:t>
            </a:r>
          </a:p>
        </p:txBody>
      </p:sp>
      <p:pic>
        <p:nvPicPr>
          <p:cNvPr id="1026" name="Picture 2" descr="Conductismo | Qué es, qué estudia, características, historia, principios">
            <a:extLst>
              <a:ext uri="{FF2B5EF4-FFF2-40B4-BE49-F238E27FC236}">
                <a16:creationId xmlns:a16="http://schemas.microsoft.com/office/drawing/2014/main" id="{D2AEC990-67B8-473A-8EC5-2D245DC12A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6900" y="0"/>
            <a:ext cx="2705100" cy="1695450"/>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descr="Patrón de fondo&#10;&#10;Descripción generada automáticamente">
            <a:extLst>
              <a:ext uri="{FF2B5EF4-FFF2-40B4-BE49-F238E27FC236}">
                <a16:creationId xmlns:a16="http://schemas.microsoft.com/office/drawing/2014/main" id="{55A315F3-78A9-4A23-99FC-8D41B48727A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649897" y="-217205"/>
            <a:ext cx="4894036" cy="1854541"/>
          </a:xfrm>
          <a:prstGeom prst="rect">
            <a:avLst/>
          </a:prstGeom>
        </p:spPr>
      </p:pic>
      <p:sp>
        <p:nvSpPr>
          <p:cNvPr id="5" name="CuadroTexto 4">
            <a:extLst>
              <a:ext uri="{FF2B5EF4-FFF2-40B4-BE49-F238E27FC236}">
                <a16:creationId xmlns:a16="http://schemas.microsoft.com/office/drawing/2014/main" id="{94095B21-726E-4711-9D3C-714B1BEAA88E}"/>
              </a:ext>
            </a:extLst>
          </p:cNvPr>
          <p:cNvSpPr txBox="1"/>
          <p:nvPr/>
        </p:nvSpPr>
        <p:spPr>
          <a:xfrm>
            <a:off x="2449357" y="303842"/>
            <a:ext cx="7696038" cy="830997"/>
          </a:xfrm>
          <a:prstGeom prst="rect">
            <a:avLst/>
          </a:prstGeom>
          <a:noFill/>
        </p:spPr>
        <p:txBody>
          <a:bodyPr wrap="square" rtlCol="0">
            <a:spAutoFit/>
          </a:bodyPr>
          <a:lstStyle/>
          <a:p>
            <a:r>
              <a:rPr lang="es-MX" sz="4800" dirty="0">
                <a:ln>
                  <a:solidFill>
                    <a:schemeClr val="tx1"/>
                  </a:solidFill>
                </a:ln>
                <a:solidFill>
                  <a:schemeClr val="bg1"/>
                </a:solidFill>
                <a:latin typeface="Modern Love" panose="04090805081005020601" pitchFamily="82" charset="0"/>
              </a:rPr>
              <a:t>Evaluación</a:t>
            </a:r>
          </a:p>
        </p:txBody>
      </p:sp>
    </p:spTree>
    <p:extLst>
      <p:ext uri="{BB962C8B-B14F-4D97-AF65-F5344CB8AC3E}">
        <p14:creationId xmlns:p14="http://schemas.microsoft.com/office/powerpoint/2010/main" val="268829863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1194</Words>
  <Application>Microsoft Office PowerPoint</Application>
  <PresentationFormat>Panorámica</PresentationFormat>
  <Paragraphs>105</Paragraphs>
  <Slides>16</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16</vt:i4>
      </vt:variant>
    </vt:vector>
  </HeadingPairs>
  <TitlesOfParts>
    <vt:vector size="28" baseType="lpstr">
      <vt:lpstr>Yu Gothic UI Light</vt:lpstr>
      <vt:lpstr>Arial</vt:lpstr>
      <vt:lpstr>Arial</vt:lpstr>
      <vt:lpstr>Calibri</vt:lpstr>
      <vt:lpstr>Calibri Light</vt:lpstr>
      <vt:lpstr>Cavolini</vt:lpstr>
      <vt:lpstr>Comic Sans MS</vt:lpstr>
      <vt:lpstr>Ink Free</vt:lpstr>
      <vt:lpstr>Modern Love</vt:lpstr>
      <vt:lpstr>Modern Love Caps</vt:lpstr>
      <vt:lpstr>Modern No. 20</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lucia laureano valdez</dc:creator>
  <cp:lastModifiedBy>Lorena Fernanda Olivo Maldonado</cp:lastModifiedBy>
  <cp:revision>2</cp:revision>
  <dcterms:created xsi:type="dcterms:W3CDTF">2021-04-29T02:56:02Z</dcterms:created>
  <dcterms:modified xsi:type="dcterms:W3CDTF">2021-04-29T03:26:56Z</dcterms:modified>
</cp:coreProperties>
</file>