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FFFF"/>
    <a:srgbClr val="660066"/>
    <a:srgbClr val="FC04F0"/>
    <a:srgbClr val="08F88B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howGuides="1">
      <p:cViewPr>
        <p:scale>
          <a:sx n="60" d="100"/>
          <a:sy n="60" d="100"/>
        </p:scale>
        <p:origin x="-90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222C-1B3B-4504-81BB-84685C2604EA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037C-7EAD-435D-8572-C4EF981AC8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31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2037C-7EAD-435D-8572-C4EF981AC83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160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2037C-7EAD-435D-8572-C4EF981AC83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00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26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50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09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93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54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73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2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87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97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17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93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43B2-0743-4CA3-A7E2-0CE690B4A74B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49EB6-C3EB-40BC-8FB8-B587AFED6A4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1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61148" y="-1068786"/>
            <a:ext cx="7014067" cy="915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6" b="87227" l="9752" r="80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398300" y="2330629"/>
            <a:ext cx="4927963" cy="5198825"/>
          </a:xfrm>
          <a:prstGeom prst="rect">
            <a:avLst/>
          </a:prstGeom>
          <a:noFill/>
          <a:ln>
            <a:noFill/>
          </a:ln>
          <a:effectLst>
            <a:glow rad="495300">
              <a:srgbClr val="00FFFF">
                <a:alpha val="44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0" b="24800" l="800" r="4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4717"/>
          <a:stretch/>
        </p:blipFill>
        <p:spPr bwMode="auto">
          <a:xfrm>
            <a:off x="2851656" y="4930041"/>
            <a:ext cx="3595389" cy="20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00" b="100000" l="54433" r="100000">
                        <a14:foregroundMark x1="86348" y1="71986" x2="86348" y2="71986"/>
                        <a14:foregroundMark x1="75177" y1="86702" x2="75177" y2="86702"/>
                        <a14:foregroundMark x1="67730" y1="75709" x2="67730" y2="75709"/>
                        <a14:foregroundMark x1="69504" y1="70922" x2="69504" y2="70922"/>
                        <a14:foregroundMark x1="87057" y1="69858" x2="87057" y2="69858"/>
                        <a14:foregroundMark x1="67021" y1="73227" x2="67021" y2="73227"/>
                        <a14:foregroundMark x1="67730" y1="72518" x2="67730" y2="72518"/>
                        <a14:foregroundMark x1="77660" y1="74113" x2="77660" y2="74113"/>
                        <a14:foregroundMark x1="77660" y1="89894" x2="77660" y2="89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50000"/>
          <a:stretch/>
        </p:blipFill>
        <p:spPr bwMode="auto">
          <a:xfrm>
            <a:off x="6312613" y="3234805"/>
            <a:ext cx="3456384" cy="3779263"/>
          </a:xfrm>
          <a:prstGeom prst="rect">
            <a:avLst/>
          </a:prstGeom>
          <a:noFill/>
          <a:ln>
            <a:noFill/>
          </a:ln>
          <a:effectLst>
            <a:glow rad="406400">
              <a:srgbClr val="FFFF00">
                <a:alpha val="6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19" y="458422"/>
            <a:ext cx="6145295" cy="1872207"/>
          </a:xfrm>
          <a:prstGeom prst="rect">
            <a:avLst/>
          </a:prstGeom>
          <a:noFill/>
          <a:ln>
            <a:noFill/>
          </a:ln>
          <a:effectLst>
            <a:glow rad="812800">
              <a:srgbClr val="FC04F0">
                <a:alpha val="79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22" y="66639"/>
            <a:ext cx="6973887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412602" y="5760966"/>
            <a:ext cx="25668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San Antonio del Jaral</a:t>
            </a:r>
          </a:p>
          <a:p>
            <a:pPr algn="ctr"/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Virginia Libertad Reyna Hidalgo</a:t>
            </a:r>
          </a:p>
          <a:p>
            <a:pPr algn="ctr"/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Semana: </a:t>
            </a:r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3 al 7 </a:t>
            </a:r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de </a:t>
            </a:r>
            <a:r>
              <a:rPr lang="es-MX" b="1" dirty="0" smtClean="0">
                <a:solidFill>
                  <a:srgbClr val="660066"/>
                </a:solidFill>
                <a:latin typeface="AR BLANCA" pitchFamily="2" charset="0"/>
              </a:rPr>
              <a:t>Mayo</a:t>
            </a:r>
            <a:endParaRPr lang="es-MX" b="1" dirty="0" smtClean="0">
              <a:solidFill>
                <a:srgbClr val="660066"/>
              </a:solidFill>
              <a:latin typeface="AR BLANCA" pitchFamily="2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615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" y="0"/>
            <a:ext cx="9144000" cy="68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dibujo valor justic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4" b="96273" l="4082" r="942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81" y="4505740"/>
            <a:ext cx="2455856" cy="24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905" y="116633"/>
            <a:ext cx="9144000" cy="59766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sz="3300" dirty="0">
                <a:latin typeface="Eras Bold ITC" pitchFamily="34" charset="0"/>
              </a:rPr>
              <a:t>Es</a:t>
            </a:r>
            <a:r>
              <a:rPr lang="es-MX" sz="3300" dirty="0">
                <a:latin typeface="Eras Bold ITC" pitchFamily="34" charset="0"/>
                <a:cs typeface="David" pitchFamily="34" charset="-79"/>
              </a:rPr>
              <a:t>cuela Normal de Educación Preescolar del Estado de Coahuila de Zaragoza</a:t>
            </a: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endParaRPr lang="es-MX" dirty="0">
              <a:latin typeface="Eras Bold ITC" pitchFamily="34" charset="0"/>
              <a:cs typeface="David" pitchFamily="34" charset="-79"/>
            </a:endParaRP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San Antonio del Jaral</a:t>
            </a:r>
            <a:br>
              <a:rPr lang="es-MX" dirty="0">
                <a:latin typeface="AR CENA" panose="02000000000000000000" pitchFamily="2" charset="0"/>
              </a:rPr>
            </a:br>
            <a:r>
              <a:rPr lang="es-MX" b="1" dirty="0">
                <a:latin typeface="AR CENA" panose="02000000000000000000" pitchFamily="2" charset="0"/>
              </a:rPr>
              <a:t>  Grado en el que realiza su práctica:</a:t>
            </a:r>
            <a:r>
              <a:rPr lang="es-MX" dirty="0">
                <a:latin typeface="AR CENA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s-MX" dirty="0">
                <a:latin typeface="AR CENA" panose="02000000000000000000" pitchFamily="2" charset="0"/>
              </a:rPr>
              <a:t>Multigrano</a:t>
            </a: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Total de niños:</a:t>
            </a:r>
            <a:r>
              <a:rPr lang="es-MX" dirty="0">
                <a:latin typeface="AR CENA" panose="02000000000000000000" pitchFamily="2" charset="0"/>
              </a:rPr>
              <a:t> </a:t>
            </a:r>
            <a:r>
              <a:rPr lang="es-MX" u="sng" dirty="0">
                <a:latin typeface="AR CENA" panose="02000000000000000000" pitchFamily="2" charset="0"/>
              </a:rPr>
              <a:t>18</a:t>
            </a:r>
            <a:r>
              <a:rPr lang="es-MX" dirty="0">
                <a:latin typeface="AR CENA" panose="02000000000000000000" pitchFamily="2" charset="0"/>
              </a:rPr>
              <a:t>  Niños</a:t>
            </a:r>
            <a:r>
              <a:rPr lang="es-MX" b="1" dirty="0">
                <a:latin typeface="AR CENA" panose="02000000000000000000" pitchFamily="2" charset="0"/>
              </a:rPr>
              <a:t>: </a:t>
            </a:r>
            <a:r>
              <a:rPr lang="es-MX" u="sng" dirty="0">
                <a:latin typeface="AR CENA" panose="02000000000000000000" pitchFamily="2" charset="0"/>
              </a:rPr>
              <a:t>9</a:t>
            </a:r>
            <a:r>
              <a:rPr lang="es-MX" dirty="0" smtClean="0">
                <a:latin typeface="AR CENA" panose="02000000000000000000" pitchFamily="2" charset="0"/>
              </a:rPr>
              <a:t> </a:t>
            </a:r>
            <a:r>
              <a:rPr lang="es-MX" dirty="0">
                <a:latin typeface="AR CENA" panose="02000000000000000000" pitchFamily="2" charset="0"/>
              </a:rPr>
              <a:t>Niñas</a:t>
            </a:r>
            <a:r>
              <a:rPr lang="es-MX" b="1" dirty="0">
                <a:latin typeface="AR CENA" panose="02000000000000000000" pitchFamily="2" charset="0"/>
              </a:rPr>
              <a:t>:</a:t>
            </a:r>
            <a:r>
              <a:rPr lang="es-MX" dirty="0">
                <a:latin typeface="AR CENA" panose="02000000000000000000" pitchFamily="2" charset="0"/>
              </a:rPr>
              <a:t> </a:t>
            </a:r>
            <a:r>
              <a:rPr lang="es-MX" u="sng" dirty="0" smtClean="0">
                <a:latin typeface="AR CENA" panose="02000000000000000000" pitchFamily="2" charset="0"/>
              </a:rPr>
              <a:t>9</a:t>
            </a:r>
          </a:p>
          <a:p>
            <a:pPr marL="0" indent="0" algn="ctr">
              <a:buNone/>
            </a:pPr>
            <a:endParaRPr lang="es-MX" u="sng" dirty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endParaRPr lang="es-MX" b="1" dirty="0" smtClean="0">
              <a:latin typeface="AR CENA" panose="02000000000000000000" pitchFamily="2" charset="0"/>
            </a:endParaRPr>
          </a:p>
          <a:p>
            <a:pPr marL="0" indent="0" algn="ctr">
              <a:buNone/>
            </a:pPr>
            <a:r>
              <a:rPr lang="es-MX" b="1" dirty="0" smtClean="0">
                <a:latin typeface="AR CENA" panose="02000000000000000000" pitchFamily="2" charset="0"/>
              </a:rPr>
              <a:t>Periodo </a:t>
            </a:r>
            <a:r>
              <a:rPr lang="es-MX" b="1" dirty="0">
                <a:latin typeface="AR CENA" panose="02000000000000000000" pitchFamily="2" charset="0"/>
              </a:rPr>
              <a:t>de Práctica:</a:t>
            </a:r>
            <a:r>
              <a:rPr lang="es-MX" u="sng" dirty="0">
                <a:latin typeface="AR CENA" panose="02000000000000000000" pitchFamily="2" charset="0"/>
              </a:rPr>
              <a:t> </a:t>
            </a:r>
            <a:r>
              <a:rPr lang="es-MX" u="sng" dirty="0" smtClean="0">
                <a:latin typeface="AR CENA" panose="02000000000000000000" pitchFamily="2" charset="0"/>
              </a:rPr>
              <a:t> 1 del Marzo al 2 de Julio 2021</a:t>
            </a:r>
          </a:p>
          <a:p>
            <a:pPr marL="0" indent="0" algn="ctr">
              <a:buNone/>
            </a:pPr>
            <a:r>
              <a:rPr lang="es-MX" b="1" dirty="0" smtClean="0">
                <a:latin typeface="AR CENA" panose="02000000000000000000" pitchFamily="2" charset="0"/>
              </a:rPr>
              <a:t>Nombre </a:t>
            </a:r>
            <a:r>
              <a:rPr lang="es-MX" b="1" dirty="0">
                <a:latin typeface="AR CENA" panose="02000000000000000000" pitchFamily="2" charset="0"/>
              </a:rPr>
              <a:t>del Alumno Practicante:</a:t>
            </a:r>
            <a:r>
              <a:rPr lang="es-MX" dirty="0">
                <a:latin typeface="AR CENA" panose="02000000000000000000" pitchFamily="2" charset="0"/>
              </a:rPr>
              <a:t> Virginia Libertad Reyna Hidalgo</a:t>
            </a:r>
          </a:p>
          <a:p>
            <a:pPr marL="0" indent="0" algn="ctr">
              <a:buNone/>
            </a:pPr>
            <a:r>
              <a:rPr lang="es-MX" b="1" dirty="0">
                <a:latin typeface="AR CENA" panose="02000000000000000000" pitchFamily="2" charset="0"/>
              </a:rPr>
              <a:t>Grado</a:t>
            </a:r>
            <a:r>
              <a:rPr lang="es-MX" dirty="0">
                <a:latin typeface="AR CENA" panose="02000000000000000000" pitchFamily="2" charset="0"/>
              </a:rPr>
              <a:t>: 4 Sección: A    </a:t>
            </a:r>
            <a:r>
              <a:rPr lang="es-MX" b="1" dirty="0">
                <a:latin typeface="AR CENA" panose="02000000000000000000" pitchFamily="2" charset="0"/>
              </a:rPr>
              <a:t>Número de Lista</a:t>
            </a:r>
            <a:r>
              <a:rPr lang="es-MX" dirty="0">
                <a:latin typeface="AR CENA" panose="02000000000000000000" pitchFamily="2" charset="0"/>
              </a:rPr>
              <a:t>:11</a:t>
            </a:r>
            <a:endParaRPr lang="es-MX" dirty="0">
              <a:latin typeface="AR CENA" panose="02000000000000000000" pitchFamily="2" charset="0"/>
              <a:cs typeface="David" pitchFamily="34" charset="-79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99310" l="9744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22" y="692697"/>
            <a:ext cx="1397359" cy="103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 descr="Resultado de imagen para maesra dibu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17" y="4849272"/>
            <a:ext cx="1833299" cy="2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8563"/>
              </p:ext>
            </p:extLst>
          </p:nvPr>
        </p:nvGraphicFramePr>
        <p:xfrm>
          <a:off x="1763690" y="3140969"/>
          <a:ext cx="5367778" cy="238887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58577"/>
                <a:gridCol w="981979"/>
                <a:gridCol w="895791"/>
                <a:gridCol w="681632"/>
                <a:gridCol w="1749799"/>
              </a:tblGrid>
              <a:tr h="81153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Grado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Edad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Niños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Niñas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Total de niños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1FF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Primero</a:t>
                      </a:r>
                      <a:endParaRPr lang="es-MX" sz="1400" dirty="0"/>
                    </a:p>
                  </a:txBody>
                  <a:tcPr anchor="ctr"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3años </a:t>
                      </a: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</a:t>
                      </a:r>
                      <a:endParaRPr lang="es-MX" sz="1400" dirty="0"/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DDFF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Segundo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 años 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Tercero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 años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7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</a:t>
                      </a:r>
                      <a:endParaRPr lang="es-MX" sz="1400" dirty="0"/>
                    </a:p>
                  </a:txBody>
                  <a:tcPr anchor="ctr"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7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47082"/>
              </p:ext>
            </p:extLst>
          </p:nvPr>
        </p:nvGraphicFramePr>
        <p:xfrm>
          <a:off x="179512" y="188640"/>
          <a:ext cx="8784976" cy="140650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995167"/>
                <a:gridCol w="1781856"/>
                <a:gridCol w="1020773"/>
                <a:gridCol w="104904"/>
                <a:gridCol w="1226239"/>
                <a:gridCol w="1406277"/>
                <a:gridCol w="2249760"/>
              </a:tblGrid>
              <a:tr h="23236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PLAN SEMANAL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Comunidad: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San</a:t>
                      </a:r>
                      <a:r>
                        <a:rPr lang="es-MX" sz="1200" baseline="0" dirty="0" smtClean="0">
                          <a:effectLst/>
                        </a:rPr>
                        <a:t> Antonio del Jaral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C.C.T: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Nivel: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1100" dirty="0" smtClean="0">
                          <a:effectLst/>
                        </a:rPr>
                        <a:t>Preescolar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LEC: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Virginia Libertad Reyna Hidalgo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N° de Alumnos: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r>
                        <a:rPr lang="es-MX" sz="1100" dirty="0" smtClean="0">
                          <a:effectLst/>
                        </a:rPr>
                        <a:t>18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Periodo: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segundo trimestre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Ciclo Escolar: 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r>
                        <a:rPr lang="es-MX" sz="1200" dirty="0" smtClean="0">
                          <a:effectLst/>
                        </a:rPr>
                        <a:t>2020-2021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31600"/>
              </p:ext>
            </p:extLst>
          </p:nvPr>
        </p:nvGraphicFramePr>
        <p:xfrm>
          <a:off x="179512" y="1772816"/>
          <a:ext cx="8712970" cy="451949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12789"/>
                <a:gridCol w="2074516"/>
                <a:gridCol w="1493652"/>
                <a:gridCol w="2738361"/>
                <a:gridCol w="1493652"/>
              </a:tblGrid>
              <a:tr h="978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Día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Campo Formativo /Área de Desarrollo Personal y Social.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Tema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Aprendizaje esperado</a:t>
                      </a:r>
                      <a:endParaRPr lang="es-MX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Producto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0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Lunes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Educación 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Socioemocional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Autonomía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Reconoce lo que puede hacer con ayuda y sin ayuda. la necesita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Rompecabezas 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69838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Artes</a:t>
                      </a: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Participación en la construcción de sociedades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Reproduce esculturas y pinturas que haya observa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Elaboración de un animal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4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Martes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s-MX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Mundo Natural y Social</a:t>
                      </a:r>
                      <a:endParaRPr lang="es-MX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Desarrollo de los seres humanos y cuidado de la salud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 Identifica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Maqueta del plato del bien comer</a:t>
                      </a:r>
                      <a:endParaRPr lang="es-MX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10964"/>
              </p:ext>
            </p:extLst>
          </p:nvPr>
        </p:nvGraphicFramePr>
        <p:xfrm>
          <a:off x="143507" y="260648"/>
          <a:ext cx="8532952" cy="427339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12071"/>
                <a:gridCol w="2313515"/>
                <a:gridCol w="1137727"/>
                <a:gridCol w="3006848"/>
                <a:gridCol w="1462791"/>
              </a:tblGrid>
              <a:tr h="587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Día</a:t>
                      </a:r>
                      <a:endParaRPr lang="es-MX" sz="1200" dirty="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Campo Formativo /Área de Desarrollo Personal y Social.</a:t>
                      </a:r>
                      <a:endParaRPr lang="es-MX" sz="1200" dirty="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Tema</a:t>
                      </a:r>
                      <a:endParaRPr lang="es-MX" sz="1200" dirty="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</a:t>
                      </a:r>
                      <a:endParaRPr lang="es-MX" sz="120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Producto</a:t>
                      </a:r>
                      <a:endParaRPr lang="es-MX" sz="1200" dirty="0">
                        <a:effectLst/>
                        <a:latin typeface="Aharoni" pitchFamily="2" charset="-79"/>
                        <a:ea typeface="Calibri"/>
                        <a:cs typeface="Aharoni" pitchFamily="2" charset="-79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Jueves 29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Lenguaje y Comunicación</a:t>
                      </a:r>
                      <a:endParaRPr lang="es-MX" sz="10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 smtClean="0">
                        <a:effectLst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Escritura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Utiliza la lengua escrita en diferentes situaciones de la vida diaria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En esta sesión no se genera producto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698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 30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M</a:t>
                      </a:r>
                      <a:r>
                        <a:rPr lang="es-MX" sz="1200" dirty="0" smtClean="0"/>
                        <a:t>undo Natural y </a:t>
                      </a:r>
                      <a:r>
                        <a:rPr lang="es-MX" sz="1200" dirty="0" smtClean="0"/>
                        <a:t>Social</a:t>
                      </a:r>
                      <a:endParaRPr lang="es-MX" sz="1200" dirty="0" smtClean="0">
                        <a:effectLst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Diversidad cultural en el tiempo y el espacio: Pueblos de México y el mundo</a:t>
                      </a:r>
                      <a:r>
                        <a:rPr lang="es-MX" sz="1200" dirty="0" smtClean="0"/>
                        <a:t>.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Obtiene información con sus familiares para saber cómo es su familia e identificar características comunes con otras familias, además de reconocerse como parte de este grupo y valorar sus costumbres y tradiciones.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Elaboración de dibujo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4233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A</a:t>
                      </a:r>
                      <a:r>
                        <a:rPr lang="es-MX" sz="1200" dirty="0" smtClean="0"/>
                        <a:t>rte</a:t>
                      </a:r>
                      <a:endParaRPr lang="es-MX" sz="1200" dirty="0" smtClean="0">
                        <a:effectLst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Honestidad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Combina colores para obtener nuevos colores y tonalidades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Elaboración de esculturas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7" marR="188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271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3307"/>
              </p:ext>
            </p:extLst>
          </p:nvPr>
        </p:nvGraphicFramePr>
        <p:xfrm>
          <a:off x="251520" y="332656"/>
          <a:ext cx="8712968" cy="5134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988"/>
                <a:gridCol w="7838980"/>
              </a:tblGrid>
              <a:tr h="2284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DE ACTIVIDADES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ACTIVIDADES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11218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Lunes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Junto a su hijo seleccione una imagen de una revista o periódico, de aproximadamente del tamaño de una hoja, péguenla sobre un cartón y recórtenla de manera irregular en cinco o seis partes, de tal forma que obtengan un rompecabezas. Después, entre ambos armen la imagen original.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I:Escuha indicaciones:¿Alguna vez haz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jugado con un rompecabezas? El rompecabezas es un juego que consiste en componer determinada figura combinando cierto número de pedazos o de los cuales hay una parte de la figura 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D:Pinta la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hoja con la imagen de los niños en un paisaje y recórtalo por las líneas marcadas , lo puedes colocar en un </a:t>
                      </a:r>
                      <a:r>
                        <a:rPr lang="es-MX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carton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para que dure mas , juega con un hermano , papa , mama o amigo 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C:Menciona </a:t>
                      </a:r>
                      <a:r>
                        <a:rPr lang="es-MX" sz="1200" dirty="0" smtClean="0"/>
                        <a:t>qué le gustó, qué no le gustó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1027720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I:Escuan indicaciones :hoy realizaremos un mas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los materiales : 1 vaso de sal, medio vaso de harina, 1 vaso de agua.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Mezcla los ingredientes y cuécelos a fuego medio. Retira la cazuela cuando la pasta haya quedado espesa. Deja enfriar un poco y añade harina hasta conseguir una plastilina moldeable.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D:Realiza la forma de un animal que le gustaría tener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C:Menciona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que animal le gustaría tener y por que (puede mostrar se escultura)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891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Martes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I:Escuca indicaciones:¿conoces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el plato del buen comer ?¿</a:t>
                      </a:r>
                      <a:r>
                        <a:rPr lang="es-MX" sz="1200" dirty="0" smtClean="0"/>
                        <a:t>por qué no es bueno comer alimentos (chatarra) como las papas fritas, refrescos, jugos artificiales, entre otros?.</a:t>
                      </a:r>
                      <a:r>
                        <a:rPr lang="es-MX" sz="1200" baseline="0" dirty="0" smtClean="0"/>
                        <a:t> El plato del buen comer es una guía de alimentación que forma parte de la Norma Oficial Mexicana (NOM), para la promoción y educación para la salud en materia alimentaria, Divide a los alimentos en tres grupos:*Frutas y verduras.*Cereales y tubérculos.*Leguminosas y alimentos de origen animal.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D:Elabora un maqueta </a:t>
                      </a:r>
                      <a:r>
                        <a:rPr lang="es-MX" sz="1200" dirty="0" smtClean="0"/>
                        <a:t>del plato del bien comer, ejemplificando los alimentos que se consuman en su comunidad; pueden hacerla con materiales y recursos que tengan a la mano: cartón, plastilina, retazos de tela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C:Mneciona que alimentos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colocaste 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73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Jueves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I:Observa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MX" sz="1200" dirty="0" smtClean="0"/>
                        <a:t>el cuento El diluvio de la serie Pocas Letras y responde 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es-MX" sz="1200" dirty="0" smtClean="0"/>
                        <a:t>¿cómo una llovizna puede parecer una lluvia torrencial?, ¿cómo es el mar?, ¿cómo te imaginas que se vive en él? 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D:Relaciona</a:t>
                      </a:r>
                      <a:r>
                        <a:rPr lang="es-MX" sz="1200" dirty="0" smtClean="0"/>
                        <a:t>el cuento con una situación familiar y personal que les haya pasado y coméntenla.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C:Comenta la situación que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relacionaste con el cuento 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635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04429"/>
              </p:ext>
            </p:extLst>
          </p:nvPr>
        </p:nvGraphicFramePr>
        <p:xfrm>
          <a:off x="251520" y="260648"/>
          <a:ext cx="8532948" cy="314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931"/>
                <a:gridCol w="7677017"/>
              </a:tblGrid>
              <a:tr h="1957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DESCRIPCIÓN DE ACTIVIDADES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endParaRPr lang="es-MX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ACTIVIDADES 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</a:tr>
              <a:tr h="9785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Viernes  </a:t>
                      </a:r>
                      <a:endParaRPr lang="es-MX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847" marR="1884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I:Escuca indicaciones : Los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sentimientos son es un estado de ánimo como también a una emoción  que determina el estado de ánimo, algunos sentimientos mas importantes que </a:t>
                      </a:r>
                      <a:r>
                        <a:rPr lang="es-MX" sz="1200" dirty="0" smtClean="0"/>
                        <a:t>representan a la familia: amor, generosidad, alegría</a:t>
                      </a:r>
                      <a:r>
                        <a:rPr lang="es-MX" sz="1200" baseline="0" dirty="0" smtClean="0"/>
                        <a:t> y </a:t>
                      </a:r>
                      <a:r>
                        <a:rPr lang="es-MX" sz="1200" dirty="0" smtClean="0"/>
                        <a:t>admiración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</a:t>
                      </a:r>
                      <a:r>
                        <a:rPr lang="es-MX" sz="1200" dirty="0" smtClean="0">
                          <a:latin typeface="+mn-lt"/>
                          <a:cs typeface="+mn-cs"/>
                        </a:rPr>
                        <a:t>E</a:t>
                      </a:r>
                      <a:r>
                        <a:rPr lang="es-MX" sz="1200" dirty="0" smtClean="0"/>
                        <a:t>labora con la masa previamente realizada  , varias esculturas que representen esos sentimientos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C:Menciana que esculturas realizo y que sentimiento representa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Elaboren una masa de harina o tierra con agua. Platiquen cuáles son los sentimientos más importantes que representan a su familia: amor, generosidad, alegría, admiración, y elaboren con la masa varias esculturas que representen esos sentimientos.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  <a:tr h="1396260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I:Escuca indicaciones; Existen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diversidad </a:t>
                      </a:r>
                      <a:r>
                        <a:rPr lang="es-MX" sz="1200" dirty="0" smtClean="0"/>
                        <a:t>de familias y sus integrantes, pregúntele: ¿quiénes son los miembros de tu familia?, ¿crees que todas las familias son iguales?, ¿conoces otras familias?, ¿cómo son y en qué se parecen a la tuya? 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D: Realiza una entrevista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un vecino , amigo o conocido (</a:t>
                      </a:r>
                      <a:r>
                        <a:rPr lang="es-MX" sz="1200" dirty="0" smtClean="0"/>
                        <a:t>Siguiendo las medidas de sana distancia y prevención para evitar contagios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apóyate de las siguientes preguntas ;</a:t>
                      </a:r>
                      <a:r>
                        <a:rPr lang="es-MX" sz="1200" dirty="0" smtClean="0"/>
                        <a:t> ¿Cómo es tu familia? • ¿Quiénes son los miembros que la conforman? • ¿Qué tradición de la comunidad te gusta más?, ¿por qué? .Con las respuestas elabore en una hoja un dibujo en donde represente a su familia y a la familia de la persona entrevistada.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C:Menciona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las respuestas de la entrevista(Apóyate del dibujo que realizaste)</a:t>
                      </a:r>
                      <a:endParaRPr lang="es-MX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913" marR="129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95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821478"/>
              </p:ext>
            </p:extLst>
          </p:nvPr>
        </p:nvGraphicFramePr>
        <p:xfrm>
          <a:off x="179512" y="0"/>
          <a:ext cx="8784977" cy="2172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4199"/>
                <a:gridCol w="1495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0912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Reconoce lo que puede hacer con ayuda y sin ayuda. la necesita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1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Trabaja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en equipo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Realiza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su partes 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01030"/>
              </p:ext>
            </p:extLst>
          </p:nvPr>
        </p:nvGraphicFramePr>
        <p:xfrm>
          <a:off x="179512" y="2276872"/>
          <a:ext cx="8784977" cy="23244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4199"/>
                <a:gridCol w="1495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21602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919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Reproduce esculturas y pinturas que haya observa</a:t>
                      </a:r>
                      <a:endParaRPr lang="es-MX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1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1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871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Escucha piezas musicales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828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Menciona</a:t>
                      </a:r>
                      <a:r>
                        <a:rPr lang="es-MX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que emociones sintió 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1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55565"/>
              </p:ext>
            </p:extLst>
          </p:nvPr>
        </p:nvGraphicFramePr>
        <p:xfrm>
          <a:off x="179512" y="4551945"/>
          <a:ext cx="8856984" cy="2326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2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207"/>
                <a:gridCol w="1357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3550"/>
              </a:tblGrid>
              <a:tr h="27588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216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Identifica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0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0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0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un libro de su interés</a:t>
                      </a: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296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explica las razones por las que lo elige</a:t>
                      </a:r>
                      <a:endParaRPr lang="es-MX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69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412929"/>
              </p:ext>
            </p:extLst>
          </p:nvPr>
        </p:nvGraphicFramePr>
        <p:xfrm>
          <a:off x="179512" y="2564904"/>
          <a:ext cx="8784977" cy="3442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6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0222"/>
                <a:gridCol w="1279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4572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952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/>
                        <a:t>Obtiene información con sus familiares para saber cómo es su familia e identificar características comunes con otras familias, además de reconocerse como parte de este grupo y valorar sus costumbres y tradiciones.</a:t>
                      </a:r>
                      <a:endParaRPr lang="es-MX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82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Reconoce las partes de su cuerpo 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87420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Menciona</a:t>
                      </a:r>
                      <a:r>
                        <a:rPr lang="es-MX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200" dirty="0" smtClean="0"/>
                        <a:t>hábitos de higiene personal para mantenerse saludable. </a:t>
                      </a:r>
                      <a:endParaRPr lang="es-MX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672948"/>
              </p:ext>
            </p:extLst>
          </p:nvPr>
        </p:nvGraphicFramePr>
        <p:xfrm>
          <a:off x="179512" y="-2272"/>
          <a:ext cx="8784977" cy="2408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90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/>
                <a:gridCol w="12684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2180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688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Utiliza la lengua escrita en diferentes situaciones de la vida diaria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688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82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un libro de su interés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82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explica las razones por las que lo elige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20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16326"/>
              </p:ext>
            </p:extLst>
          </p:nvPr>
        </p:nvGraphicFramePr>
        <p:xfrm>
          <a:off x="179512" y="188640"/>
          <a:ext cx="8784977" cy="2533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4199"/>
                <a:gridCol w="1495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2880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200" b="1" i="1" dirty="0" smtClean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920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/>
                        <a:t>Combina colores para obtener nuevos colores y tonalidades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82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Representa la imagen que tiene de sí mismo </a:t>
                      </a:r>
                      <a:endParaRPr lang="es-MX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82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expresa ideas mediante el dibujo y la pintura</a:t>
                      </a:r>
                      <a:endParaRPr lang="es-MX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612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1289</Words>
  <Application>Microsoft Office PowerPoint</Application>
  <PresentationFormat>Carta (216 x 279 mm)</PresentationFormat>
  <Paragraphs>210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PRODUCCIONES RH</dc:creator>
  <cp:lastModifiedBy>Daniela Martinez</cp:lastModifiedBy>
  <cp:revision>90</cp:revision>
  <dcterms:created xsi:type="dcterms:W3CDTF">2021-02-27T03:17:32Z</dcterms:created>
  <dcterms:modified xsi:type="dcterms:W3CDTF">2021-04-30T18:05:59Z</dcterms:modified>
</cp:coreProperties>
</file>